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6.xml" ContentType="application/vnd.openxmlformats-officedocument.themeOverride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7.xml" ContentType="application/vnd.openxmlformats-officedocument.themeOverride+xml"/>
  <Override PartName="/ppt/drawings/drawing4.xml" ContentType="application/vnd.openxmlformats-officedocument.drawingml.chartshapes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8.xml" ContentType="application/vnd.openxmlformats-officedocument.themeOverride+xml"/>
  <Override PartName="/ppt/drawings/drawing5.xml" ContentType="application/vnd.openxmlformats-officedocument.drawingml.chartshapes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9.xml" ContentType="application/vnd.openxmlformats-officedocument.themeOverride+xml"/>
  <Override PartName="/ppt/drawings/drawing6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  <p:sldMasterId id="2147483668" r:id="rId4"/>
  </p:sldMasterIdLst>
  <p:notesMasterIdLst>
    <p:notesMasterId r:id="rId29"/>
  </p:notesMasterIdLst>
  <p:handoutMasterIdLst>
    <p:handoutMasterId r:id="rId30"/>
  </p:handoutMasterIdLst>
  <p:sldIdLst>
    <p:sldId id="303" r:id="rId5"/>
    <p:sldId id="304" r:id="rId6"/>
    <p:sldId id="305" r:id="rId7"/>
    <p:sldId id="306" r:id="rId8"/>
    <p:sldId id="308" r:id="rId9"/>
    <p:sldId id="307" r:id="rId10"/>
    <p:sldId id="309" r:id="rId11"/>
    <p:sldId id="310" r:id="rId12"/>
    <p:sldId id="343" r:id="rId13"/>
    <p:sldId id="311" r:id="rId14"/>
    <p:sldId id="317" r:id="rId15"/>
    <p:sldId id="312" r:id="rId16"/>
    <p:sldId id="313" r:id="rId17"/>
    <p:sldId id="314" r:id="rId18"/>
    <p:sldId id="315" r:id="rId19"/>
    <p:sldId id="319" r:id="rId20"/>
    <p:sldId id="318" r:id="rId21"/>
    <p:sldId id="320" r:id="rId22"/>
    <p:sldId id="322" r:id="rId23"/>
    <p:sldId id="323" r:id="rId24"/>
    <p:sldId id="333" r:id="rId25"/>
    <p:sldId id="321" r:id="rId26"/>
    <p:sldId id="342" r:id="rId27"/>
    <p:sldId id="335" r:id="rId28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1F354B"/>
    <a:srgbClr val="4079B2"/>
    <a:srgbClr val="995747"/>
    <a:srgbClr val="914837"/>
    <a:srgbClr val="C47764"/>
    <a:srgbClr val="B34A3F"/>
    <a:srgbClr val="CA7B68"/>
    <a:srgbClr val="893F38"/>
    <a:srgbClr val="2546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09" autoAdjust="0"/>
    <p:restoredTop sz="94574" autoAdjust="0"/>
  </p:normalViewPr>
  <p:slideViewPr>
    <p:cSldViewPr snapToGrid="0">
      <p:cViewPr varScale="1">
        <p:scale>
          <a:sx n="73" d="100"/>
          <a:sy n="73" d="100"/>
        </p:scale>
        <p:origin x="690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Hoja_de_c_lculo_de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8.xml"/><Relationship Id="rId1" Type="http://schemas.microsoft.com/office/2011/relationships/chartStyle" Target="style8.xml"/><Relationship Id="rId5" Type="http://schemas.openxmlformats.org/officeDocument/2006/relationships/chartUserShapes" Target="../drawings/drawing6.xml"/><Relationship Id="rId4" Type="http://schemas.openxmlformats.org/officeDocument/2006/relationships/oleObject" Target="NULL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1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2.bin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.xlsx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Hoja_de_c_lculo_de_Microsoft_Excel2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Hoja_de_c_lculo_de_Microsoft_Excel3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4.xml"/><Relationship Id="rId4" Type="http://schemas.openxmlformats.org/officeDocument/2006/relationships/package" Target="../embeddings/Hoja_de_c_lculo_de_Microsoft_Excel4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7.xml"/><Relationship Id="rId1" Type="http://schemas.microsoft.com/office/2011/relationships/chartStyle" Target="style7.xml"/><Relationship Id="rId5" Type="http://schemas.openxmlformats.org/officeDocument/2006/relationships/chartUserShapes" Target="../drawings/drawing5.xml"/><Relationship Id="rId4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467645092113293"/>
          <c:y val="9.2293470426868432E-2"/>
          <c:w val="0.88532354907886701"/>
          <c:h val="0.81516592740228355"/>
        </c:manualLayout>
      </c:layout>
      <c:barChart>
        <c:barDir val="col"/>
        <c:grouping val="stacked"/>
        <c:varyColors val="0"/>
        <c:ser>
          <c:idx val="0"/>
          <c:order val="0"/>
          <c:tx>
            <c:v>MERCADO EXTERNO</c:v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numRef>
              <c:f>INGRESOS!$B$59:$K$59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INGRESOS!$B$71:$K$71</c:f>
              <c:numCache>
                <c:formatCode>_(* #,##0.00_);_(* \(#,##0.00\);_(* "-"??_);_(@_)</c:formatCode>
                <c:ptCount val="7"/>
                <c:pt idx="0">
                  <c:v>2075.8591781408049</c:v>
                </c:pt>
                <c:pt idx="1">
                  <c:v>2619.4180276867814</c:v>
                </c:pt>
                <c:pt idx="2">
                  <c:v>3142.3886880531609</c:v>
                </c:pt>
                <c:pt idx="3">
                  <c:v>2769.908899366379</c:v>
                </c:pt>
                <c:pt idx="4">
                  <c:v>2032.535913981322</c:v>
                </c:pt>
                <c:pt idx="5">
                  <c:v>2398.7673187413793</c:v>
                </c:pt>
                <c:pt idx="6">
                  <c:v>3563.5571018816968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83-4AA1-993D-D6E3F9B19DA8}"/>
            </c:ext>
          </c:extLst>
        </c:ser>
        <c:ser>
          <c:idx val="2"/>
          <c:order val="1"/>
          <c:tx>
            <c:v>MAYOREO</c:v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INGRESOS!$B$59:$K$59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INGRESOS!$B$103:$K$103</c:f>
              <c:numCache>
                <c:formatCode>_(* #,##0.00_);_(* \(#,##0.00\);_(* "-"??_);_(@_)</c:formatCode>
                <c:ptCount val="7"/>
                <c:pt idx="0">
                  <c:v>1728.3382536910919</c:v>
                </c:pt>
                <c:pt idx="1">
                  <c:v>1844.2968857744256</c:v>
                </c:pt>
                <c:pt idx="2">
                  <c:v>1952.5929786131048</c:v>
                </c:pt>
                <c:pt idx="3">
                  <c:v>1999.3617661810342</c:v>
                </c:pt>
                <c:pt idx="4">
                  <c:v>1646.4144067959767</c:v>
                </c:pt>
                <c:pt idx="5">
                  <c:v>2067.114741366609</c:v>
                </c:pt>
                <c:pt idx="6">
                  <c:v>2181.9657237174097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83-4AA1-993D-D6E3F9B19DA8}"/>
            </c:ext>
          </c:extLst>
        </c:ser>
        <c:ser>
          <c:idx val="1"/>
          <c:order val="2"/>
          <c:tx>
            <c:v>MERCADO INTERNO</c:v>
          </c:tx>
          <c:spPr>
            <a:solidFill>
              <a:srgbClr val="33CCCC"/>
            </a:solidFill>
            <a:ln>
              <a:noFill/>
            </a:ln>
            <a:effectLst/>
          </c:spPr>
          <c:invertIfNegative val="0"/>
          <c:cat>
            <c:numRef>
              <c:f>INGRESOS!$B$59:$K$59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INGRESOS!$B$77:$K$77</c:f>
              <c:numCache>
                <c:formatCode>_(* #,##0.00_);_(* \(#,##0.00\);_(* "-"??_);_(@_)</c:formatCode>
                <c:ptCount val="7"/>
                <c:pt idx="0">
                  <c:v>685.93322027011493</c:v>
                </c:pt>
                <c:pt idx="1">
                  <c:v>654.49062257614946</c:v>
                </c:pt>
                <c:pt idx="2">
                  <c:v>631.08197633620682</c:v>
                </c:pt>
                <c:pt idx="3">
                  <c:v>550.39864222126437</c:v>
                </c:pt>
                <c:pt idx="4">
                  <c:v>510.73237924999995</c:v>
                </c:pt>
                <c:pt idx="5">
                  <c:v>499.60327684626435</c:v>
                </c:pt>
                <c:pt idx="6">
                  <c:v>568.66945573965177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F83-4AA1-993D-D6E3F9B19D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2075439295"/>
        <c:axId val="2075445535"/>
      </c:barChart>
      <c:lineChart>
        <c:grouping val="standard"/>
        <c:varyColors val="0"/>
        <c:ser>
          <c:idx val="3"/>
          <c:order val="3"/>
          <c:tx>
            <c:strRef>
              <c:f>INGRESOS!$A$105</c:f>
              <c:strCache>
                <c:ptCount val="1"/>
                <c:pt idx="0">
                  <c:v>TOTAL GENERAL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sng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B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INGRESOS!$B$5:$K$5</c:f>
              <c:extLst xmlns:c15="http://schemas.microsoft.com/office/drawing/2012/chart"/>
            </c:multiLvlStrRef>
          </c:cat>
          <c:val>
            <c:numRef>
              <c:f>INGRESOS!$B$105:$K$105</c:f>
              <c:numCache>
                <c:formatCode>_-* #,##0.0_-;\-* #,##0.0_-;_-* "-"??_-;_-@_-</c:formatCode>
                <c:ptCount val="7"/>
                <c:pt idx="0">
                  <c:v>4490.1306521020124</c:v>
                </c:pt>
                <c:pt idx="1">
                  <c:v>5118.2055360373561</c:v>
                </c:pt>
                <c:pt idx="2">
                  <c:v>5726.0636430024733</c:v>
                </c:pt>
                <c:pt idx="3">
                  <c:v>5319.6693077686778</c:v>
                </c:pt>
                <c:pt idx="4">
                  <c:v>4189.6827000272979</c:v>
                </c:pt>
                <c:pt idx="5">
                  <c:v>4965.4853369542534</c:v>
                </c:pt>
                <c:pt idx="6">
                  <c:v>6314.1922813387582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F83-4AA1-993D-D6E3F9B19D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75439295"/>
        <c:axId val="2075445535"/>
      </c:lineChart>
      <c:catAx>
        <c:axId val="20754392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BO"/>
          </a:p>
        </c:txPr>
        <c:crossAx val="2075445535"/>
        <c:crosses val="autoZero"/>
        <c:auto val="1"/>
        <c:lblAlgn val="ctr"/>
        <c:lblOffset val="100"/>
        <c:noMultiLvlLbl val="0"/>
      </c:catAx>
      <c:valAx>
        <c:axId val="2075445535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BO" dirty="0"/>
                  <a:t>MM USD</a:t>
                </a:r>
              </a:p>
            </c:rich>
          </c:tx>
          <c:layout>
            <c:manualLayout>
              <c:xMode val="edge"/>
              <c:yMode val="edge"/>
              <c:x val="1.4939193364316962E-2"/>
              <c:y val="7.521136817034117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BO"/>
            </a:p>
          </c:txPr>
        </c:title>
        <c:numFmt formatCode="_(* #,##0_);_(* \(#,##0\);_(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BO"/>
          </a:p>
        </c:txPr>
        <c:crossAx val="20754392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6.7001211374733902E-2"/>
          <c:y val="4.4710188821802275E-3"/>
          <c:w val="0.72521341035632469"/>
          <c:h val="5.58360200871485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BO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100">
          <a:latin typeface="Arial" panose="020B0604020202020204" pitchFamily="34" charset="0"/>
          <a:cs typeface="Arial" panose="020B0604020202020204" pitchFamily="34" charset="0"/>
        </a:defRPr>
      </a:pPr>
      <a:endParaRPr lang="es-BO"/>
    </a:p>
  </c:txPr>
  <c:externalData r:id="rId4">
    <c:autoUpdate val="0"/>
  </c:externalData>
  <c:userShapes r:id="rId5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3985000000000004E-2"/>
          <c:y val="0.14210611602137244"/>
          <c:w val="0.90137462962962966"/>
          <c:h val="0.75661879297838075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'HISTORICO ISOPENTANO'!$A$17</c:f>
              <c:strCache>
                <c:ptCount val="1"/>
                <c:pt idx="0">
                  <c:v>PERÚ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numRef>
              <c:f>'HISTORICO ISOPENTANO'!$B$14:$H$14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'HISTORICO ISOPENTANO'!$B$17:$H$17</c:f>
              <c:numCache>
                <c:formatCode>_(* #,##0.00_);_(* \(#,##0.00\);_(* "-"??_);_(@_)</c:formatCode>
                <c:ptCount val="7"/>
                <c:pt idx="0">
                  <c:v>0</c:v>
                </c:pt>
                <c:pt idx="1">
                  <c:v>1077906.01</c:v>
                </c:pt>
                <c:pt idx="2">
                  <c:v>4646152.1510300003</c:v>
                </c:pt>
                <c:pt idx="3">
                  <c:v>3659255.15699</c:v>
                </c:pt>
                <c:pt idx="4">
                  <c:v>2074356.8120200001</c:v>
                </c:pt>
                <c:pt idx="5">
                  <c:v>5093155.8339312905</c:v>
                </c:pt>
                <c:pt idx="6">
                  <c:v>5913021.5285799997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C0-4D33-B6C8-C0EED4B70CA8}"/>
            </c:ext>
          </c:extLst>
        </c:ser>
        <c:ser>
          <c:idx val="0"/>
          <c:order val="1"/>
          <c:tx>
            <c:strRef>
              <c:f>'HISTORICO ISOPENTANO'!$A$16</c:f>
              <c:strCache>
                <c:ptCount val="1"/>
                <c:pt idx="0">
                  <c:v>BRASIL</c:v>
                </c:pt>
              </c:strCache>
            </c:strRef>
          </c:tx>
          <c:spPr>
            <a:solidFill>
              <a:srgbClr val="33CCCC"/>
            </a:solidFill>
            <a:ln>
              <a:noFill/>
            </a:ln>
            <a:effectLst/>
          </c:spPr>
          <c:invertIfNegative val="0"/>
          <c:cat>
            <c:numRef>
              <c:f>'HISTORICO ISOPENTANO'!$B$14:$H$14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'HISTORICO ISOPENTANO'!$B$16:$H$16</c:f>
              <c:numCache>
                <c:formatCode>_(* #,##0.00_);_(* \(#,##0.00\);_(* "-"??_);_(@_)</c:formatCode>
                <c:ptCount val="7"/>
                <c:pt idx="0">
                  <c:v>81909.64</c:v>
                </c:pt>
                <c:pt idx="1">
                  <c:v>1422151.7859999998</c:v>
                </c:pt>
                <c:pt idx="2">
                  <c:v>0</c:v>
                </c:pt>
                <c:pt idx="3">
                  <c:v>23552.728299999999</c:v>
                </c:pt>
                <c:pt idx="4">
                  <c:v>0</c:v>
                </c:pt>
                <c:pt idx="5">
                  <c:v>504561.12637740001</c:v>
                </c:pt>
                <c:pt idx="6">
                  <c:v>284150.90990999999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C0-4D33-B6C8-C0EED4B70CA8}"/>
            </c:ext>
          </c:extLst>
        </c:ser>
        <c:ser>
          <c:idx val="2"/>
          <c:order val="2"/>
          <c:tx>
            <c:strRef>
              <c:f>'HISTORICO ISOPENTANO'!$A$18</c:f>
              <c:strCache>
                <c:ptCount val="1"/>
                <c:pt idx="0">
                  <c:v>ARGENTINA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'HISTORICO ISOPENTANO'!$B$14:$H$14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'HISTORICO ISOPENTANO'!$B$18:$H$18</c:f>
              <c:numCache>
                <c:formatCode>_(* #,##0.00_);_(* \(#,##0.00\);_(* "-"??_);_(@_)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5248.65</c:v>
                </c:pt>
                <c:pt idx="6">
                  <c:v>60834.969880000004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BC0-4D33-B6C8-C0EED4B70C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1081090623"/>
        <c:axId val="1081092703"/>
      </c:barChart>
      <c:lineChart>
        <c:grouping val="standard"/>
        <c:varyColors val="0"/>
        <c:ser>
          <c:idx val="3"/>
          <c:order val="3"/>
          <c:tx>
            <c:strRef>
              <c:f>'HISTORICO ISOPENTANO'!$A$19</c:f>
              <c:strCache>
                <c:ptCount val="1"/>
                <c:pt idx="0">
                  <c:v>Total Ingresos Facturados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dLbl>
              <c:idx val="5"/>
              <c:layout>
                <c:manualLayout>
                  <c:x val="-5.4768749999999998E-2"/>
                  <c:y val="-3.64958153815678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BC0-4D33-B6C8-C0EED4B70CA8}"/>
                </c:ext>
              </c:extLst>
            </c:dLbl>
            <c:dLbl>
              <c:idx val="6"/>
              <c:layout>
                <c:manualLayout>
                  <c:x val="-4.0309027777777777E-2"/>
                  <c:y val="-3.64958153815678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BC0-4D33-B6C8-C0EED4B70CA8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sng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B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'HISTORICO ISOPENTANO'!$B$14:$H$14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'HISTORICO ISOPENTANO'!$B$19:$H$19</c:f>
              <c:numCache>
                <c:formatCode>_(* #,##0.00_);_(* \(#,##0.00\);_(* "-"??_);_(@_)</c:formatCode>
                <c:ptCount val="7"/>
                <c:pt idx="0">
                  <c:v>81909.64</c:v>
                </c:pt>
                <c:pt idx="1">
                  <c:v>2500057.7960000001</c:v>
                </c:pt>
                <c:pt idx="2">
                  <c:v>4646152.1510300003</c:v>
                </c:pt>
                <c:pt idx="3">
                  <c:v>3682807.8852900001</c:v>
                </c:pt>
                <c:pt idx="4">
                  <c:v>2074356.8120200001</c:v>
                </c:pt>
                <c:pt idx="5">
                  <c:v>5602965.6103086909</c:v>
                </c:pt>
                <c:pt idx="6">
                  <c:v>6258007.4083699994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2BC0-4D33-B6C8-C0EED4B70C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81090623"/>
        <c:axId val="1081092703"/>
      </c:lineChart>
      <c:catAx>
        <c:axId val="10810906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BO"/>
          </a:p>
        </c:txPr>
        <c:crossAx val="1081092703"/>
        <c:crosses val="autoZero"/>
        <c:auto val="1"/>
        <c:lblAlgn val="ctr"/>
        <c:lblOffset val="100"/>
        <c:noMultiLvlLbl val="0"/>
      </c:catAx>
      <c:valAx>
        <c:axId val="10810927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BO"/>
          </a:p>
        </c:txPr>
        <c:crossAx val="1081090623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3.6925925925925928E-3"/>
                <c:y val="0.11035611111111111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r>
                    <a:rPr lang="es-BO"/>
                    <a:t>MM USD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BO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4.9268027695102572E-2"/>
          <c:y val="0"/>
          <c:w val="0.93482417879356672"/>
          <c:h val="8.41933819401579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B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 b="0">
          <a:latin typeface="Arial" panose="020B0604020202020204" pitchFamily="34" charset="0"/>
          <a:cs typeface="Arial" panose="020B0604020202020204" pitchFamily="34" charset="0"/>
        </a:defRPr>
      </a:pPr>
      <a:endParaRPr lang="es-BO"/>
    </a:p>
  </c:txPr>
  <c:externalData r:id="rId4">
    <c:autoUpdate val="0"/>
  </c:externalData>
  <c:userShapes r:id="rId5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SECTORIAL!$C$7</c:f>
              <c:strCache>
                <c:ptCount val="1"/>
                <c:pt idx="0">
                  <c:v>Monto Ejecutado (*)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7BE-4FCB-999B-518F883547C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7BE-4FCB-999B-518F883547C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B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SECTORIAL!$B$8:$B$10</c:f>
              <c:strCache>
                <c:ptCount val="3"/>
                <c:pt idx="0">
                  <c:v>Casa Matriz</c:v>
                </c:pt>
                <c:pt idx="1">
                  <c:v>Empresas Operadoras</c:v>
                </c:pt>
                <c:pt idx="2">
                  <c:v>Empresas Filiales y Subsidiarias</c:v>
                </c:pt>
              </c:strCache>
            </c:strRef>
          </c:cat>
          <c:val>
            <c:numRef>
              <c:f>SECTORIAL!$C$8:$C$10</c:f>
              <c:numCache>
                <c:formatCode>_(* #,##0.00_);_(* \(#,##0.00\);_(* "-"??_);_(@_)</c:formatCode>
                <c:ptCount val="3"/>
                <c:pt idx="0">
                  <c:v>117.36662635057469</c:v>
                </c:pt>
                <c:pt idx="1">
                  <c:v>57.067447447000006</c:v>
                </c:pt>
                <c:pt idx="2">
                  <c:v>225.39550308857955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7BE-4FCB-999B-518F883547C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943779551"/>
        <c:axId val="1943778303"/>
      </c:barChart>
      <c:catAx>
        <c:axId val="19437795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BO"/>
          </a:p>
        </c:txPr>
        <c:crossAx val="1943778303"/>
        <c:crosses val="autoZero"/>
        <c:auto val="1"/>
        <c:lblAlgn val="ctr"/>
        <c:lblOffset val="100"/>
        <c:noMultiLvlLbl val="0"/>
      </c:catAx>
      <c:valAx>
        <c:axId val="1943778303"/>
        <c:scaling>
          <c:orientation val="minMax"/>
          <c:max val="3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BO"/>
          </a:p>
        </c:txPr>
        <c:crossAx val="19437795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BO"/>
        </a:p>
      </c:txPr>
    </c:legend>
    <c:plotVisOnly val="1"/>
    <c:dispBlanksAs val="gap"/>
    <c:showDLblsOverMax val="0"/>
  </c:chart>
  <c:spPr>
    <a:noFill/>
    <a:ln>
      <a:solidFill>
        <a:schemeClr val="bg1">
          <a:lumMod val="75000"/>
        </a:schemeClr>
      </a:solidFill>
    </a:ln>
    <a:effectLst/>
  </c:spPr>
  <c:txPr>
    <a:bodyPr/>
    <a:lstStyle/>
    <a:p>
      <a:pPr>
        <a:defRPr sz="11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BO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SECTORIAL!$C$7</c:f>
              <c:strCache>
                <c:ptCount val="1"/>
                <c:pt idx="0">
                  <c:v>Monto Ejecutado (*)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8A6-480C-917C-CFD9165C393E}"/>
              </c:ext>
            </c:extLst>
          </c:dPt>
          <c:dPt>
            <c:idx val="1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8A6-480C-917C-CFD9165C393E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8A6-480C-917C-CFD9165C393E}"/>
              </c:ext>
            </c:extLst>
          </c:dPt>
          <c:dLbls>
            <c:dLbl>
              <c:idx val="0"/>
              <c:layout>
                <c:manualLayout>
                  <c:x val="-0.21072198475137771"/>
                  <c:y val="0.133930392033630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8A6-480C-917C-CFD9165C393E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BO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98A6-480C-917C-CFD9165C393E}"/>
                </c:ext>
              </c:extLst>
            </c:dLbl>
            <c:dLbl>
              <c:idx val="2"/>
              <c:layout>
                <c:manualLayout>
                  <c:x val="0.17893971175912179"/>
                  <c:y val="-6.577142777335512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706788085010455"/>
                      <c:h val="0.1574174941690758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98A6-480C-917C-CFD9165C39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BO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SECTORIAL!$B$8:$B$10</c:f>
              <c:strCache>
                <c:ptCount val="3"/>
                <c:pt idx="0">
                  <c:v>Casa Matriz</c:v>
                </c:pt>
                <c:pt idx="1">
                  <c:v>Empresas Operadoras</c:v>
                </c:pt>
                <c:pt idx="2">
                  <c:v>Empresas Filiales y Subsidiarias</c:v>
                </c:pt>
              </c:strCache>
            </c:strRef>
          </c:cat>
          <c:val>
            <c:numRef>
              <c:f>SECTORIAL!$C$8:$C$10</c:f>
              <c:numCache>
                <c:formatCode>_(* #,##0.00_);_(* \(#,##0.00\);_(* "-"??_);_(@_)</c:formatCode>
                <c:ptCount val="3"/>
                <c:pt idx="0">
                  <c:v>117.36662635057469</c:v>
                </c:pt>
                <c:pt idx="1">
                  <c:v>57.067447447000006</c:v>
                </c:pt>
                <c:pt idx="2">
                  <c:v>225.39550308857955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8A6-480C-917C-CFD9165C39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bg1">
          <a:lumMod val="75000"/>
        </a:schemeClr>
      </a:solidFill>
    </a:ln>
    <a:effectLst/>
  </c:spPr>
  <c:txPr>
    <a:bodyPr/>
    <a:lstStyle/>
    <a:p>
      <a:pPr>
        <a:defRPr sz="1100">
          <a:latin typeface="Arial" panose="020B0604020202020204" pitchFamily="34" charset="0"/>
          <a:cs typeface="Arial" panose="020B0604020202020204" pitchFamily="34" charset="0"/>
        </a:defRPr>
      </a:pPr>
      <a:endParaRPr lang="es-BO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B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SECTORIAL!$F$21:$F$29</c:f>
              <c:strCache>
                <c:ptCount val="9"/>
                <c:pt idx="0">
                  <c:v>Otras Inversiones</c:v>
                </c:pt>
                <c:pt idx="1">
                  <c:v>Almacenaje</c:v>
                </c:pt>
                <c:pt idx="2">
                  <c:v>Comercialización</c:v>
                </c:pt>
                <c:pt idx="3">
                  <c:v>Plantas e Industrialización</c:v>
                </c:pt>
                <c:pt idx="4">
                  <c:v>Refinación</c:v>
                </c:pt>
                <c:pt idx="5">
                  <c:v>Transporte</c:v>
                </c:pt>
                <c:pt idx="6">
                  <c:v>Distribución</c:v>
                </c:pt>
                <c:pt idx="7">
                  <c:v>Exploración</c:v>
                </c:pt>
                <c:pt idx="8">
                  <c:v>Explotación</c:v>
                </c:pt>
              </c:strCache>
            </c:strRef>
          </c:cat>
          <c:val>
            <c:numRef>
              <c:f>SECTORIAL!$G$21:$G$29</c:f>
              <c:numCache>
                <c:formatCode>_(* #,##0.00_);_(* \(#,##0.00\);_(* "-"??_);_(@_)</c:formatCode>
                <c:ptCount val="9"/>
                <c:pt idx="0">
                  <c:v>2.4034247764367818</c:v>
                </c:pt>
                <c:pt idx="1">
                  <c:v>2.6513751352776138</c:v>
                </c:pt>
                <c:pt idx="2">
                  <c:v>3.0104870440856324</c:v>
                </c:pt>
                <c:pt idx="3">
                  <c:v>11.244151170977013</c:v>
                </c:pt>
                <c:pt idx="4">
                  <c:v>18.673701365524995</c:v>
                </c:pt>
                <c:pt idx="5">
                  <c:v>46.701081887139722</c:v>
                </c:pt>
                <c:pt idx="6">
                  <c:v>72.103710284482744</c:v>
                </c:pt>
                <c:pt idx="7">
                  <c:v>107.29673352292862</c:v>
                </c:pt>
                <c:pt idx="8">
                  <c:v>135.74491169930118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5C-4916-AFD7-8E27126EF7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946964127"/>
        <c:axId val="1946962463"/>
      </c:barChart>
      <c:catAx>
        <c:axId val="19469641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BO"/>
          </a:p>
        </c:txPr>
        <c:crossAx val="1946962463"/>
        <c:crosses val="autoZero"/>
        <c:auto val="1"/>
        <c:lblAlgn val="ctr"/>
        <c:lblOffset val="100"/>
        <c:noMultiLvlLbl val="0"/>
      </c:catAx>
      <c:valAx>
        <c:axId val="194696246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BO"/>
          </a:p>
        </c:txPr>
        <c:crossAx val="19469641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bg1">
          <a:lumMod val="75000"/>
        </a:schemeClr>
      </a:solidFill>
    </a:ln>
    <a:effectLst/>
  </c:spPr>
  <c:txPr>
    <a:bodyPr/>
    <a:lstStyle/>
    <a:p>
      <a:pPr>
        <a:defRPr sz="11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BO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INV_HIST!$B$4</c:f>
              <c:strCache>
                <c:ptCount val="1"/>
                <c:pt idx="0">
                  <c:v>Casa Matriz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INV_HIST!$C$3:$S$3</c:f>
              <c:strCache>
                <c:ptCount val="17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 (*)</c:v>
                </c:pt>
              </c:strCache>
            </c:strRef>
          </c:cat>
          <c:val>
            <c:numRef>
              <c:f>INV_HIST!$C$4:$S$4</c:f>
              <c:numCache>
                <c:formatCode>_(* #,##0.00_);_(* \(#,##0.00\);_(* "-"??_);_(@_)</c:formatCode>
                <c:ptCount val="17"/>
                <c:pt idx="0">
                  <c:v>6.8055623200992557</c:v>
                </c:pt>
                <c:pt idx="1">
                  <c:v>6.5937629708860754</c:v>
                </c:pt>
                <c:pt idx="2">
                  <c:v>12.570957621399181</c:v>
                </c:pt>
                <c:pt idx="3">
                  <c:v>29.5976567397454</c:v>
                </c:pt>
                <c:pt idx="4">
                  <c:v>106.36332634087692</c:v>
                </c:pt>
                <c:pt idx="5">
                  <c:v>281.71779379399146</c:v>
                </c:pt>
                <c:pt idx="6">
                  <c:v>457.19406361063216</c:v>
                </c:pt>
                <c:pt idx="7">
                  <c:v>538.66853992908102</c:v>
                </c:pt>
                <c:pt idx="8">
                  <c:v>604.45459651034503</c:v>
                </c:pt>
                <c:pt idx="9">
                  <c:v>634.96278695752994</c:v>
                </c:pt>
                <c:pt idx="10">
                  <c:v>508.09863973293153</c:v>
                </c:pt>
                <c:pt idx="11">
                  <c:v>304.89677618517226</c:v>
                </c:pt>
                <c:pt idx="12">
                  <c:v>134.5117580063793</c:v>
                </c:pt>
                <c:pt idx="13">
                  <c:v>111.48481416860611</c:v>
                </c:pt>
                <c:pt idx="14">
                  <c:v>77.972085890862132</c:v>
                </c:pt>
                <c:pt idx="15">
                  <c:v>78.590708879026778</c:v>
                </c:pt>
                <c:pt idx="16">
                  <c:v>117.36662635057469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64-499C-8C00-ADB6D21E29DD}"/>
            </c:ext>
          </c:extLst>
        </c:ser>
        <c:ser>
          <c:idx val="1"/>
          <c:order val="1"/>
          <c:tx>
            <c:strRef>
              <c:f>INV_HIST!$B$5</c:f>
              <c:strCache>
                <c:ptCount val="1"/>
                <c:pt idx="0">
                  <c:v>Empresas Operadoras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INV_HIST!$C$3:$S$3</c:f>
              <c:strCache>
                <c:ptCount val="17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 (*)</c:v>
                </c:pt>
              </c:strCache>
            </c:strRef>
          </c:cat>
          <c:val>
            <c:numRef>
              <c:f>INV_HIST!$C$5:$S$5</c:f>
              <c:numCache>
                <c:formatCode>_(* #,##0.00_);_(* \(#,##0.00\);_(* "-"??_);_(@_)</c:formatCode>
                <c:ptCount val="17"/>
                <c:pt idx="0">
                  <c:v>168.84846906000001</c:v>
                </c:pt>
                <c:pt idx="1">
                  <c:v>167.22258823740609</c:v>
                </c:pt>
                <c:pt idx="2">
                  <c:v>173.86603229734285</c:v>
                </c:pt>
                <c:pt idx="3">
                  <c:v>251.45714493284029</c:v>
                </c:pt>
                <c:pt idx="4">
                  <c:v>382.11952033588869</c:v>
                </c:pt>
                <c:pt idx="5">
                  <c:v>599.54715905074477</c:v>
                </c:pt>
                <c:pt idx="6">
                  <c:v>652.63676616880446</c:v>
                </c:pt>
                <c:pt idx="7">
                  <c:v>718.978260132169</c:v>
                </c:pt>
                <c:pt idx="8">
                  <c:v>968.21177868580003</c:v>
                </c:pt>
                <c:pt idx="9">
                  <c:v>732.39417208700002</c:v>
                </c:pt>
                <c:pt idx="10">
                  <c:v>492.17071194269988</c:v>
                </c:pt>
                <c:pt idx="11">
                  <c:v>210.31520306840005</c:v>
                </c:pt>
                <c:pt idx="12">
                  <c:v>399.70505492600012</c:v>
                </c:pt>
                <c:pt idx="13">
                  <c:v>440.55630031520008</c:v>
                </c:pt>
                <c:pt idx="14">
                  <c:v>214.47833164589989</c:v>
                </c:pt>
                <c:pt idx="15">
                  <c:v>110.73631861320003</c:v>
                </c:pt>
                <c:pt idx="16">
                  <c:v>57.067447447000006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D64-499C-8C00-ADB6D21E29DD}"/>
            </c:ext>
          </c:extLst>
        </c:ser>
        <c:ser>
          <c:idx val="2"/>
          <c:order val="2"/>
          <c:tx>
            <c:strRef>
              <c:f>INV_HIST!$B$6</c:f>
              <c:strCache>
                <c:ptCount val="1"/>
                <c:pt idx="0">
                  <c:v>Empresas Filiales y Subsidiarias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INV_HIST!$C$3:$S$3</c:f>
              <c:strCache>
                <c:ptCount val="17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 (*)</c:v>
                </c:pt>
              </c:strCache>
            </c:strRef>
          </c:cat>
          <c:val>
            <c:numRef>
              <c:f>INV_HIST!$C$6:$S$6</c:f>
              <c:numCache>
                <c:formatCode>_(* #,##0.00_);_(* \(#,##0.00\);_(* "-"??_);_(@_)</c:formatCode>
                <c:ptCount val="17"/>
                <c:pt idx="0">
                  <c:v>93.999042424864285</c:v>
                </c:pt>
                <c:pt idx="1">
                  <c:v>139.75735005876439</c:v>
                </c:pt>
                <c:pt idx="2">
                  <c:v>197.75367143693941</c:v>
                </c:pt>
                <c:pt idx="3">
                  <c:v>281.37151321888609</c:v>
                </c:pt>
                <c:pt idx="4">
                  <c:v>268.94569655885658</c:v>
                </c:pt>
                <c:pt idx="5">
                  <c:v>412.3189458975109</c:v>
                </c:pt>
                <c:pt idx="6">
                  <c:v>499.39914878308576</c:v>
                </c:pt>
                <c:pt idx="7">
                  <c:v>562.61823218857717</c:v>
                </c:pt>
                <c:pt idx="8">
                  <c:v>541.9941192337086</c:v>
                </c:pt>
                <c:pt idx="9">
                  <c:v>571.49868880306951</c:v>
                </c:pt>
                <c:pt idx="10">
                  <c:v>446.48359423520327</c:v>
                </c:pt>
                <c:pt idx="11">
                  <c:v>378.87489846060356</c:v>
                </c:pt>
                <c:pt idx="12">
                  <c:v>180.05710371867207</c:v>
                </c:pt>
                <c:pt idx="13">
                  <c:v>226.96829707019089</c:v>
                </c:pt>
                <c:pt idx="14">
                  <c:v>149.16472589294625</c:v>
                </c:pt>
                <c:pt idx="15">
                  <c:v>197.95494341036829</c:v>
                </c:pt>
                <c:pt idx="16">
                  <c:v>225.39550308857955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D64-499C-8C00-ADB6D21E29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541510208"/>
        <c:axId val="1541516032"/>
      </c:barChart>
      <c:lineChart>
        <c:grouping val="stacked"/>
        <c:varyColors val="0"/>
        <c:ser>
          <c:idx val="3"/>
          <c:order val="3"/>
          <c:tx>
            <c:strRef>
              <c:f>INV_HIST!$B$7</c:f>
              <c:strCache>
                <c:ptCount val="1"/>
                <c:pt idx="0">
                  <c:v>Total general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2060"/>
              </a:solidFill>
              <a:ln w="9525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dLbls>
            <c:dLbl>
              <c:idx val="10"/>
              <c:layout>
                <c:manualLayout>
                  <c:x val="-2.9204684321286211E-2"/>
                  <c:y val="-5.60245690938117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D64-499C-8C00-ADB6D21E29DD}"/>
                </c:ext>
              </c:extLst>
            </c:dLbl>
            <c:dLbl>
              <c:idx val="11"/>
              <c:layout>
                <c:manualLayout>
                  <c:x val="-2.2146764512024474E-2"/>
                  <c:y val="-5.76532385069773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D64-499C-8C00-ADB6D21E29DD}"/>
                </c:ext>
              </c:extLst>
            </c:dLbl>
            <c:dLbl>
              <c:idx val="16"/>
              <c:numFmt formatCode="#,##0.00" sourceLinked="0"/>
              <c:spPr>
                <a:solidFill>
                  <a:srgbClr val="1F354B"/>
                </a:solidFill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BO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BD64-499C-8C00-ADB6D21E29DD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B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INV_HIST!$C$3:$S$3</c:f>
              <c:strCache>
                <c:ptCount val="17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 (*)</c:v>
                </c:pt>
              </c:strCache>
            </c:strRef>
          </c:cat>
          <c:val>
            <c:numRef>
              <c:f>INV_HIST!$C$7:$S$7</c:f>
              <c:numCache>
                <c:formatCode>_(* #,##0.00_);_(* \(#,##0.00\);_(* "-"??_);_(@_)</c:formatCode>
                <c:ptCount val="17"/>
                <c:pt idx="0">
                  <c:v>269.65307380496358</c:v>
                </c:pt>
                <c:pt idx="1">
                  <c:v>313.57370126705655</c:v>
                </c:pt>
                <c:pt idx="2">
                  <c:v>384.19066135568141</c:v>
                </c:pt>
                <c:pt idx="3">
                  <c:v>562.42631489147175</c:v>
                </c:pt>
                <c:pt idx="4">
                  <c:v>757.42854323562221</c:v>
                </c:pt>
                <c:pt idx="5">
                  <c:v>1293.5838987422471</c:v>
                </c:pt>
                <c:pt idx="6">
                  <c:v>1609.2299785625223</c:v>
                </c:pt>
                <c:pt idx="7">
                  <c:v>1820.2650322498271</c:v>
                </c:pt>
                <c:pt idx="8">
                  <c:v>2114.6604944298538</c:v>
                </c:pt>
                <c:pt idx="9">
                  <c:v>1938.8556478475994</c:v>
                </c:pt>
                <c:pt idx="10">
                  <c:v>1446.7529459108348</c:v>
                </c:pt>
                <c:pt idx="11">
                  <c:v>894.0868777141759</c:v>
                </c:pt>
                <c:pt idx="12">
                  <c:v>714.27391665105142</c:v>
                </c:pt>
                <c:pt idx="13">
                  <c:v>779.0094115539971</c:v>
                </c:pt>
                <c:pt idx="14">
                  <c:v>441.61514342970827</c:v>
                </c:pt>
                <c:pt idx="15">
                  <c:v>387.28197090259511</c:v>
                </c:pt>
                <c:pt idx="16">
                  <c:v>399.8295768861542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D64-499C-8C00-ADB6D21E29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41510208"/>
        <c:axId val="1541516032"/>
      </c:lineChart>
      <c:catAx>
        <c:axId val="15415102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BO"/>
          </a:p>
        </c:txPr>
        <c:crossAx val="1541516032"/>
        <c:crosses val="autoZero"/>
        <c:auto val="1"/>
        <c:lblAlgn val="ctr"/>
        <c:lblOffset val="100"/>
        <c:noMultiLvlLbl val="0"/>
      </c:catAx>
      <c:valAx>
        <c:axId val="1541516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BO"/>
          </a:p>
        </c:txPr>
        <c:crossAx val="1541510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B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es-B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752933832275399E-2"/>
          <c:y val="0.16607523148148148"/>
          <c:w val="0.92997401433691751"/>
          <c:h val="0.7473644218212078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RP!$B$6</c:f>
              <c:strCache>
                <c:ptCount val="1"/>
                <c:pt idx="0">
                  <c:v>IDH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RP!$C$5:$S$5</c:f>
              <c:strCache>
                <c:ptCount val="17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2022(P)</c:v>
                </c:pt>
              </c:strCache>
            </c:strRef>
          </c:cat>
          <c:val>
            <c:numRef>
              <c:f>RP!$C$6:$S$6</c:f>
              <c:numCache>
                <c:formatCode>_(* #,##0_);_(* \(#,##0\);_(* "-"??_);_(@_)</c:formatCode>
                <c:ptCount val="17"/>
                <c:pt idx="0">
                  <c:v>682</c:v>
                </c:pt>
                <c:pt idx="1">
                  <c:v>754</c:v>
                </c:pt>
                <c:pt idx="2">
                  <c:v>926</c:v>
                </c:pt>
                <c:pt idx="3">
                  <c:v>928</c:v>
                </c:pt>
                <c:pt idx="4">
                  <c:v>968</c:v>
                </c:pt>
                <c:pt idx="5">
                  <c:v>1307</c:v>
                </c:pt>
                <c:pt idx="6">
                  <c:v>1765</c:v>
                </c:pt>
                <c:pt idx="7">
                  <c:v>2266</c:v>
                </c:pt>
                <c:pt idx="8">
                  <c:v>2274</c:v>
                </c:pt>
                <c:pt idx="9">
                  <c:v>1618</c:v>
                </c:pt>
                <c:pt idx="10">
                  <c:v>898</c:v>
                </c:pt>
                <c:pt idx="11">
                  <c:v>920</c:v>
                </c:pt>
                <c:pt idx="12">
                  <c:v>1113</c:v>
                </c:pt>
                <c:pt idx="13">
                  <c:v>939.8599999999999</c:v>
                </c:pt>
                <c:pt idx="14">
                  <c:v>838.47</c:v>
                </c:pt>
                <c:pt idx="15">
                  <c:v>793.69786917333329</c:v>
                </c:pt>
                <c:pt idx="16">
                  <c:v>1001.6796350585864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06-4CA6-9B13-E33A2C0B02D8}"/>
            </c:ext>
          </c:extLst>
        </c:ser>
        <c:ser>
          <c:idx val="1"/>
          <c:order val="1"/>
          <c:tx>
            <c:strRef>
              <c:f>RP!$B$7</c:f>
              <c:strCache>
                <c:ptCount val="1"/>
                <c:pt idx="0">
                  <c:v>Regalías y Participación al TGN</c:v>
                </c:pt>
              </c:strCache>
            </c:strRef>
          </c:tx>
          <c:spPr>
            <a:solidFill>
              <a:srgbClr val="2683C6"/>
            </a:solidFill>
            <a:ln>
              <a:noFill/>
            </a:ln>
            <a:effectLst/>
          </c:spPr>
          <c:invertIfNegative val="0"/>
          <c:cat>
            <c:strRef>
              <c:f>RP!$C$5:$S$5</c:f>
              <c:strCache>
                <c:ptCount val="17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2022(P)</c:v>
                </c:pt>
              </c:strCache>
            </c:strRef>
          </c:cat>
          <c:val>
            <c:numRef>
              <c:f>RP!$C$7:$S$7</c:f>
              <c:numCache>
                <c:formatCode>_(* #,##0_);_(* \(#,##0\);_(* "-"??_);_(@_)</c:formatCode>
                <c:ptCount val="17"/>
                <c:pt idx="0">
                  <c:v>385</c:v>
                </c:pt>
                <c:pt idx="1">
                  <c:v>416</c:v>
                </c:pt>
                <c:pt idx="2">
                  <c:v>496</c:v>
                </c:pt>
                <c:pt idx="3">
                  <c:v>523</c:v>
                </c:pt>
                <c:pt idx="4">
                  <c:v>550</c:v>
                </c:pt>
                <c:pt idx="5">
                  <c:v>687</c:v>
                </c:pt>
                <c:pt idx="6">
                  <c:v>1045</c:v>
                </c:pt>
                <c:pt idx="7">
                  <c:v>1260</c:v>
                </c:pt>
                <c:pt idx="8">
                  <c:v>1297</c:v>
                </c:pt>
                <c:pt idx="9">
                  <c:v>911</c:v>
                </c:pt>
                <c:pt idx="10">
                  <c:v>490</c:v>
                </c:pt>
                <c:pt idx="11">
                  <c:v>513</c:v>
                </c:pt>
                <c:pt idx="12">
                  <c:v>633</c:v>
                </c:pt>
                <c:pt idx="13">
                  <c:v>528.67000000000007</c:v>
                </c:pt>
                <c:pt idx="14">
                  <c:v>471.63</c:v>
                </c:pt>
                <c:pt idx="15">
                  <c:v>446.45505251999998</c:v>
                </c:pt>
                <c:pt idx="16">
                  <c:v>563.44479472045487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06-4CA6-9B13-E33A2C0B02D8}"/>
            </c:ext>
          </c:extLst>
        </c:ser>
        <c:ser>
          <c:idx val="2"/>
          <c:order val="2"/>
          <c:tx>
            <c:strRef>
              <c:f>RP!$B$8</c:f>
              <c:strCache>
                <c:ptCount val="1"/>
                <c:pt idx="0">
                  <c:v>Participación de YPFB</c:v>
                </c:pt>
              </c:strCache>
            </c:strRef>
          </c:tx>
          <c:spPr>
            <a:solidFill>
              <a:srgbClr val="75B6E5"/>
            </a:solidFill>
            <a:ln>
              <a:noFill/>
            </a:ln>
            <a:effectLst/>
          </c:spPr>
          <c:invertIfNegative val="0"/>
          <c:cat>
            <c:strRef>
              <c:f>RP!$C$5:$S$5</c:f>
              <c:strCache>
                <c:ptCount val="17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2022(P)</c:v>
                </c:pt>
              </c:strCache>
            </c:strRef>
          </c:cat>
          <c:val>
            <c:numRef>
              <c:f>RP!$C$8:$S$8</c:f>
              <c:numCache>
                <c:formatCode>_(* #,##0_);_(* \(#,##0\);_(* "-"??_);_(@_)</c:formatCode>
                <c:ptCount val="17"/>
                <c:pt idx="0">
                  <c:v>282</c:v>
                </c:pt>
                <c:pt idx="1">
                  <c:v>196</c:v>
                </c:pt>
                <c:pt idx="2">
                  <c:v>382</c:v>
                </c:pt>
                <c:pt idx="3">
                  <c:v>268</c:v>
                </c:pt>
                <c:pt idx="4">
                  <c:v>443</c:v>
                </c:pt>
                <c:pt idx="5">
                  <c:v>582</c:v>
                </c:pt>
                <c:pt idx="6">
                  <c:v>905</c:v>
                </c:pt>
                <c:pt idx="7">
                  <c:v>1131</c:v>
                </c:pt>
                <c:pt idx="8">
                  <c:v>993</c:v>
                </c:pt>
                <c:pt idx="9">
                  <c:v>590</c:v>
                </c:pt>
                <c:pt idx="10">
                  <c:v>104</c:v>
                </c:pt>
                <c:pt idx="11">
                  <c:v>253</c:v>
                </c:pt>
                <c:pt idx="12">
                  <c:v>307</c:v>
                </c:pt>
                <c:pt idx="13">
                  <c:v>254.17000000000002</c:v>
                </c:pt>
                <c:pt idx="14">
                  <c:v>111.83999999999999</c:v>
                </c:pt>
                <c:pt idx="15">
                  <c:v>203.60983613871412</c:v>
                </c:pt>
                <c:pt idx="16">
                  <c:v>342.83031040502192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606-4CA6-9B13-E33A2C0B02D8}"/>
            </c:ext>
          </c:extLst>
        </c:ser>
        <c:ser>
          <c:idx val="4"/>
          <c:order val="3"/>
          <c:tx>
            <c:strRef>
              <c:f>RP!$B$10</c:f>
              <c:strCache>
                <c:ptCount val="1"/>
                <c:pt idx="0">
                  <c:v>Impuestos upstream y otros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RP!$C$5:$S$5</c:f>
              <c:strCache>
                <c:ptCount val="17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2022(P)</c:v>
                </c:pt>
              </c:strCache>
            </c:strRef>
          </c:cat>
          <c:val>
            <c:numRef>
              <c:f>RP!$C$10:$S$10</c:f>
              <c:numCache>
                <c:formatCode>_(* #,##0_);_(* \(#,##0\);_(* "-"??_);_(@_)</c:formatCode>
                <c:ptCount val="17"/>
                <c:pt idx="0">
                  <c:v>119</c:v>
                </c:pt>
                <c:pt idx="1">
                  <c:v>139</c:v>
                </c:pt>
                <c:pt idx="2">
                  <c:v>329</c:v>
                </c:pt>
                <c:pt idx="3">
                  <c:v>419</c:v>
                </c:pt>
                <c:pt idx="4">
                  <c:v>265</c:v>
                </c:pt>
                <c:pt idx="5">
                  <c:v>384</c:v>
                </c:pt>
                <c:pt idx="6">
                  <c:v>567</c:v>
                </c:pt>
                <c:pt idx="7">
                  <c:v>791</c:v>
                </c:pt>
                <c:pt idx="8">
                  <c:v>910</c:v>
                </c:pt>
                <c:pt idx="9">
                  <c:v>707</c:v>
                </c:pt>
                <c:pt idx="10">
                  <c:v>248</c:v>
                </c:pt>
                <c:pt idx="11">
                  <c:v>198</c:v>
                </c:pt>
                <c:pt idx="12">
                  <c:v>213</c:v>
                </c:pt>
                <c:pt idx="13">
                  <c:v>271.05</c:v>
                </c:pt>
                <c:pt idx="14">
                  <c:v>217.28000000000003</c:v>
                </c:pt>
                <c:pt idx="15">
                  <c:v>245.30123833819243</c:v>
                </c:pt>
                <c:pt idx="16">
                  <c:v>287.12631062259049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606-4CA6-9B13-E33A2C0B02D8}"/>
            </c:ext>
          </c:extLst>
        </c:ser>
        <c:ser>
          <c:idx val="3"/>
          <c:order val="4"/>
          <c:tx>
            <c:strRef>
              <c:f>RP!$B$9</c:f>
              <c:strCache>
                <c:ptCount val="1"/>
                <c:pt idx="0">
                  <c:v>Patentes</c:v>
                </c:pt>
              </c:strCache>
            </c:strRef>
          </c:tx>
          <c:spPr>
            <a:solidFill>
              <a:srgbClr val="FF5B5B"/>
            </a:solidFill>
            <a:ln>
              <a:noFill/>
            </a:ln>
            <a:effectLst/>
          </c:spPr>
          <c:invertIfNegative val="0"/>
          <c:cat>
            <c:strRef>
              <c:f>RP!$C$5:$S$5</c:f>
              <c:strCache>
                <c:ptCount val="17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2022(P)</c:v>
                </c:pt>
              </c:strCache>
            </c:strRef>
          </c:cat>
          <c:val>
            <c:numRef>
              <c:f>RP!$C$9:$S$9</c:f>
              <c:numCache>
                <c:formatCode>_(* #,##0_);_(* \(#,##0\);_(* "-"??_);_(@_)</c:formatCode>
                <c:ptCount val="17"/>
                <c:pt idx="0">
                  <c:v>5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9</c:v>
                </c:pt>
                <c:pt idx="5">
                  <c:v>10</c:v>
                </c:pt>
                <c:pt idx="6">
                  <c:v>10</c:v>
                </c:pt>
                <c:pt idx="7">
                  <c:v>12</c:v>
                </c:pt>
                <c:pt idx="8">
                  <c:v>15</c:v>
                </c:pt>
                <c:pt idx="9">
                  <c:v>13</c:v>
                </c:pt>
                <c:pt idx="10">
                  <c:v>15</c:v>
                </c:pt>
                <c:pt idx="11">
                  <c:v>12</c:v>
                </c:pt>
                <c:pt idx="12">
                  <c:v>11</c:v>
                </c:pt>
                <c:pt idx="13">
                  <c:v>11.62</c:v>
                </c:pt>
                <c:pt idx="14">
                  <c:v>12.461678321067593</c:v>
                </c:pt>
                <c:pt idx="15">
                  <c:v>12.377579894985425</c:v>
                </c:pt>
                <c:pt idx="16">
                  <c:v>12.377579894985425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606-4CA6-9B13-E33A2C0B02D8}"/>
            </c:ext>
          </c:extLst>
        </c:ser>
        <c:ser>
          <c:idx val="5"/>
          <c:order val="5"/>
          <c:tx>
            <c:strRef>
              <c:f>RP!$B$11</c:f>
              <c:strCache>
                <c:ptCount val="1"/>
                <c:pt idx="0">
                  <c:v>Ingresos Extraordinarios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RP!$C$5:$S$5</c:f>
              <c:strCache>
                <c:ptCount val="17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2022(P)</c:v>
                </c:pt>
              </c:strCache>
            </c:strRef>
          </c:cat>
          <c:val>
            <c:numRef>
              <c:f>RP!$C$11:$S$11</c:f>
              <c:numCache>
                <c:formatCode>General</c:formatCode>
                <c:ptCount val="17"/>
                <c:pt idx="16" formatCode="_(* #,##0_);_(* \(#,##0\);_(* &quot;-&quot;??_);_(@_)">
                  <c:v>762.54136929836102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606-4CA6-9B13-E33A2C0B02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327075247"/>
        <c:axId val="1327075663"/>
      </c:barChart>
      <c:lineChart>
        <c:grouping val="standard"/>
        <c:varyColors val="0"/>
        <c:ser>
          <c:idx val="6"/>
          <c:order val="6"/>
          <c:tx>
            <c:strRef>
              <c:f>RP!$B$12</c:f>
              <c:strCache>
                <c:ptCount val="1"/>
                <c:pt idx="0">
                  <c:v>Total Renta Petrolera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dLbls>
            <c:dLbl>
              <c:idx val="16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/>
                  </a:pPr>
                  <a:endParaRPr lang="es-BO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C606-4CA6-9B13-E33A2C0B02D8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B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RP!$C$5:$S$5</c:f>
              <c:strCache>
                <c:ptCount val="17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2022(P)</c:v>
                </c:pt>
              </c:strCache>
            </c:strRef>
          </c:cat>
          <c:val>
            <c:numRef>
              <c:f>RP!$C$12:$S$12</c:f>
              <c:numCache>
                <c:formatCode>_(* #,##0_);_(* \(#,##0\);_(* "-"??_);_(@_)</c:formatCode>
                <c:ptCount val="17"/>
                <c:pt idx="0">
                  <c:v>1473</c:v>
                </c:pt>
                <c:pt idx="1">
                  <c:v>1509</c:v>
                </c:pt>
                <c:pt idx="2">
                  <c:v>2139</c:v>
                </c:pt>
                <c:pt idx="3">
                  <c:v>2146</c:v>
                </c:pt>
                <c:pt idx="4">
                  <c:v>2235</c:v>
                </c:pt>
                <c:pt idx="5">
                  <c:v>2970</c:v>
                </c:pt>
                <c:pt idx="6">
                  <c:v>4292</c:v>
                </c:pt>
                <c:pt idx="7">
                  <c:v>5460</c:v>
                </c:pt>
                <c:pt idx="8">
                  <c:v>5489</c:v>
                </c:pt>
                <c:pt idx="9">
                  <c:v>3839</c:v>
                </c:pt>
                <c:pt idx="10">
                  <c:v>1755</c:v>
                </c:pt>
                <c:pt idx="11">
                  <c:v>1896</c:v>
                </c:pt>
                <c:pt idx="12">
                  <c:v>2277</c:v>
                </c:pt>
                <c:pt idx="13">
                  <c:v>2005.37</c:v>
                </c:pt>
                <c:pt idx="14">
                  <c:v>1651.6816783210675</c:v>
                </c:pt>
                <c:pt idx="15">
                  <c:v>1701.4415760652253</c:v>
                </c:pt>
                <c:pt idx="16">
                  <c:v>2970.0000000000005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C606-4CA6-9B13-E33A2C0B02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27075247"/>
        <c:axId val="1327075663"/>
      </c:lineChart>
      <c:catAx>
        <c:axId val="1327075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BO"/>
          </a:p>
        </c:txPr>
        <c:crossAx val="1327075663"/>
        <c:crosses val="autoZero"/>
        <c:auto val="1"/>
        <c:lblAlgn val="ctr"/>
        <c:lblOffset val="100"/>
        <c:noMultiLvlLbl val="0"/>
      </c:catAx>
      <c:valAx>
        <c:axId val="13270756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prstDash val="dash"/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BO"/>
          </a:p>
        </c:txPr>
        <c:crossAx val="13270752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6"/>
        <c:delete val="1"/>
      </c:legendEntry>
      <c:layout>
        <c:manualLayout>
          <c:xMode val="edge"/>
          <c:yMode val="edge"/>
          <c:x val="4.4445140043337321E-2"/>
          <c:y val="2.0377314814814815E-3"/>
          <c:w val="0.95411746533138897"/>
          <c:h val="0.13074444444444444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s-BO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100">
          <a:latin typeface="Arial" panose="020B0604020202020204" pitchFamily="34" charset="0"/>
          <a:cs typeface="Arial" panose="020B0604020202020204" pitchFamily="34" charset="0"/>
        </a:defRPr>
      </a:pPr>
      <a:endParaRPr lang="es-BO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13426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B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[YPFB_SIESTAD_25012023060125.xlsx]Worksheet!$A$10:$A$26</c:f>
              <c:numCache>
                <c:formatCode>General</c:formatCode>
                <c:ptCount val="17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</c:numCache>
            </c:numRef>
          </c:cat>
          <c:val>
            <c:numRef>
              <c:f>[YPFB_SIESTAD_25012023060125.xlsx]Worksheet!$P$10:$P$26</c:f>
              <c:numCache>
                <c:formatCode>#,##0.0</c:formatCode>
                <c:ptCount val="17"/>
                <c:pt idx="0">
                  <c:v>35.712052947892893</c:v>
                </c:pt>
                <c:pt idx="1">
                  <c:v>38.149112099563496</c:v>
                </c:pt>
                <c:pt idx="2">
                  <c:v>39.678151926732127</c:v>
                </c:pt>
                <c:pt idx="3">
                  <c:v>34.040091354506174</c:v>
                </c:pt>
                <c:pt idx="4">
                  <c:v>39.943962784897046</c:v>
                </c:pt>
                <c:pt idx="5">
                  <c:v>43.472597432185239</c:v>
                </c:pt>
                <c:pt idx="6">
                  <c:v>49.45883916954395</c:v>
                </c:pt>
                <c:pt idx="7">
                  <c:v>56.482555410596348</c:v>
                </c:pt>
                <c:pt idx="8">
                  <c:v>59.639631002504501</c:v>
                </c:pt>
                <c:pt idx="9">
                  <c:v>59.170038944153951</c:v>
                </c:pt>
                <c:pt idx="10">
                  <c:v>56.64392703007001</c:v>
                </c:pt>
                <c:pt idx="11">
                  <c:v>55.112993955508749</c:v>
                </c:pt>
                <c:pt idx="12">
                  <c:v>51.538176438165102</c:v>
                </c:pt>
                <c:pt idx="13">
                  <c:v>45.364894055802893</c:v>
                </c:pt>
                <c:pt idx="14">
                  <c:v>43.416325115435733</c:v>
                </c:pt>
                <c:pt idx="15">
                  <c:v>45.120729705477032</c:v>
                </c:pt>
                <c:pt idx="16">
                  <c:v>41.300075849754229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0F-4811-8455-3AC67369E2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-27"/>
        <c:axId val="452630736"/>
        <c:axId val="452646128"/>
      </c:barChart>
      <c:catAx>
        <c:axId val="452630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BO"/>
          </a:p>
        </c:txPr>
        <c:crossAx val="452646128"/>
        <c:crosses val="autoZero"/>
        <c:auto val="1"/>
        <c:lblAlgn val="ctr"/>
        <c:lblOffset val="100"/>
        <c:noMultiLvlLbl val="0"/>
      </c:catAx>
      <c:valAx>
        <c:axId val="452646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BO"/>
                  <a:t>MMm3/d</a:t>
                </a:r>
              </a:p>
            </c:rich>
          </c:tx>
          <c:layout>
            <c:manualLayout>
              <c:xMode val="edge"/>
              <c:yMode val="edge"/>
              <c:x val="1.1606506086390104E-2"/>
              <c:y val="1.14580800963553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BO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BO"/>
          </a:p>
        </c:txPr>
        <c:crossAx val="45263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BO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[YPFB_SIESTAD_25012023060125.xlsx]HL!$Q$3</c:f>
              <c:strCache>
                <c:ptCount val="1"/>
                <c:pt idx="0">
                  <c:v>Promedio</c:v>
                </c:pt>
              </c:strCache>
            </c:strRef>
          </c:tx>
          <c:spPr>
            <a:solidFill>
              <a:srgbClr val="134263"/>
            </a:solidFill>
            <a:ln>
              <a:noFill/>
            </a:ln>
            <a:effectLst/>
          </c:spPr>
          <c:invertIfNegative val="0"/>
          <c:dPt>
            <c:idx val="16"/>
            <c:invertIfNegative val="0"/>
            <c:bubble3D val="0"/>
            <c:spPr>
              <a:solidFill>
                <a:srgbClr val="4495D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CE2-4D13-81DE-D713B2D02F2B}"/>
              </c:ext>
            </c:extLst>
          </c:dPt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B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[YPFB_SIESTAD_25012023060125.xlsx]HL!$B$10:$B$26</c:f>
              <c:numCache>
                <c:formatCode>General</c:formatCode>
                <c:ptCount val="17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</c:numCache>
            </c:numRef>
          </c:cat>
          <c:val>
            <c:numRef>
              <c:f>[YPFB_SIESTAD_25012023060125.xlsx]HL!$Q$10:$Q$26</c:f>
              <c:numCache>
                <c:formatCode>#,##0.0</c:formatCode>
                <c:ptCount val="17"/>
                <c:pt idx="0">
                  <c:v>48.75690673870082</c:v>
                </c:pt>
                <c:pt idx="1">
                  <c:v>49.241395730926747</c:v>
                </c:pt>
                <c:pt idx="2">
                  <c:v>46.764700151402913</c:v>
                </c:pt>
                <c:pt idx="3">
                  <c:v>40.751921895801402</c:v>
                </c:pt>
                <c:pt idx="4">
                  <c:v>42.819757462877597</c:v>
                </c:pt>
                <c:pt idx="5">
                  <c:v>44.427462058371788</c:v>
                </c:pt>
                <c:pt idx="6">
                  <c:v>51.321058963508825</c:v>
                </c:pt>
                <c:pt idx="7">
                  <c:v>59.04412212736829</c:v>
                </c:pt>
                <c:pt idx="8">
                  <c:v>63.086464554851602</c:v>
                </c:pt>
                <c:pt idx="9">
                  <c:v>60.806541592747188</c:v>
                </c:pt>
                <c:pt idx="10">
                  <c:v>56.572245182249311</c:v>
                </c:pt>
                <c:pt idx="11">
                  <c:v>54.498790449701069</c:v>
                </c:pt>
                <c:pt idx="12">
                  <c:v>50.913329563892603</c:v>
                </c:pt>
                <c:pt idx="13">
                  <c:v>45.284257566449419</c:v>
                </c:pt>
                <c:pt idx="14">
                  <c:v>41.571739047156548</c:v>
                </c:pt>
                <c:pt idx="15">
                  <c:v>41.251201809970922</c:v>
                </c:pt>
                <c:pt idx="16">
                  <c:v>37.002151947681774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E2-4D13-81DE-D713B2D02F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-27"/>
        <c:axId val="452630736"/>
        <c:axId val="452646128"/>
      </c:barChart>
      <c:catAx>
        <c:axId val="452630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BO"/>
          </a:p>
        </c:txPr>
        <c:crossAx val="452646128"/>
        <c:crosses val="autoZero"/>
        <c:auto val="1"/>
        <c:lblAlgn val="ctr"/>
        <c:lblOffset val="100"/>
        <c:noMultiLvlLbl val="0"/>
      </c:catAx>
      <c:valAx>
        <c:axId val="452646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BO"/>
                  <a:t>MBbl/d</a:t>
                </a:r>
              </a:p>
            </c:rich>
          </c:tx>
          <c:layout>
            <c:manualLayout>
              <c:xMode val="edge"/>
              <c:yMode val="edge"/>
              <c:x val="8.7048795647925777E-3"/>
              <c:y val="1.233896650059363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BO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BO"/>
          </a:p>
        </c:txPr>
        <c:crossAx val="45263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1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BO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1"/>
          <c:order val="1"/>
          <c:tx>
            <c:strRef>
              <c:f>GLP!$A$4</c:f>
              <c:strCache>
                <c:ptCount val="1"/>
                <c:pt idx="0">
                  <c:v>Campo 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cat>
            <c:strRef>
              <c:f>GLP!$C$3:$U$3</c:f>
              <c:strCache>
                <c:ptCount val="17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</c:strCache>
            </c:strRef>
          </c:cat>
          <c:val>
            <c:numRef>
              <c:f>GLP!$C$4:$U$4</c:f>
              <c:numCache>
                <c:formatCode>#,##0.00</c:formatCode>
                <c:ptCount val="17"/>
                <c:pt idx="0">
                  <c:v>730.24112519201333</c:v>
                </c:pt>
                <c:pt idx="1">
                  <c:v>726.94248271889558</c:v>
                </c:pt>
                <c:pt idx="2">
                  <c:v>725.64783379458652</c:v>
                </c:pt>
                <c:pt idx="3">
                  <c:v>707.02048435771769</c:v>
                </c:pt>
                <c:pt idx="4">
                  <c:v>690.77224782385917</c:v>
                </c:pt>
                <c:pt idx="5">
                  <c:v>663.15592805939571</c:v>
                </c:pt>
                <c:pt idx="6">
                  <c:v>663.67001702200218</c:v>
                </c:pt>
                <c:pt idx="7">
                  <c:v>639.19084275473642</c:v>
                </c:pt>
                <c:pt idx="8">
                  <c:v>536.23747200460809</c:v>
                </c:pt>
                <c:pt idx="9">
                  <c:v>450.79746932283723</c:v>
                </c:pt>
                <c:pt idx="10">
                  <c:v>311.13367597383132</c:v>
                </c:pt>
                <c:pt idx="11">
                  <c:v>301.84243874095495</c:v>
                </c:pt>
                <c:pt idx="12">
                  <c:v>258.43659824283191</c:v>
                </c:pt>
                <c:pt idx="13">
                  <c:v>249.62719482206751</c:v>
                </c:pt>
                <c:pt idx="14">
                  <c:v>240.11211022898854</c:v>
                </c:pt>
                <c:pt idx="15">
                  <c:v>218.1474657805295</c:v>
                </c:pt>
                <c:pt idx="16">
                  <c:v>132.55721385048648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D4-4A50-9923-C17AEE5859E5}"/>
            </c:ext>
          </c:extLst>
        </c:ser>
        <c:ser>
          <c:idx val="0"/>
          <c:order val="2"/>
          <c:tx>
            <c:strRef>
              <c:f>GLP!$A$6</c:f>
              <c:strCache>
                <c:ptCount val="1"/>
                <c:pt idx="0">
                  <c:v>Refinerías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GLP!$C$3:$U$3</c:f>
              <c:strCache>
                <c:ptCount val="17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</c:strCache>
            </c:strRef>
          </c:cat>
          <c:val>
            <c:numRef>
              <c:f>GLP!$C$6:$U$6</c:f>
              <c:numCache>
                <c:formatCode>#,##0.00</c:formatCode>
                <c:ptCount val="17"/>
                <c:pt idx="0">
                  <c:v>209.50266894453694</c:v>
                </c:pt>
                <c:pt idx="1">
                  <c:v>219.24929119513376</c:v>
                </c:pt>
                <c:pt idx="2">
                  <c:v>228.27993218718359</c:v>
                </c:pt>
                <c:pt idx="3">
                  <c:v>233.20406602196249</c:v>
                </c:pt>
                <c:pt idx="4">
                  <c:v>221.52957976901973</c:v>
                </c:pt>
                <c:pt idx="5">
                  <c:v>229.99950049568591</c:v>
                </c:pt>
                <c:pt idx="6">
                  <c:v>223.1800837887441</c:v>
                </c:pt>
                <c:pt idx="7">
                  <c:v>248.07792077210124</c:v>
                </c:pt>
                <c:pt idx="8">
                  <c:v>233.71271468610473</c:v>
                </c:pt>
                <c:pt idx="9">
                  <c:v>278.55879493139588</c:v>
                </c:pt>
                <c:pt idx="10">
                  <c:v>300.12177906510288</c:v>
                </c:pt>
                <c:pt idx="11">
                  <c:v>285.60822147963523</c:v>
                </c:pt>
                <c:pt idx="12">
                  <c:v>273.22680484720945</c:v>
                </c:pt>
                <c:pt idx="13">
                  <c:v>235.58427103049027</c:v>
                </c:pt>
                <c:pt idx="14">
                  <c:v>224.44888207822922</c:v>
                </c:pt>
                <c:pt idx="15">
                  <c:v>229.20954205492126</c:v>
                </c:pt>
                <c:pt idx="16">
                  <c:v>282.54938755985728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D4-4A50-9923-C17AEE5859E5}"/>
            </c:ext>
          </c:extLst>
        </c:ser>
        <c:ser>
          <c:idx val="2"/>
          <c:order val="3"/>
          <c:tx>
            <c:strRef>
              <c:f>GLP!$A$5</c:f>
              <c:strCache>
                <c:ptCount val="1"/>
                <c:pt idx="0">
                  <c:v>PSL</c:v>
                </c:pt>
              </c:strCache>
            </c:strRef>
          </c:tx>
          <c:spPr>
            <a:solidFill>
              <a:srgbClr val="009999"/>
            </a:solidFill>
          </c:spPr>
          <c:invertIfNegative val="0"/>
          <c:cat>
            <c:strLit>
              <c:ptCount val="17"/>
              <c:pt idx="0">
                <c:v>2006</c:v>
              </c:pt>
              <c:pt idx="1">
                <c:v>2007</c:v>
              </c:pt>
              <c:pt idx="2">
                <c:v>2008</c:v>
              </c:pt>
              <c:pt idx="3">
                <c:v>2009</c:v>
              </c:pt>
              <c:pt idx="4">
                <c:v>2010</c:v>
              </c:pt>
              <c:pt idx="5">
                <c:v>2011</c:v>
              </c:pt>
              <c:pt idx="6">
                <c:v>2012</c:v>
              </c:pt>
              <c:pt idx="7">
                <c:v>2013</c:v>
              </c:pt>
              <c:pt idx="8">
                <c:v>2014</c:v>
              </c:pt>
              <c:pt idx="9">
                <c:v>2015</c:v>
              </c:pt>
              <c:pt idx="10">
                <c:v>2016</c:v>
              </c:pt>
              <c:pt idx="11">
                <c:v>2017</c:v>
              </c:pt>
              <c:pt idx="12">
                <c:v>2018</c:v>
              </c:pt>
              <c:pt idx="13">
                <c:v>2019</c:v>
              </c:pt>
              <c:pt idx="14">
                <c:v>2020</c:v>
              </c:pt>
              <c:pt idx="15">
                <c:v>2021</c:v>
              </c:pt>
              <c:pt idx="16">
                <c:v>2022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GLP!$C$5:$U$5</c:f>
              <c:numCache>
                <c:formatCode>#,##0.00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209.51520414686638</c:v>
                </c:pt>
                <c:pt idx="8">
                  <c:v>329.67349070379413</c:v>
                </c:pt>
                <c:pt idx="9">
                  <c:v>469.71352982590912</c:v>
                </c:pt>
                <c:pt idx="10">
                  <c:v>796.29821671535672</c:v>
                </c:pt>
                <c:pt idx="11">
                  <c:v>795.16861129031986</c:v>
                </c:pt>
                <c:pt idx="12">
                  <c:v>889.85619340757978</c:v>
                </c:pt>
                <c:pt idx="13">
                  <c:v>1034.1836770417301</c:v>
                </c:pt>
                <c:pt idx="14">
                  <c:v>942.65836031393007</c:v>
                </c:pt>
                <c:pt idx="15">
                  <c:v>1169.8063310739908</c:v>
                </c:pt>
                <c:pt idx="16">
                  <c:v>1223.7895475230409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D4-4A50-9923-C17AEE5859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333816160"/>
        <c:axId val="333807008"/>
      </c:barChart>
      <c:lineChart>
        <c:grouping val="standard"/>
        <c:varyColors val="0"/>
        <c:ser>
          <c:idx val="5"/>
          <c:order val="0"/>
          <c:tx>
            <c:strRef>
              <c:f>GLP!$A$7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  <a:effectLst/>
          </c:spPr>
          <c:marker>
            <c:symbol val="none"/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 u="sng">
                    <a:solidFill>
                      <a:schemeClr val="tx1"/>
                    </a:solidFill>
                  </a:defRPr>
                </a:pPr>
                <a:endParaRPr lang="es-B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GLP!$C$3:$U$3</c:f>
              <c:strCache>
                <c:ptCount val="17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</c:strCache>
            </c:strRef>
          </c:cat>
          <c:val>
            <c:numRef>
              <c:f>GLP!$C$7:$U$7</c:f>
              <c:numCache>
                <c:formatCode>#,##0.00</c:formatCode>
                <c:ptCount val="17"/>
                <c:pt idx="0">
                  <c:v>939.74379413655026</c:v>
                </c:pt>
                <c:pt idx="1">
                  <c:v>946.19177391402934</c:v>
                </c:pt>
                <c:pt idx="2">
                  <c:v>953.92776598177011</c:v>
                </c:pt>
                <c:pt idx="3">
                  <c:v>940.22455037968018</c:v>
                </c:pt>
                <c:pt idx="4">
                  <c:v>912.30182759287891</c:v>
                </c:pt>
                <c:pt idx="5">
                  <c:v>893.15542855508158</c:v>
                </c:pt>
                <c:pt idx="6">
                  <c:v>886.85010081074631</c:v>
                </c:pt>
                <c:pt idx="7">
                  <c:v>1096.783967673704</c:v>
                </c:pt>
                <c:pt idx="8">
                  <c:v>1099.623677394507</c:v>
                </c:pt>
                <c:pt idx="9">
                  <c:v>1199.0697940801422</c:v>
                </c:pt>
                <c:pt idx="10">
                  <c:v>1407.5536717542909</c:v>
                </c:pt>
                <c:pt idx="11">
                  <c:v>1382.61927151091</c:v>
                </c:pt>
                <c:pt idx="12">
                  <c:v>1421.5195964976213</c:v>
                </c:pt>
                <c:pt idx="13">
                  <c:v>1519.395142894288</c:v>
                </c:pt>
                <c:pt idx="14">
                  <c:v>1407.2193526211479</c:v>
                </c:pt>
                <c:pt idx="15">
                  <c:v>1617.1633389094416</c:v>
                </c:pt>
                <c:pt idx="16">
                  <c:v>1638.8961489333847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9D4-4A50-9923-C17AEE5859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3816160"/>
        <c:axId val="333807008"/>
      </c:lineChart>
      <c:catAx>
        <c:axId val="333816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33807008"/>
        <c:crosses val="autoZero"/>
        <c:auto val="1"/>
        <c:lblAlgn val="ctr"/>
        <c:lblOffset val="100"/>
        <c:noMultiLvlLbl val="0"/>
      </c:catAx>
      <c:valAx>
        <c:axId val="333807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>
                  <a:lumMod val="95000"/>
                </a:sys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BO" sz="1050"/>
                  <a:t>TM/d</a:t>
                </a:r>
              </a:p>
            </c:rich>
          </c:tx>
          <c:layout>
            <c:manualLayout>
              <c:xMode val="edge"/>
              <c:yMode val="edge"/>
              <c:x val="7.2750344951596326E-3"/>
              <c:y val="8.3938351510947987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333816160"/>
        <c:crosses val="autoZero"/>
        <c:crossBetween val="between"/>
      </c:valAx>
    </c:plotArea>
    <c:legend>
      <c:legendPos val="t"/>
      <c:legendEntry>
        <c:idx val="3"/>
        <c:txPr>
          <a:bodyPr/>
          <a:lstStyle/>
          <a:p>
            <a:pPr>
              <a:defRPr sz="1400" u="sng"/>
            </a:pPr>
            <a:endParaRPr lang="es-BO"/>
          </a:p>
        </c:txPr>
      </c:legendEntry>
      <c:overlay val="0"/>
      <c:txPr>
        <a:bodyPr/>
        <a:lstStyle/>
        <a:p>
          <a:pPr>
            <a:defRPr sz="1400"/>
          </a:pPr>
          <a:endParaRPr lang="es-BO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/>
      </a:pPr>
      <a:endParaRPr lang="es-BO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7719094395527566E-2"/>
          <c:y val="5.5094197437829694E-2"/>
          <c:w val="0.90142609003361063"/>
          <c:h val="0.8288205555555555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2683C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1EE-4847-BDCD-C8198CF81A3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sng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B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'2022'!$D$2:$U$2</c:f>
              <c:numCache>
                <c:formatCode>0_ ;\-0\ 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'2022'!$D$3:$U$3</c:f>
              <c:numCache>
                <c:formatCode>#,##0.0</c:formatCode>
                <c:ptCount val="6"/>
                <c:pt idx="0">
                  <c:v>32467</c:v>
                </c:pt>
                <c:pt idx="1">
                  <c:v>279419</c:v>
                </c:pt>
                <c:pt idx="2">
                  <c:v>330767</c:v>
                </c:pt>
                <c:pt idx="3">
                  <c:v>7083.6629999999996</c:v>
                </c:pt>
                <c:pt idx="4">
                  <c:v>157985</c:v>
                </c:pt>
                <c:pt idx="5">
                  <c:v>364603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EE-4847-BDCD-C8198CF81A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1964493632"/>
        <c:axId val="1964492384"/>
      </c:barChart>
      <c:catAx>
        <c:axId val="1964493632"/>
        <c:scaling>
          <c:orientation val="minMax"/>
        </c:scaling>
        <c:delete val="0"/>
        <c:axPos val="b"/>
        <c:numFmt formatCode="0_ ;\-0\ 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BO"/>
          </a:p>
        </c:txPr>
        <c:crossAx val="1964492384"/>
        <c:crosses val="autoZero"/>
        <c:auto val="1"/>
        <c:lblAlgn val="ctr"/>
        <c:lblOffset val="100"/>
        <c:noMultiLvlLbl val="0"/>
      </c:catAx>
      <c:valAx>
        <c:axId val="1964492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prstDash val="lgDash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BO"/>
          </a:p>
        </c:txPr>
        <c:crossAx val="1964493632"/>
        <c:crosses val="autoZero"/>
        <c:crossBetween val="between"/>
        <c:dispUnits>
          <c:builtInUnit val="thousands"/>
          <c:dispUnitsLbl>
            <c:layout>
              <c:manualLayout>
                <c:xMode val="edge"/>
                <c:yMode val="edge"/>
                <c:x val="4.0765801303359528E-3"/>
                <c:y val="3.663535617700666E-2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r>
                    <a:rPr lang="es-BO"/>
                    <a:t>M TM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BO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100">
          <a:latin typeface="Arial" panose="020B0604020202020204" pitchFamily="34" charset="0"/>
          <a:cs typeface="Arial" panose="020B0604020202020204" pitchFamily="34" charset="0"/>
        </a:defRPr>
      </a:pPr>
      <a:endParaRPr lang="es-BO"/>
    </a:p>
  </c:txPr>
  <c:externalData r:id="rId4">
    <c:autoUpdate val="0"/>
  </c:externalData>
  <c:userShapes r:id="rId5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526931183873559E-2"/>
          <c:y val="0.14569943273219879"/>
          <c:w val="0.88647831430356538"/>
          <c:h val="0.76403556007112017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'2022'!$B$16</c:f>
              <c:strCache>
                <c:ptCount val="1"/>
                <c:pt idx="0">
                  <c:v>Argentina</c:v>
                </c:pt>
              </c:strCache>
            </c:strRef>
          </c:tx>
          <c:spPr>
            <a:solidFill>
              <a:srgbClr val="134263"/>
            </a:solidFill>
            <a:ln>
              <a:solidFill>
                <a:srgbClr val="134263"/>
              </a:solidFill>
            </a:ln>
            <a:effectLst/>
          </c:spPr>
          <c:invertIfNegative val="0"/>
          <c:cat>
            <c:numRef>
              <c:f>'2022'!$E$2:$U$2</c:f>
              <c:numCache>
                <c:formatCode>0_ ;\-0\ 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'2022'!$E$16:$U$16</c:f>
              <c:numCache>
                <c:formatCode>#,##0.0</c:formatCode>
                <c:ptCount val="5"/>
                <c:pt idx="0">
                  <c:v>15491932.30325</c:v>
                </c:pt>
                <c:pt idx="1">
                  <c:v>42389214.131750003</c:v>
                </c:pt>
                <c:pt idx="3">
                  <c:v>2679334</c:v>
                </c:pt>
                <c:pt idx="4">
                  <c:v>91353187.258499995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8F-4BB2-B8B1-98B8F594A625}"/>
            </c:ext>
          </c:extLst>
        </c:ser>
        <c:ser>
          <c:idx val="2"/>
          <c:order val="2"/>
          <c:tx>
            <c:strRef>
              <c:f>'2022'!$B$17</c:f>
              <c:strCache>
                <c:ptCount val="1"/>
                <c:pt idx="0">
                  <c:v>Brasil</c:v>
                </c:pt>
              </c:strCache>
            </c:strRef>
          </c:tx>
          <c:spPr>
            <a:solidFill>
              <a:srgbClr val="2683C6"/>
            </a:solidFill>
            <a:ln>
              <a:solidFill>
                <a:srgbClr val="2683C6"/>
              </a:solidFill>
            </a:ln>
            <a:effectLst/>
          </c:spPr>
          <c:invertIfNegative val="0"/>
          <c:cat>
            <c:numRef>
              <c:f>'2022'!$E$2:$U$2</c:f>
              <c:numCache>
                <c:formatCode>0_ ;\-0\ 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'2022'!$E$17:$U$17</c:f>
              <c:numCache>
                <c:formatCode>#,##0.0</c:formatCode>
                <c:ptCount val="5"/>
                <c:pt idx="0">
                  <c:v>49865303.333900005</c:v>
                </c:pt>
                <c:pt idx="1">
                  <c:v>16438572</c:v>
                </c:pt>
                <c:pt idx="2">
                  <c:v>4289836</c:v>
                </c:pt>
                <c:pt idx="3">
                  <c:v>34553483.749999993</c:v>
                </c:pt>
                <c:pt idx="4">
                  <c:v>80349545.590000004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8F-4BB2-B8B1-98B8F594A625}"/>
            </c:ext>
          </c:extLst>
        </c:ser>
        <c:ser>
          <c:idx val="3"/>
          <c:order val="3"/>
          <c:tx>
            <c:strRef>
              <c:f>'2022'!$B$18</c:f>
              <c:strCache>
                <c:ptCount val="1"/>
                <c:pt idx="0">
                  <c:v>Paraguay</c:v>
                </c:pt>
              </c:strCache>
            </c:strRef>
          </c:tx>
          <c:spPr>
            <a:solidFill>
              <a:srgbClr val="7030A0"/>
            </a:solidFill>
            <a:ln>
              <a:solidFill>
                <a:srgbClr val="7030A0"/>
              </a:solidFill>
            </a:ln>
            <a:effectLst/>
          </c:spPr>
          <c:invertIfNegative val="0"/>
          <c:cat>
            <c:numRef>
              <c:f>'2022'!$E$2:$U$2</c:f>
              <c:numCache>
                <c:formatCode>0_ ;\-0\ 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'2022'!$E$18:$U$18</c:f>
              <c:numCache>
                <c:formatCode>#,##0.0</c:formatCode>
                <c:ptCount val="5"/>
                <c:pt idx="0">
                  <c:v>3130279.86</c:v>
                </c:pt>
                <c:pt idx="1">
                  <c:v>7032135.6442499999</c:v>
                </c:pt>
                <c:pt idx="4">
                  <c:v>648846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8F-4BB2-B8B1-98B8F594A625}"/>
            </c:ext>
          </c:extLst>
        </c:ser>
        <c:ser>
          <c:idx val="4"/>
          <c:order val="4"/>
          <c:tx>
            <c:strRef>
              <c:f>'2022'!$B$19</c:f>
              <c:strCache>
                <c:ptCount val="1"/>
                <c:pt idx="0">
                  <c:v>Uruguay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B0F0"/>
              </a:solidFill>
            </a:ln>
            <a:effectLst/>
          </c:spPr>
          <c:invertIfNegative val="0"/>
          <c:cat>
            <c:numRef>
              <c:f>'2022'!$E$2:$U$2</c:f>
              <c:numCache>
                <c:formatCode>0_ ;\-0\ 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'2022'!$E$19:$U$19</c:f>
              <c:numCache>
                <c:formatCode>#,##0.0</c:formatCode>
                <c:ptCount val="5"/>
                <c:pt idx="0">
                  <c:v>481511.57699999999</c:v>
                </c:pt>
                <c:pt idx="1">
                  <c:v>6983760.8629999999</c:v>
                </c:pt>
                <c:pt idx="4">
                  <c:v>7334699.9999999944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D8F-4BB2-B8B1-98B8F594A625}"/>
            </c:ext>
          </c:extLst>
        </c:ser>
        <c:ser>
          <c:idx val="5"/>
          <c:order val="5"/>
          <c:tx>
            <c:strRef>
              <c:f>'2022'!$B$20</c:f>
              <c:strCache>
                <c:ptCount val="1"/>
                <c:pt idx="0">
                  <c:v>Perú</c:v>
                </c:pt>
              </c:strCache>
            </c:strRef>
          </c:tx>
          <c:spPr>
            <a:solidFill>
              <a:srgbClr val="FF5B5B"/>
            </a:solidFill>
            <a:ln>
              <a:solidFill>
                <a:srgbClr val="FF5B5B"/>
              </a:solidFill>
            </a:ln>
            <a:effectLst/>
          </c:spPr>
          <c:invertIfNegative val="0"/>
          <c:cat>
            <c:numRef>
              <c:f>'2022'!$E$2:$U$2</c:f>
              <c:numCache>
                <c:formatCode>0_ ;\-0\ 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'2022'!$E$20:$U$20</c:f>
              <c:numCache>
                <c:formatCode>#,##0.0</c:formatCode>
                <c:ptCount val="5"/>
                <c:pt idx="1">
                  <c:v>330400</c:v>
                </c:pt>
                <c:pt idx="3">
                  <c:v>154548</c:v>
                </c:pt>
                <c:pt idx="4">
                  <c:v>10262966.5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D8F-4BB2-B8B1-98B8F594A625}"/>
            </c:ext>
          </c:extLst>
        </c:ser>
        <c:ser>
          <c:idx val="6"/>
          <c:order val="6"/>
          <c:tx>
            <c:strRef>
              <c:f>'2022'!$B$21</c:f>
              <c:strCache>
                <c:ptCount val="1"/>
                <c:pt idx="0">
                  <c:v>Cuba</c:v>
                </c:pt>
              </c:strCache>
            </c:strRef>
          </c:tx>
          <c:spPr>
            <a:solidFill>
              <a:srgbClr val="CEDBE6">
                <a:lumMod val="10000"/>
              </a:srgbClr>
            </a:solidFill>
            <a:ln>
              <a:noFill/>
            </a:ln>
            <a:effectLst/>
          </c:spPr>
          <c:invertIfNegative val="0"/>
          <c:cat>
            <c:numRef>
              <c:f>'2022'!$E$2:$U$2</c:f>
              <c:numCache>
                <c:formatCode>0_ ;\-0\ 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'2022'!$E$21:$U$21</c:f>
              <c:numCache>
                <c:formatCode>#,##0.0</c:formatCode>
                <c:ptCount val="5"/>
                <c:pt idx="1">
                  <c:v>1904348.5650000002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D8F-4BB2-B8B1-98B8F594A625}"/>
            </c:ext>
          </c:extLst>
        </c:ser>
        <c:ser>
          <c:idx val="7"/>
          <c:order val="7"/>
          <c:tx>
            <c:strRef>
              <c:f>'2022'!$B$14</c:f>
              <c:strCache>
                <c:ptCount val="1"/>
                <c:pt idx="0">
                  <c:v>Mercado Interno</c:v>
                </c:pt>
              </c:strCache>
            </c:strRef>
          </c:tx>
          <c:spPr>
            <a:solidFill>
              <a:sysClr val="windowText" lastClr="000000">
                <a:lumMod val="50000"/>
                <a:lumOff val="50000"/>
              </a:sysClr>
            </a:solidFill>
            <a:ln w="25400">
              <a:solidFill>
                <a:sysClr val="window" lastClr="FFFFFF">
                  <a:lumMod val="85000"/>
                </a:sysClr>
              </a:solidFill>
            </a:ln>
            <a:effectLst/>
          </c:spPr>
          <c:invertIfNegative val="0"/>
          <c:val>
            <c:numRef>
              <c:f>'2022'!$E$14:$U$14</c:f>
              <c:numCache>
                <c:formatCode>#,##0.0</c:formatCode>
                <c:ptCount val="5"/>
                <c:pt idx="0">
                  <c:v>8709010.3767816089</c:v>
                </c:pt>
                <c:pt idx="1">
                  <c:v>13225102.802298849</c:v>
                </c:pt>
                <c:pt idx="2">
                  <c:v>6150276.1696781619</c:v>
                </c:pt>
                <c:pt idx="3">
                  <c:v>14887519.516068963</c:v>
                </c:pt>
                <c:pt idx="4">
                  <c:v>38701165.206436783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D8F-4BB2-B8B1-98B8F594A6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52026208"/>
        <c:axId val="552032448"/>
      </c:barChart>
      <c:lineChart>
        <c:grouping val="standard"/>
        <c:varyColors val="0"/>
        <c:ser>
          <c:idx val="0"/>
          <c:order val="0"/>
          <c:tx>
            <c:strRef>
              <c:f>'2022'!$B$13</c:f>
              <c:strCache>
                <c:ptCount val="1"/>
                <c:pt idx="0">
                  <c:v>Total Comercialización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B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'2022'!$E$2:$U$2</c:f>
              <c:numCache>
                <c:formatCode>0_ ;\-0\ 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'2022'!$E$13:$U$13</c:f>
              <c:numCache>
                <c:formatCode>#,##0.0</c:formatCode>
                <c:ptCount val="5"/>
                <c:pt idx="0">
                  <c:v>77678037.450931624</c:v>
                </c:pt>
                <c:pt idx="1">
                  <c:v>88303534.00629884</c:v>
                </c:pt>
                <c:pt idx="2">
                  <c:v>10440112.169678163</c:v>
                </c:pt>
                <c:pt idx="3">
                  <c:v>52274885.266068958</c:v>
                </c:pt>
                <c:pt idx="4">
                  <c:v>228650410.5549368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9D8F-4BB2-B8B1-98B8F594A6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2026208"/>
        <c:axId val="552032448"/>
      </c:lineChart>
      <c:catAx>
        <c:axId val="552026208"/>
        <c:scaling>
          <c:orientation val="minMax"/>
        </c:scaling>
        <c:delete val="0"/>
        <c:axPos val="b"/>
        <c:numFmt formatCode="0_ ;\-0\ 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BO"/>
          </a:p>
        </c:txPr>
        <c:crossAx val="552032448"/>
        <c:crosses val="autoZero"/>
        <c:auto val="1"/>
        <c:lblAlgn val="ctr"/>
        <c:lblOffset val="100"/>
        <c:noMultiLvlLbl val="0"/>
      </c:catAx>
      <c:valAx>
        <c:axId val="552032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prstDash val="lgDash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BO"/>
          </a:p>
        </c:txPr>
        <c:crossAx val="552026208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3.8599927380134819E-3"/>
                <c:y val="0.12908236348546598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r>
                    <a:rPr lang="es-ES" b="0"/>
                    <a:t>MM USD</a:t>
                  </a:r>
                  <a:endParaRPr lang="es-BO" b="0"/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BO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t"/>
      <c:legendEntry>
        <c:idx val="7"/>
        <c:delete val="1"/>
      </c:legendEntry>
      <c:layout>
        <c:manualLayout>
          <c:xMode val="edge"/>
          <c:yMode val="edge"/>
          <c:x val="3.1904179222925322E-2"/>
          <c:y val="2.5806451612903226E-2"/>
          <c:w val="0.95498562990244074"/>
          <c:h val="7.0203615593171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B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 b="1">
          <a:latin typeface="Arial" panose="020B0604020202020204" pitchFamily="34" charset="0"/>
          <a:cs typeface="Arial" panose="020B0604020202020204" pitchFamily="34" charset="0"/>
        </a:defRPr>
      </a:pPr>
      <a:endParaRPr lang="es-BO"/>
    </a:p>
  </c:txPr>
  <c:externalData r:id="rId4">
    <c:autoUpdate val="0"/>
  </c:externalData>
  <c:userShapes r:id="rId5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0814381358638993E-2"/>
          <c:y val="0.19444387044417288"/>
          <c:w val="0.84951787439613524"/>
          <c:h val="0.70567429012081861"/>
        </c:manualLayout>
      </c:layout>
      <c:barChart>
        <c:barDir val="col"/>
        <c:grouping val="stacked"/>
        <c:varyColors val="0"/>
        <c:ser>
          <c:idx val="9"/>
          <c:order val="0"/>
          <c:tx>
            <c:strRef>
              <c:f>Comercialización!$C$58</c:f>
              <c:strCache>
                <c:ptCount val="1"/>
                <c:pt idx="0">
                  <c:v>IMPORTACIÓN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5"/>
              <c:layout>
                <c:manualLayout>
                  <c:x val="5.5217391304347829E-2"/>
                  <c:y val="-3.2070707070707187E-2"/>
                </c:manualLayout>
              </c:layout>
              <c:numFmt formatCode="#,##0.00" sourceLinked="0"/>
              <c:spPr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BO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D0B-4F29-9BA2-67952DA7385E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Comercialización!$C$60:$C$75</c:f>
              <c:numCache>
                <c:formatCode>_-* #,##0.0_-;\-* #,##0.0_-;_-* "-"??_-;_-@_-</c:formatCode>
                <c:ptCount val="16"/>
                <c:pt idx="0">
                  <c:v>6910.2190000000001</c:v>
                </c:pt>
                <c:pt idx="1">
                  <c:v>11453.929</c:v>
                </c:pt>
                <c:pt idx="2">
                  <c:v>11419.155000000001</c:v>
                </c:pt>
                <c:pt idx="3">
                  <c:v>14401.922</c:v>
                </c:pt>
                <c:pt idx="4">
                  <c:v>14087.03</c:v>
                </c:pt>
                <c:pt idx="5">
                  <c:v>14200.539000000001</c:v>
                </c:pt>
                <c:pt idx="6">
                  <c:v>17750.296999999999</c:v>
                </c:pt>
                <c:pt idx="7">
                  <c:v>20082.647000000001</c:v>
                </c:pt>
                <c:pt idx="8">
                  <c:v>19018.829000000002</c:v>
                </c:pt>
                <c:pt idx="9">
                  <c:v>16356.455</c:v>
                </c:pt>
                <c:pt idx="10">
                  <c:v>19155.002</c:v>
                </c:pt>
                <c:pt idx="11">
                  <c:v>6789.6139999999996</c:v>
                </c:pt>
                <c:pt idx="12">
                  <c:v>3547.1219999999998</c:v>
                </c:pt>
                <c:pt idx="13">
                  <c:v>19222.942999999999</c:v>
                </c:pt>
                <c:pt idx="14">
                  <c:v>23985.382000000001</c:v>
                </c:pt>
                <c:pt idx="15">
                  <c:v>570.19000000000005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0B-4F29-9BA2-67952DA7385E}"/>
            </c:ext>
          </c:extLst>
        </c:ser>
        <c:ser>
          <c:idx val="15"/>
          <c:order val="1"/>
          <c:tx>
            <c:strRef>
              <c:f>Comercialización!$D$58</c:f>
              <c:strCache>
                <c:ptCount val="1"/>
                <c:pt idx="0">
                  <c:v>MERCADO INTERNO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Comercialización!$D$60:$D$75</c:f>
              <c:numCache>
                <c:formatCode>General</c:formatCode>
                <c:ptCount val="16"/>
                <c:pt idx="10" formatCode="_-* #,##0.0_-;\-* #,##0.0_-;_-* &quot;-&quot;??_-;_-@_-">
                  <c:v>6371.75</c:v>
                </c:pt>
                <c:pt idx="11" formatCode="_-* #,##0.0_-;\-* #,##0.0_-;_-* &quot;-&quot;??_-;_-@_-">
                  <c:v>24756.12</c:v>
                </c:pt>
                <c:pt idx="12" formatCode="_-* #,##0.0_-;\-* #,##0.0_-;_-* &quot;-&quot;??_-;_-@_-">
                  <c:v>36683.049999999988</c:v>
                </c:pt>
                <c:pt idx="13" formatCode="_-* #,##0.0_-;\-* #,##0.0_-;_-* &quot;-&quot;??_-;_-@_-">
                  <c:v>19319.755999999998</c:v>
                </c:pt>
                <c:pt idx="14" formatCode="_-* #,##0.0_-;\-* #,##0.0_-;_-* &quot;-&quot;??_-;_-@_-">
                  <c:v>27575.100000000002</c:v>
                </c:pt>
                <c:pt idx="15" formatCode="_-* #,##0.0_-;\-* #,##0.0_-;_-* &quot;-&quot;??_-;_-@_-">
                  <c:v>66028.73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D0B-4F29-9BA2-67952DA7385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"/>
        <c:overlap val="100"/>
        <c:axId val="911407664"/>
        <c:axId val="911408080"/>
      </c:barChart>
      <c:lineChart>
        <c:grouping val="standard"/>
        <c:varyColors val="0"/>
        <c:ser>
          <c:idx val="2"/>
          <c:order val="2"/>
          <c:tx>
            <c:strRef>
              <c:f>Comercialización!$E$58</c:f>
              <c:strCache>
                <c:ptCount val="1"/>
                <c:pt idx="0">
                  <c:v>TOTAL CONSUMIDO EN MI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Comercialización!$B$60:$B$75</c:f>
              <c:strCache>
                <c:ptCount val="1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 *</c:v>
                </c:pt>
              </c:strCache>
            </c:strRef>
          </c:cat>
          <c:val>
            <c:numRef>
              <c:f>Comercialización!$E$60:$E$75</c:f>
              <c:numCache>
                <c:formatCode>_-* #,##0.0_-;\-* #,##0.0_-;_-* "-"??_-;_-@_-</c:formatCode>
                <c:ptCount val="16"/>
                <c:pt idx="0">
                  <c:v>6910.2190000000001</c:v>
                </c:pt>
                <c:pt idx="1">
                  <c:v>11453.929</c:v>
                </c:pt>
                <c:pt idx="2">
                  <c:v>11419.155000000001</c:v>
                </c:pt>
                <c:pt idx="3">
                  <c:v>14401.922</c:v>
                </c:pt>
                <c:pt idx="4">
                  <c:v>14087.03</c:v>
                </c:pt>
                <c:pt idx="5">
                  <c:v>14200.539000000001</c:v>
                </c:pt>
                <c:pt idx="6">
                  <c:v>17750.296999999999</c:v>
                </c:pt>
                <c:pt idx="7">
                  <c:v>20082.647000000001</c:v>
                </c:pt>
                <c:pt idx="8">
                  <c:v>19018.829000000002</c:v>
                </c:pt>
                <c:pt idx="9">
                  <c:v>16356.455</c:v>
                </c:pt>
                <c:pt idx="10">
                  <c:v>25526.752</c:v>
                </c:pt>
                <c:pt idx="11">
                  <c:v>31545.733999999997</c:v>
                </c:pt>
                <c:pt idx="12">
                  <c:v>40230.171999999991</c:v>
                </c:pt>
                <c:pt idx="13">
                  <c:v>38542.698999999993</c:v>
                </c:pt>
                <c:pt idx="14">
                  <c:v>51560.482000000004</c:v>
                </c:pt>
                <c:pt idx="15">
                  <c:v>66598.92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D0B-4F29-9BA2-67952DA7385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911407664"/>
        <c:axId val="911408080"/>
      </c:lineChart>
      <c:catAx>
        <c:axId val="911407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911408080"/>
        <c:crosses val="autoZero"/>
        <c:auto val="1"/>
        <c:lblAlgn val="ctr"/>
        <c:lblOffset val="100"/>
        <c:noMultiLvlLbl val="0"/>
      </c:catAx>
      <c:valAx>
        <c:axId val="911408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prstDash val="lgDash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911407664"/>
        <c:crosses val="autoZero"/>
        <c:crossBetween val="between"/>
        <c:dispUnits>
          <c:builtInUnit val="thousands"/>
          <c:dispUnitsLbl>
            <c:layout>
              <c:manualLayout>
                <c:xMode val="edge"/>
                <c:yMode val="edge"/>
                <c:x val="1.7917874396135266E-3"/>
                <c:y val="0.20557095959595956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/>
                    <a:t>M TM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</c:legendEntry>
      <c:legendEntry>
        <c:idx val="2"/>
        <c:delete val="1"/>
      </c:legendEntry>
      <c:layout>
        <c:manualLayout>
          <c:xMode val="edge"/>
          <c:yMode val="edge"/>
          <c:x val="3.1420925336996829E-2"/>
          <c:y val="3.4526428490579866E-2"/>
          <c:w val="0.52419462962962959"/>
          <c:h val="5.0412429400140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50"/>
      </a:pPr>
      <a:endParaRPr lang="es-BO"/>
    </a:p>
  </c:txPr>
  <c:externalData r:id="rId4">
    <c:autoUpdate val="0"/>
  </c:externalData>
  <c:userShapes r:id="rId5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9143888888888893E-2"/>
          <c:y val="0.10916472222222222"/>
          <c:w val="0.87481746032189578"/>
          <c:h val="0.8012736111111110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'HISTORICO GLP '!$A$21</c:f>
              <c:strCache>
                <c:ptCount val="1"/>
                <c:pt idx="0">
                  <c:v>Paraguay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numRef>
              <c:f>'HISTORICO GLP '!$B$3:$K$3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  <c:extLst/>
            </c:numRef>
          </c:cat>
          <c:val>
            <c:numRef>
              <c:f>'HISTORICO GLP '!$B$21:$K$21</c:f>
              <c:numCache>
                <c:formatCode>_(* #,##0.00_);_(* \(#,##0.00\);_(* "-"??_);_(@_)</c:formatCode>
                <c:ptCount val="7"/>
                <c:pt idx="0">
                  <c:v>18466440.229999982</c:v>
                </c:pt>
                <c:pt idx="1">
                  <c:v>31605144.302799948</c:v>
                </c:pt>
                <c:pt idx="2">
                  <c:v>30829780.160000041</c:v>
                </c:pt>
                <c:pt idx="3">
                  <c:v>20512310.189999986</c:v>
                </c:pt>
                <c:pt idx="4">
                  <c:v>12784202.786299946</c:v>
                </c:pt>
                <c:pt idx="5">
                  <c:v>39506568.340620011</c:v>
                </c:pt>
                <c:pt idx="6">
                  <c:v>32483587.795699999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77ED-490F-8C06-861BD31449D4}"/>
            </c:ext>
          </c:extLst>
        </c:ser>
        <c:ser>
          <c:idx val="2"/>
          <c:order val="1"/>
          <c:tx>
            <c:strRef>
              <c:f>'HISTORICO GLP '!$A$22</c:f>
              <c:strCache>
                <c:ptCount val="1"/>
                <c:pt idx="0">
                  <c:v>Perú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numRef>
              <c:f>'HISTORICO GLP '!$B$3:$K$3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  <c:extLst/>
            </c:numRef>
          </c:cat>
          <c:val>
            <c:numRef>
              <c:f>'HISTORICO GLP '!$B$22:$K$22</c:f>
              <c:numCache>
                <c:formatCode>_(* #,##0.00_);_(* \(#,##0.00\);_(* "-"??_);_(@_)</c:formatCode>
                <c:ptCount val="7"/>
                <c:pt idx="0">
                  <c:v>21620170.969999932</c:v>
                </c:pt>
                <c:pt idx="1">
                  <c:v>21892234.21000002</c:v>
                </c:pt>
                <c:pt idx="2">
                  <c:v>21799758.320000015</c:v>
                </c:pt>
                <c:pt idx="3">
                  <c:v>17181022.989999991</c:v>
                </c:pt>
                <c:pt idx="4">
                  <c:v>11232408.608300027</c:v>
                </c:pt>
                <c:pt idx="5">
                  <c:v>16819796.590700001</c:v>
                </c:pt>
                <c:pt idx="6">
                  <c:v>21317728.361300003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77ED-490F-8C06-861BD31449D4}"/>
            </c:ext>
          </c:extLst>
        </c:ser>
        <c:ser>
          <c:idx val="4"/>
          <c:order val="2"/>
          <c:tx>
            <c:strRef>
              <c:f>'HISTORICO GLP '!$A$27</c:f>
              <c:strCache>
                <c:ptCount val="1"/>
                <c:pt idx="0">
                  <c:v>Brasil</c:v>
                </c:pt>
              </c:strCache>
            </c:strRef>
          </c:tx>
          <c:spPr>
            <a:solidFill>
              <a:srgbClr val="33CCCC"/>
            </a:solidFill>
            <a:ln>
              <a:noFill/>
            </a:ln>
            <a:effectLst/>
          </c:spPr>
          <c:invertIfNegative val="0"/>
          <c:cat>
            <c:numRef>
              <c:f>'HISTORICO GLP '!$B$3:$K$3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  <c:extLst/>
            </c:numRef>
          </c:cat>
          <c:val>
            <c:numRef>
              <c:f>'HISTORICO GLP '!$B$27:$K$27</c:f>
              <c:numCache>
                <c:formatCode>_(* #,##0.00_);_(* \(#,##0.00\);_(* "-"??_);_(@_)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1424387.2800000003</c:v>
                </c:pt>
                <c:pt idx="4">
                  <c:v>5177731.3565999987</c:v>
                </c:pt>
                <c:pt idx="5">
                  <c:v>17228287.304500002</c:v>
                </c:pt>
                <c:pt idx="6">
                  <c:v>25361976.889999989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77ED-490F-8C06-861BD31449D4}"/>
            </c:ext>
          </c:extLst>
        </c:ser>
        <c:ser>
          <c:idx val="0"/>
          <c:order val="3"/>
          <c:tx>
            <c:strRef>
              <c:f>'HISTORICO GLP '!$A$20</c:f>
              <c:strCache>
                <c:ptCount val="1"/>
                <c:pt idx="0">
                  <c:v>Argentina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'HISTORICO GLP '!$B$3:$K$3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  <c:extLst/>
            </c:numRef>
          </c:cat>
          <c:val>
            <c:numRef>
              <c:f>'HISTORICO GLP '!$B$20:$K$20</c:f>
              <c:numCache>
                <c:formatCode>General</c:formatCode>
                <c:ptCount val="7"/>
                <c:pt idx="2" formatCode="_(* #,##0.00_);_(* \(#,##0.00\);_(* &quot;-&quot;??_);_(@_)">
                  <c:v>195230.12</c:v>
                </c:pt>
                <c:pt idx="3" formatCode="_(* #,##0.00_);_(* \(#,##0.00\);_(* &quot;-&quot;??_);_(@_)">
                  <c:v>650917.48</c:v>
                </c:pt>
                <c:pt idx="4" formatCode="_(* #,##0.00_);_(* \(#,##0.00\);_(* &quot;-&quot;??_);_(@_)">
                  <c:v>0</c:v>
                </c:pt>
                <c:pt idx="5" formatCode="_(* #,##0.00_);_(* \(#,##0.00\);_(* &quot;-&quot;??_);_(@_)">
                  <c:v>0</c:v>
                </c:pt>
                <c:pt idx="6" formatCode="_(* #,##0.00_);_(* \(#,##0.00\);_(* &quot;-&quot;??_);_(@_)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77ED-490F-8C06-861BD31449D4}"/>
            </c:ext>
          </c:extLst>
        </c:ser>
        <c:ser>
          <c:idx val="3"/>
          <c:order val="4"/>
          <c:tx>
            <c:strRef>
              <c:f>'HISTORICO GLP '!$A$23</c:f>
              <c:strCache>
                <c:ptCount val="1"/>
                <c:pt idx="0">
                  <c:v>Uruguay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'HISTORICO GLP '!$B$3:$K$3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  <c:extLst/>
            </c:numRef>
          </c:cat>
          <c:val>
            <c:numRef>
              <c:f>'HISTORICO GLP '!$B$23:$K$23</c:f>
              <c:numCache>
                <c:formatCode>_(* #,##0.00_);_(* \(#,##0.00\);_(* "-"??_);_(@_)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77ED-490F-8C06-861BD31449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896082543"/>
        <c:axId val="896087119"/>
      </c:barChart>
      <c:lineChart>
        <c:grouping val="standard"/>
        <c:varyColors val="0"/>
        <c:ser>
          <c:idx val="5"/>
          <c:order val="5"/>
          <c:tx>
            <c:strRef>
              <c:f>'HISTORICO GLP '!$A$26</c:f>
              <c:strCache>
                <c:ptCount val="1"/>
                <c:pt idx="0">
                  <c:v>Total Monto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dLbl>
              <c:idx val="5"/>
              <c:layout>
                <c:manualLayout>
                  <c:x val="-5.0110937500000001E-2"/>
                  <c:y val="-3.86880885172372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7ED-490F-8C06-861BD31449D4}"/>
                </c:ext>
              </c:extLst>
            </c:dLbl>
            <c:dLbl>
              <c:idx val="6"/>
              <c:layout>
                <c:manualLayout>
                  <c:x val="-5.6725520833333334E-2"/>
                  <c:y val="-3.15003077445508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7ED-490F-8C06-861BD31449D4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sng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B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7"/>
              <c:pt idx="0">
                <c:v>2016</c:v>
              </c:pt>
              <c:pt idx="1">
                <c:v>2017</c:v>
              </c:pt>
              <c:pt idx="2">
                <c:v>2018</c:v>
              </c:pt>
              <c:pt idx="3">
                <c:v>2019</c:v>
              </c:pt>
              <c:pt idx="4">
                <c:v>2020</c:v>
              </c:pt>
              <c:pt idx="5">
                <c:v>2021</c:v>
              </c:pt>
              <c:pt idx="6">
                <c:v>2022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'HISTORICO GLP '!$B$26:$K$26</c:f>
              <c:numCache>
                <c:formatCode>_(* #,##0.00_);_(* \(#,##0.00\);_(* "-"??_);_(@_)</c:formatCode>
                <c:ptCount val="7"/>
                <c:pt idx="0">
                  <c:v>40086611.199999914</c:v>
                </c:pt>
                <c:pt idx="1">
                  <c:v>53497378.512799963</c:v>
                </c:pt>
                <c:pt idx="2">
                  <c:v>52824768.600000054</c:v>
                </c:pt>
                <c:pt idx="3">
                  <c:v>39768637.939999983</c:v>
                </c:pt>
                <c:pt idx="4">
                  <c:v>29194342.751199972</c:v>
                </c:pt>
                <c:pt idx="5">
                  <c:v>73554652.23582001</c:v>
                </c:pt>
                <c:pt idx="6">
                  <c:v>79163293.046999991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7-77ED-490F-8C06-861BD31449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96082543"/>
        <c:axId val="896087119"/>
      </c:lineChart>
      <c:catAx>
        <c:axId val="8960825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BO"/>
          </a:p>
        </c:txPr>
        <c:crossAx val="896087119"/>
        <c:crosses val="autoZero"/>
        <c:auto val="1"/>
        <c:lblAlgn val="ctr"/>
        <c:lblOffset val="100"/>
        <c:noMultiLvlLbl val="0"/>
      </c:catAx>
      <c:valAx>
        <c:axId val="896087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BO"/>
          </a:p>
        </c:txPr>
        <c:crossAx val="896082543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0"/>
                <c:y val="8.018666666666667E-2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r>
                    <a:rPr lang="en-US" sz="1050"/>
                    <a:t>MM USD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BO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egendEntry>
        <c:idx val="5"/>
        <c:delete val="1"/>
      </c:legendEntry>
      <c:layout>
        <c:manualLayout>
          <c:xMode val="edge"/>
          <c:yMode val="edge"/>
          <c:x val="1.6065314194765489E-2"/>
          <c:y val="6.2671285799223127E-3"/>
          <c:w val="0.98393468580523447"/>
          <c:h val="7.23145487502513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BO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100" b="0">
          <a:latin typeface="Arial" panose="020B0604020202020204" pitchFamily="34" charset="0"/>
          <a:cs typeface="Arial" panose="020B0604020202020204" pitchFamily="34" charset="0"/>
        </a:defRPr>
      </a:pPr>
      <a:endParaRPr lang="es-BO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0.8201</cdr:x>
      <cdr:y>0.15595</cdr:y>
    </cdr:from>
    <cdr:to>
      <cdr:x>0.8815</cdr:x>
      <cdr:y>0.22913</cdr:y>
    </cdr:to>
    <cdr:cxnSp macro="">
      <cdr:nvCxnSpPr>
        <cdr:cNvPr id="2" name="Conector recto de flecha 1"/>
        <cdr:cNvCxnSpPr/>
      </cdr:nvCxnSpPr>
      <cdr:spPr>
        <a:xfrm xmlns:a="http://schemas.openxmlformats.org/drawingml/2006/main" flipV="1">
          <a:off x="7251220" y="669925"/>
          <a:ext cx="542925" cy="314325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rgbClr val="FF5B5B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0.77998</cdr:x>
      <cdr:y>0.134</cdr:y>
    </cdr:from>
    <cdr:to>
      <cdr:x>0.90218</cdr:x>
      <cdr:y>0.20047</cdr:y>
    </cdr:to>
    <cdr:sp macro="" textlink="">
      <cdr:nvSpPr>
        <cdr:cNvPr id="3" name="CuadroTexto 9"/>
        <cdr:cNvSpPr txBox="1"/>
      </cdr:nvSpPr>
      <cdr:spPr>
        <a:xfrm xmlns:a="http://schemas.openxmlformats.org/drawingml/2006/main">
          <a:off x="6760745" y="620424"/>
          <a:ext cx="1059206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B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27,2%</a:t>
          </a:r>
          <a:endParaRPr lang="es-BO" sz="1400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0.49908</cdr:x>
      <cdr:y>0.13073</cdr:y>
    </cdr:from>
    <cdr:to>
      <cdr:x>0.86718</cdr:x>
      <cdr:y>0.19994</cdr:y>
    </cdr:to>
    <cdr:cxnSp macro="">
      <cdr:nvCxnSpPr>
        <cdr:cNvPr id="2" name="Conector recto de flecha 1"/>
        <cdr:cNvCxnSpPr/>
      </cdr:nvCxnSpPr>
      <cdr:spPr>
        <a:xfrm xmlns:a="http://schemas.openxmlformats.org/drawingml/2006/main" flipV="1">
          <a:off x="3157017" y="512741"/>
          <a:ext cx="2328530" cy="271440"/>
        </a:xfrm>
        <a:prstGeom xmlns:a="http://schemas.openxmlformats.org/drawingml/2006/main" prst="straightConnector1">
          <a:avLst/>
        </a:prstGeom>
        <a:ln xmlns:a="http://schemas.openxmlformats.org/drawingml/2006/main" w="31750">
          <a:solidFill>
            <a:srgbClr val="FF5B5B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0.62077</cdr:x>
      <cdr:y>0.06015</cdr:y>
    </cdr:from>
    <cdr:to>
      <cdr:x>0.7311</cdr:x>
      <cdr:y>0.13471</cdr:y>
    </cdr:to>
    <cdr:sp macro="" textlink="">
      <cdr:nvSpPr>
        <cdr:cNvPr id="3" name="CuadroTexto 5"/>
        <cdr:cNvSpPr txBox="1"/>
      </cdr:nvSpPr>
      <cdr:spPr>
        <a:xfrm xmlns:a="http://schemas.openxmlformats.org/drawingml/2006/main">
          <a:off x="4701405" y="248306"/>
          <a:ext cx="835585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B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10,2%</a:t>
          </a:r>
          <a:endParaRPr lang="es-BO" sz="1400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0.38863</cdr:x>
      <cdr:y>0.20354</cdr:y>
    </cdr:from>
    <cdr:to>
      <cdr:x>0.84045</cdr:x>
      <cdr:y>0.62151</cdr:y>
    </cdr:to>
    <cdr:cxnSp macro="">
      <cdr:nvCxnSpPr>
        <cdr:cNvPr id="2" name="Conector recto de flecha 1"/>
        <cdr:cNvCxnSpPr/>
      </cdr:nvCxnSpPr>
      <cdr:spPr>
        <a:xfrm xmlns:a="http://schemas.openxmlformats.org/drawingml/2006/main" flipV="1">
          <a:off x="3321170" y="843884"/>
          <a:ext cx="3861178" cy="1732950"/>
        </a:xfrm>
        <a:prstGeom xmlns:a="http://schemas.openxmlformats.org/drawingml/2006/main" prst="straightConnector1">
          <a:avLst/>
        </a:prstGeom>
        <a:ln xmlns:a="http://schemas.openxmlformats.org/drawingml/2006/main" w="31750">
          <a:solidFill>
            <a:srgbClr val="FF5B5B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0.49219</cdr:x>
      <cdr:y>0.33222</cdr:y>
    </cdr:from>
    <cdr:to>
      <cdr:x>0.64504</cdr:x>
      <cdr:y>0.40645</cdr:y>
    </cdr:to>
    <cdr:sp macro="" textlink="">
      <cdr:nvSpPr>
        <cdr:cNvPr id="3" name="CuadroTexto 9"/>
        <cdr:cNvSpPr txBox="1"/>
      </cdr:nvSpPr>
      <cdr:spPr>
        <a:xfrm xmlns:a="http://schemas.openxmlformats.org/drawingml/2006/main">
          <a:off x="3584349" y="1377416"/>
          <a:ext cx="1113123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B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s-BO" sz="1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159%</a:t>
          </a:r>
          <a:endParaRPr kumimoji="0" lang="es-BO" sz="1400" b="1" i="0" u="none" strike="noStrike" kern="1200" cap="none" spc="0" normalizeH="0" baseline="0" noProof="0" dirty="0">
            <a:ln>
              <a:noFill/>
            </a:ln>
            <a:solidFill>
              <a:srgbClr val="FF0000"/>
            </a:solidFill>
            <a:effectLst/>
            <a:uLnTx/>
            <a:uFillTx/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0.07353</cdr:x>
      <cdr:y>0.44565</cdr:y>
    </cdr:from>
    <cdr:to>
      <cdr:x>0.61159</cdr:x>
      <cdr:y>0.53146</cdr:y>
    </cdr:to>
    <cdr:sp macro="" textlink="">
      <cdr:nvSpPr>
        <cdr:cNvPr id="2" name="Cerrar llave 1"/>
        <cdr:cNvSpPr/>
      </cdr:nvSpPr>
      <cdr:spPr>
        <a:xfrm xmlns:a="http://schemas.openxmlformats.org/drawingml/2006/main" rot="16200000">
          <a:off x="3680674" y="-438895"/>
          <a:ext cx="462523" cy="6144485"/>
        </a:xfrm>
        <a:prstGeom xmlns:a="http://schemas.openxmlformats.org/drawingml/2006/main" prst="rightBrace">
          <a:avLst>
            <a:gd name="adj1" fmla="val 41666"/>
            <a:gd name="adj2" fmla="val 50000"/>
          </a:avLst>
        </a:prstGeom>
        <a:ln xmlns:a="http://schemas.openxmlformats.org/drawingml/2006/main" w="38100">
          <a:solidFill>
            <a:schemeClr val="bg1">
              <a:lumMod val="5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BO" dirty="0"/>
        </a:p>
      </cdr:txBody>
    </cdr:sp>
  </cdr:relSizeAnchor>
  <cdr:relSizeAnchor xmlns:cdr="http://schemas.openxmlformats.org/drawingml/2006/chartDrawing">
    <cdr:from>
      <cdr:x>0.15443</cdr:x>
      <cdr:y>0.24531</cdr:y>
    </cdr:from>
    <cdr:to>
      <cdr:x>0.54383</cdr:x>
      <cdr:y>0.38834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1278681" y="971440"/>
          <a:ext cx="3224232" cy="5663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" sz="1100" b="1">
              <a:effectLst/>
              <a:latin typeface="+mn-lt"/>
              <a:ea typeface="+mn-ea"/>
              <a:cs typeface="+mn-cs"/>
            </a:rPr>
            <a:t>La tasa de crecimiento interanual de las importaciones es de 12,1%</a:t>
          </a:r>
          <a:endParaRPr lang="es-BO" sz="1400">
            <a:effectLst/>
          </a:endParaRPr>
        </a:p>
        <a:p xmlns:a="http://schemas.openxmlformats.org/drawingml/2006/main">
          <a:pPr algn="ctr"/>
          <a:r>
            <a:rPr lang="es-ES" sz="1100" b="1" u="sng">
              <a:effectLst/>
              <a:latin typeface="+mn-lt"/>
              <a:ea typeface="+mn-ea"/>
              <a:cs typeface="+mn-cs"/>
            </a:rPr>
            <a:t>Promedio 14,6 mil TM</a:t>
          </a:r>
          <a:endParaRPr lang="es-BO" sz="1400">
            <a:effectLst/>
          </a:endParaRPr>
        </a:p>
      </cdr:txBody>
    </cdr:sp>
  </cdr:relSizeAnchor>
  <cdr:relSizeAnchor xmlns:cdr="http://schemas.openxmlformats.org/drawingml/2006/chartDrawing">
    <cdr:from>
      <cdr:x>0.61151</cdr:x>
      <cdr:y>0.12902</cdr:y>
    </cdr:from>
    <cdr:to>
      <cdr:x>0.93837</cdr:x>
      <cdr:y>0.1813</cdr:y>
    </cdr:to>
    <cdr:sp macro="" textlink="">
      <cdr:nvSpPr>
        <cdr:cNvPr id="4" name="Cerrar llave 3"/>
        <cdr:cNvSpPr/>
      </cdr:nvSpPr>
      <cdr:spPr>
        <a:xfrm xmlns:a="http://schemas.openxmlformats.org/drawingml/2006/main" rot="16200000">
          <a:off x="6305156" y="-692452"/>
          <a:ext cx="222640" cy="2706401"/>
        </a:xfrm>
        <a:prstGeom xmlns:a="http://schemas.openxmlformats.org/drawingml/2006/main" prst="rightBrace">
          <a:avLst>
            <a:gd name="adj1" fmla="val 41666"/>
            <a:gd name="adj2" fmla="val 50000"/>
          </a:avLst>
        </a:prstGeom>
        <a:ln xmlns:a="http://schemas.openxmlformats.org/drawingml/2006/main" w="38100">
          <a:solidFill>
            <a:srgbClr val="0070C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BO" dirty="0">
            <a:solidFill>
              <a:schemeClr val="accent6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0.62101</cdr:x>
      <cdr:y>0</cdr:y>
    </cdr:from>
    <cdr:to>
      <cdr:x>0.92851</cdr:x>
      <cdr:y>0.11382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5141962" y="0"/>
          <a:ext cx="2546073" cy="4507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es-BO" sz="1100" b="1">
              <a:effectLst/>
              <a:latin typeface="+mn-lt"/>
              <a:ea typeface="+mn-ea"/>
              <a:cs typeface="+mn-cs"/>
            </a:rPr>
            <a:t>Tasa de crecimiento 27,65%</a:t>
          </a:r>
          <a:endParaRPr lang="es-BO" sz="2000">
            <a:effectLst/>
          </a:endParaRPr>
        </a:p>
        <a:p xmlns:a="http://schemas.openxmlformats.org/drawingml/2006/main">
          <a:pPr algn="ctr"/>
          <a:r>
            <a:rPr lang="es-ES" sz="1100" b="1" u="sng">
              <a:effectLst/>
              <a:latin typeface="+mn-lt"/>
              <a:ea typeface="+mn-ea"/>
              <a:cs typeface="+mn-cs"/>
            </a:rPr>
            <a:t>Promedio 42,3 mil TM</a:t>
          </a:r>
          <a:endParaRPr lang="es-BO" sz="2000">
            <a:effectLst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0.82166</cdr:x>
      <cdr:y>0.20101</cdr:y>
    </cdr:from>
    <cdr:to>
      <cdr:x>0.87127</cdr:x>
      <cdr:y>0.24338</cdr:y>
    </cdr:to>
    <cdr:cxnSp macro="">
      <cdr:nvCxnSpPr>
        <cdr:cNvPr id="2" name="Conector recto de flecha 1"/>
        <cdr:cNvCxnSpPr/>
      </cdr:nvCxnSpPr>
      <cdr:spPr>
        <a:xfrm xmlns:a="http://schemas.openxmlformats.org/drawingml/2006/main" flipV="1">
          <a:off x="3466392" y="767380"/>
          <a:ext cx="209294" cy="161755"/>
        </a:xfrm>
        <a:prstGeom xmlns:a="http://schemas.openxmlformats.org/drawingml/2006/main" prst="straightConnector1">
          <a:avLst/>
        </a:prstGeom>
        <a:ln xmlns:a="http://schemas.openxmlformats.org/drawingml/2006/main" w="31750">
          <a:solidFill>
            <a:srgbClr val="FF5B5B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0.76907</cdr:x>
      <cdr:y>0.13166</cdr:y>
    </cdr:from>
    <cdr:to>
      <cdr:x>0.88633</cdr:x>
      <cdr:y>0.20837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4152988" y="473977"/>
          <a:ext cx="633204" cy="2761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7,6%</a:t>
          </a:r>
          <a:endParaRPr lang="es-BO" sz="1400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0.8291</cdr:x>
      <cdr:y>0.23457</cdr:y>
    </cdr:from>
    <cdr:to>
      <cdr:x>0.87871</cdr:x>
      <cdr:y>0.27695</cdr:y>
    </cdr:to>
    <cdr:cxnSp macro="">
      <cdr:nvCxnSpPr>
        <cdr:cNvPr id="2" name="Conector recto de flecha 1"/>
        <cdr:cNvCxnSpPr/>
      </cdr:nvCxnSpPr>
      <cdr:spPr>
        <a:xfrm xmlns:a="http://schemas.openxmlformats.org/drawingml/2006/main" flipV="1">
          <a:off x="3697980" y="883844"/>
          <a:ext cx="221272" cy="159683"/>
        </a:xfrm>
        <a:prstGeom xmlns:a="http://schemas.openxmlformats.org/drawingml/2006/main" prst="straightConnector1">
          <a:avLst/>
        </a:prstGeom>
        <a:ln xmlns:a="http://schemas.openxmlformats.org/drawingml/2006/main" w="31750">
          <a:solidFill>
            <a:srgbClr val="FF5B5B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0.75882</cdr:x>
      <cdr:y>0.1543</cdr:y>
    </cdr:from>
    <cdr:to>
      <cdr:x>0.88977</cdr:x>
      <cdr:y>0.22986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4097613" y="555476"/>
          <a:ext cx="707130" cy="272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11,8%</a:t>
          </a:r>
          <a:endParaRPr lang="es-BO" sz="1400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0C787AE-A2C6-4A28-BCC7-4D89EB21DEE5}" type="datetime1">
              <a:rPr lang="es-ES" smtClean="0"/>
              <a:t>07/03/2023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BDA65D4-3BBC-4853-83D3-F449A9B7FDA5}" type="datetime1">
              <a:rPr lang="es-ES" noProof="0" smtClean="0"/>
              <a:t>07/03/2023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9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0193B-564F-4854-8A52-728F3FB19C85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9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132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l título"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Marcador de posición de imagen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486" y="2851265"/>
            <a:ext cx="12192486" cy="4006735"/>
          </a:xfrm>
          <a:solidFill>
            <a:schemeClr val="bg1">
              <a:lumMod val="85000"/>
            </a:schemeClr>
          </a:solidFill>
        </p:spPr>
        <p:txBody>
          <a:bodyPr tIns="1728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 dirty="0"/>
              <a:t>Inserte o arrastre y coloque su foto aquí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76533" y="3116814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ctr">
              <a:lnSpc>
                <a:spcPct val="70000"/>
              </a:lnSpc>
              <a:defRPr lang="en-ZA" sz="3800" b="1" spc="0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r" rtl="0"/>
            <a:r>
              <a:rPr lang="es-ES" noProof="0" dirty="0"/>
              <a:t>t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82239" y="4568136"/>
            <a:ext cx="6580188" cy="580921"/>
          </a:xfrm>
          <a:solidFill>
            <a:schemeClr val="accent5">
              <a:lumMod val="75000"/>
              <a:lumOff val="25000"/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785649"/>
            <a:ext cx="12192000" cy="723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5B96CF9-8D60-4D72-88ED-E9968C416F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5361" y="-1181343"/>
            <a:ext cx="2761278" cy="276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texto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1550" y="1511476"/>
            <a:ext cx="3600450" cy="4679249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1" name="Marcador de texto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71550" y="1511475"/>
            <a:ext cx="3600450" cy="4679250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3" name="Marcador de texto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7" name="Marcador de texto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 dirty="0"/>
              <a:t>Haga clic para editar el título de la página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4" name="Marcador de posición de número de diapositiva 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editar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0" y="0"/>
            <a:ext cx="9780103" cy="680335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503" y="4294950"/>
            <a:ext cx="8991600" cy="1261295"/>
          </a:xfrm>
          <a:prstGeom prst="rect">
            <a:avLst/>
          </a:prstGeo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lnSpc>
                <a:spcPct val="70000"/>
              </a:lnSpc>
              <a:defRPr lang="en-ZA" sz="3800" b="1" spc="-300" dirty="0"/>
            </a:lvl1pPr>
          </a:lstStyle>
          <a:p>
            <a:pPr lvl="0" algn="r" rtl="0"/>
            <a:r>
              <a:rPr lang="es-ES" noProof="0" dirty="0"/>
              <a:t>Haga clic para editar el título de la presentación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9915" y="5598876"/>
            <a:ext cx="6580188" cy="580921"/>
          </a:xfrm>
          <a:prstGeom prst="rect">
            <a:avLst/>
          </a:prstGeom>
          <a:solidFill>
            <a:schemeClr val="accent6">
              <a:lumMod val="60000"/>
              <a:lumOff val="40000"/>
              <a:alpha val="24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103" y="4294950"/>
            <a:ext cx="2411412" cy="114824"/>
          </a:xfrm>
          <a:prstGeom prst="rect">
            <a:avLst/>
          </a:prstGeom>
          <a:solidFill>
            <a:srgbClr val="FF5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3F3F7A8-C7D5-4750-B726-1EF20E4A7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6738" y="53975"/>
            <a:ext cx="2579112" cy="2071039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698313" y="1283368"/>
            <a:ext cx="2375734" cy="145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17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0" y="0"/>
            <a:ext cx="9780103" cy="680335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503" y="4294950"/>
            <a:ext cx="8991600" cy="1261295"/>
          </a:xfrm>
          <a:prstGeom prst="rect">
            <a:avLst/>
          </a:prstGeo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lnSpc>
                <a:spcPct val="70000"/>
              </a:lnSpc>
              <a:defRPr lang="en-ZA" sz="3800" b="1" spc="-300" dirty="0"/>
            </a:lvl1pPr>
          </a:lstStyle>
          <a:p>
            <a:pPr lvl="0" algn="r" rtl="0"/>
            <a:r>
              <a:rPr lang="es-ES" noProof="0" dirty="0"/>
              <a:t>Haga clic para editar el título de la presentación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99915" y="5598876"/>
            <a:ext cx="6580188" cy="580921"/>
          </a:xfrm>
          <a:prstGeom prst="rect">
            <a:avLst/>
          </a:prstGeom>
          <a:solidFill>
            <a:schemeClr val="accent6">
              <a:lumMod val="60000"/>
              <a:lumOff val="40000"/>
              <a:alpha val="24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103" y="4294950"/>
            <a:ext cx="2411412" cy="114824"/>
          </a:xfrm>
          <a:prstGeom prst="rect">
            <a:avLst/>
          </a:prstGeom>
          <a:solidFill>
            <a:srgbClr val="FF5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3F3F7A8-C7D5-4750-B726-1EF20E4A7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6738" y="53975"/>
            <a:ext cx="2579112" cy="2071039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698313" y="1283368"/>
            <a:ext cx="2375734" cy="145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04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ivisor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Agregue un pie de página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10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ivisor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Agregue un pie de página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482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la imagen del tex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1825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 dirty="0"/>
              <a:t>Inserte o arrastre y coloque su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prstGeom prst="rect">
            <a:avLst/>
          </a:prstGeom>
          <a:solidFill>
            <a:schemeClr val="bg1"/>
          </a:solidFill>
        </p:spPr>
        <p:txBody>
          <a:bodyPr lIns="180000" tIns="180000" rIns="180000" bIns="180000" rtlCol="0"/>
          <a:lstStyle>
            <a:lvl1pPr algn="r">
              <a:lnSpc>
                <a:spcPct val="70000"/>
              </a:lnSpc>
              <a:defRPr sz="38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 dirty="0"/>
              <a:t>Edite el título de la página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prstGeom prst="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2668686"/>
            <a:ext cx="5472000" cy="2999426"/>
          </a:xfrm>
          <a:prstGeom prst="rect">
            <a:avLst/>
          </a:prstGeo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Agregue un pie de página</a:t>
            </a:r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182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ivisoria 1"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437159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la imagen del tex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 dirty="0"/>
              <a:t>Inserte o arrastre y coloque su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bIns="180000" rtlCol="0"/>
          <a:lstStyle>
            <a:lvl1pPr algn="l">
              <a:lnSpc>
                <a:spcPct val="80000"/>
              </a:lnSpc>
              <a:defRPr sz="38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 dirty="0"/>
              <a:t>Haga clic para editar el título de la página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prstGeom prst="rect">
            <a:avLst/>
          </a:prstGeom>
          <a:solidFill>
            <a:schemeClr val="accent5">
              <a:lumMod val="90000"/>
              <a:lumOff val="10000"/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8000" y="3763648"/>
            <a:ext cx="5472000" cy="2428351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 dirty="0"/>
              <a:t>Editar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Agregue un pie de página</a:t>
            </a:r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487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comparación izquierdo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515834"/>
            <a:ext cx="5472000" cy="360000"/>
          </a:xfrm>
          <a:prstGeom prst="rect">
            <a:avLst/>
          </a:prstGeo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5472000" cy="4168332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2" name="Marcador de comparación izquierdo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0000" y="1516359"/>
            <a:ext cx="5472000" cy="35877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8" name="Marcador de posición de texto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2020359"/>
            <a:ext cx="5472113" cy="4170891"/>
          </a:xfrm>
          <a:prstGeom prst="rect">
            <a:avLst/>
          </a:prstGeo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Agregue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418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ía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8" name="Picture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5146956" y="1117713"/>
            <a:ext cx="2267052" cy="1389172"/>
          </a:xfrm>
          <a:prstGeom prst="rect">
            <a:avLst/>
          </a:prstGeom>
        </p:spPr>
      </p:pic>
      <p:sp>
        <p:nvSpPr>
          <p:cNvPr id="6" name="Rectángulo 5"/>
          <p:cNvSpPr/>
          <p:nvPr userDrawn="1"/>
        </p:nvSpPr>
        <p:spPr>
          <a:xfrm>
            <a:off x="2679030" y="2819400"/>
            <a:ext cx="7202905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Gracias.</a:t>
            </a:r>
            <a:endParaRPr kumimoji="0" lang="es-BO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FC0082D-5EEE-4ED1-8FAB-3CF58887EA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267" y="4663631"/>
            <a:ext cx="3762433" cy="37624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4308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c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prstGeom prst="rect">
            <a:avLst/>
          </a:prstGeo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4400" b="1" spc="-300" dirty="0"/>
            </a:lvl1pPr>
          </a:lstStyle>
          <a:p>
            <a:pPr lvl="0" algn="r" rtl="0"/>
            <a:r>
              <a:rPr lang="es-ES" noProof="0"/>
              <a:t>Gracias</a:t>
            </a:r>
          </a:p>
        </p:txBody>
      </p:sp>
      <p:sp>
        <p:nvSpPr>
          <p:cNvPr id="9" name="Marcador de texto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 dirty="0"/>
              <a:t>Nombre completo</a:t>
            </a:r>
          </a:p>
        </p:txBody>
      </p:sp>
      <p:sp>
        <p:nvSpPr>
          <p:cNvPr id="10" name="Marcador de texto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Número de teléfono</a:t>
            </a:r>
          </a:p>
        </p:txBody>
      </p:sp>
      <p:sp>
        <p:nvSpPr>
          <p:cNvPr id="11" name="Marcador de texto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Identificador de red social o correo electrónico</a:t>
            </a:r>
          </a:p>
        </p:txBody>
      </p:sp>
      <p:sp>
        <p:nvSpPr>
          <p:cNvPr id="12" name="Marcador de texto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Sitio web de la empresa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144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Agregue un pie de página</a:t>
            </a:r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0079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512000"/>
            <a:ext cx="5472000" cy="4680000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texto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1511250"/>
            <a:ext cx="5472113" cy="4680000"/>
          </a:xfrm>
          <a:prstGeom prst="rect">
            <a:avLst/>
          </a:prstGeo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Agregue un pie de página</a:t>
            </a:r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0230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3600000" cy="4679250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1550" y="1511476"/>
            <a:ext cx="3600450" cy="4679249"/>
          </a:xfrm>
          <a:prstGeom prst="rect">
            <a:avLst/>
          </a:prstGeo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1" name="Marcador de texto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71550" y="1511475"/>
            <a:ext cx="3600450" cy="4679250"/>
          </a:xfrm>
          <a:prstGeom prst="rect">
            <a:avLst/>
          </a:prstGeo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Agregue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0501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160000" cy="4679250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412" y="1512000"/>
            <a:ext cx="2160588" cy="4679250"/>
          </a:xfrm>
          <a:prstGeom prst="rect">
            <a:avLst/>
          </a:prstGeo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3" name="Marcador de texto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1412" y="1512000"/>
            <a:ext cx="2160588" cy="4679250"/>
          </a:xfrm>
          <a:prstGeom prst="rect">
            <a:avLst/>
          </a:prstGeo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6412" y="1507535"/>
            <a:ext cx="2160588" cy="4679250"/>
          </a:xfrm>
          <a:prstGeom prst="rect">
            <a:avLst/>
          </a:prstGeo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7" name="Marcador de texto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11412" y="1507535"/>
            <a:ext cx="2160588" cy="4683715"/>
          </a:xfrm>
          <a:prstGeom prst="rect">
            <a:avLst/>
          </a:prstGeo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Agregue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4393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 dirty="0"/>
              <a:t>Haga clic para editar el título de la página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Agregue un pie de página</a:t>
            </a:r>
          </a:p>
        </p:txBody>
      </p:sp>
      <p:sp>
        <p:nvSpPr>
          <p:cNvPr id="4" name="Marcador de posición de número de diapositiva 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7717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Agregue un pie de página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Haga clic para editar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03277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ivisoria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es-ES" noProof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2828585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7DF122-79E7-4255-97DA-A42F89B6C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365125"/>
            <a:ext cx="897636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B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23BC44-B8DF-4231-8194-38CFE5B29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3083"/>
            <a:ext cx="10515600" cy="39538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3BEDA7-9FBD-4D33-9B1B-970CE6AA0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D931F0-720B-4F2D-85C6-F3CFB0ADA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rPr>
              <a:t>Agregue un pie de página</a:t>
            </a:r>
            <a:endParaRPr kumimoji="0" lang="es-B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8A9A48-178A-4E09-BDFF-D824CF750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683DD4-2856-4FC7-A7FF-0C8AAE1FA520}" type="slidenum">
              <a:rPr kumimoji="0" lang="es-B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B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pic>
        <p:nvPicPr>
          <p:cNvPr id="7" name="Marcador de contenido 5">
            <a:extLst>
              <a:ext uri="{FF2B5EF4-FFF2-40B4-BE49-F238E27FC236}">
                <a16:creationId xmlns:a16="http://schemas.microsoft.com/office/drawing/2014/main" id="{18886C5A-9884-4A13-97EA-D9D2767F33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85130"/>
            <a:ext cx="12191999" cy="377287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82E929F-F2F8-4755-9491-063C580D93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400" y="0"/>
            <a:ext cx="7018261" cy="701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57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la imagen del tex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182592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/>
              <a:t>Inserte o arrastre y coloque su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 rtlCol="0"/>
          <a:lstStyle>
            <a:lvl1pPr algn="r">
              <a:lnSpc>
                <a:spcPct val="70000"/>
              </a:lnSpc>
              <a:defRPr sz="38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 dirty="0"/>
              <a:t>Edite el título de la página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accent5">
              <a:lumMod val="90000"/>
              <a:lumOff val="10000"/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2668686"/>
            <a:ext cx="5472000" cy="2999426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es-ES" noProof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E63B55C-425C-4A49-A561-BBCB7A09C6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483" y="59268"/>
            <a:ext cx="1468666" cy="113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la imagen del tex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999067"/>
            <a:ext cx="6096000" cy="5372283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/>
              <a:t>Inserte o arrastre y coloque su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/>
          <a:lstStyle>
            <a:lvl1pPr algn="l">
              <a:lnSpc>
                <a:spcPct val="80000"/>
              </a:lnSpc>
              <a:defRPr sz="38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 dirty="0"/>
              <a:t>Haga clic para editar el título de la página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rgbClr val="0070C0">
              <a:alpha val="80000"/>
            </a:srgbClr>
          </a:solidFill>
        </p:spPr>
        <p:txBody>
          <a:bodyPr lIns="180000" tIns="180000" rIns="180000" bIns="180000"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8000" y="3763648"/>
            <a:ext cx="5472000" cy="2428351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 userDrawn="1"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es-ES" noProof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F9CFAA3-2FA3-409F-ACE0-E4D0FEB39A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483" y="59268"/>
            <a:ext cx="1468666" cy="113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1488617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2064617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comparación izquierdo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2622667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3160678"/>
            <a:ext cx="5472000" cy="303132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 dirty="0"/>
              <a:t>Editar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12" name="Marcador de comparación izquierdo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0000" y="2623192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es-ES" noProof="0" dirty="0"/>
              <a:t>Editar estilos de texto del patrón</a:t>
            </a:r>
          </a:p>
        </p:txBody>
      </p:sp>
      <p:sp>
        <p:nvSpPr>
          <p:cNvPr id="8" name="Marcador de posición de texto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3158067"/>
            <a:ext cx="5472113" cy="3033183"/>
          </a:xfrm>
        </p:spPr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4AECE26-ADC9-4E32-9AB6-10205CE7E2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283" y="0"/>
            <a:ext cx="1468666" cy="113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ía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371350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es-ES" noProof="0"/>
              <a:t>Inserte o arrastre y coloque su foto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rgbClr val="002060"/>
          </a:solidFill>
        </p:spPr>
        <p:txBody>
          <a:bodyPr lIns="180000" tIns="180000" rIns="180000" bIns="180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Escriba la leyenda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editar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cia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4400" b="1" spc="-300" dirty="0"/>
            </a:lvl1pPr>
          </a:lstStyle>
          <a:p>
            <a:pPr lvl="0" algn="r" rtl="0"/>
            <a:r>
              <a:rPr lang="es-ES" noProof="0"/>
              <a:t>Gracias</a:t>
            </a:r>
          </a:p>
        </p:txBody>
      </p:sp>
      <p:sp>
        <p:nvSpPr>
          <p:cNvPr id="9" name="Marcador de texto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 dirty="0"/>
              <a:t>Nombre completo</a:t>
            </a:r>
          </a:p>
        </p:txBody>
      </p:sp>
      <p:sp>
        <p:nvSpPr>
          <p:cNvPr id="10" name="Marcador de texto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Número de teléfono</a:t>
            </a:r>
          </a:p>
        </p:txBody>
      </p:sp>
      <p:sp>
        <p:nvSpPr>
          <p:cNvPr id="11" name="Marcador de texto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Identificador de red social o correo electrónico</a:t>
            </a:r>
          </a:p>
        </p:txBody>
      </p:sp>
      <p:sp>
        <p:nvSpPr>
          <p:cNvPr id="12" name="Marcador de texto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Sitio web de la empresa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04966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editar el título de la página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Agregue un pie de página</a:t>
            </a:r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9FC0082D-5EEE-4ED1-8FAB-3CF58887EA8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734" y="-1182261"/>
            <a:ext cx="2761278" cy="2761278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C825DB53-D610-4A40-AFDC-EBC47DB613CE}"/>
              </a:ext>
            </a:extLst>
          </p:cNvPr>
          <p:cNvSpPr/>
          <p:nvPr userDrawn="1"/>
        </p:nvSpPr>
        <p:spPr>
          <a:xfrm>
            <a:off x="9780103" y="6739467"/>
            <a:ext cx="1979897" cy="11853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321726"/>
            <a:ext cx="11328000" cy="48695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es-ES" noProof="0" dirty="0"/>
              <a:t>Editar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AD7B933-C9EC-4991-90A4-261C73A996E2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666751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es-ES" noProof="0" dirty="0"/>
              <a:t>Haga clic para editar el título de la página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356248AA-61DF-46C5-965A-FE06E3F8CEFD}"/>
              </a:ext>
            </a:extLst>
          </p:cNvPr>
          <p:cNvSpPr/>
          <p:nvPr userDrawn="1"/>
        </p:nvSpPr>
        <p:spPr>
          <a:xfrm>
            <a:off x="0" y="9911"/>
            <a:ext cx="1979897" cy="11853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7BDC2AC-3B0A-A95F-2100-C5ABEAE02484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0" y="5863762"/>
            <a:ext cx="3502704" cy="1203193"/>
          </a:xfrm>
          <a:prstGeom prst="rect">
            <a:avLst/>
          </a:prstGeom>
        </p:spPr>
      </p:pic>
      <p:sp>
        <p:nvSpPr>
          <p:cNvPr id="7" name="Rombo 6">
            <a:extLst>
              <a:ext uri="{FF2B5EF4-FFF2-40B4-BE49-F238E27FC236}">
                <a16:creationId xmlns:a16="http://schemas.microsoft.com/office/drawing/2014/main" id="{39CD80F4-C835-59F8-4C01-45BA166DA16F}"/>
              </a:ext>
            </a:extLst>
          </p:cNvPr>
          <p:cNvSpPr/>
          <p:nvPr/>
        </p:nvSpPr>
        <p:spPr>
          <a:xfrm>
            <a:off x="364882" y="5937193"/>
            <a:ext cx="296860" cy="307446"/>
          </a:xfrm>
          <a:prstGeom prst="diamond">
            <a:avLst/>
          </a:prstGeom>
          <a:gradFill flip="none" rotWithShape="1">
            <a:gsLst>
              <a:gs pos="0">
                <a:srgbClr val="ABAFC1">
                  <a:shade val="30000"/>
                  <a:satMod val="115000"/>
                </a:srgbClr>
              </a:gs>
              <a:gs pos="50000">
                <a:srgbClr val="ABAFC1">
                  <a:shade val="67500"/>
                  <a:satMod val="115000"/>
                </a:srgbClr>
              </a:gs>
              <a:gs pos="100000">
                <a:srgbClr val="ABAFC1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9525"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/>
              <a:t> </a:t>
            </a:r>
          </a:p>
        </p:txBody>
      </p:sp>
      <p:sp>
        <p:nvSpPr>
          <p:cNvPr id="8" name="Rombo 7">
            <a:extLst>
              <a:ext uri="{FF2B5EF4-FFF2-40B4-BE49-F238E27FC236}">
                <a16:creationId xmlns:a16="http://schemas.microsoft.com/office/drawing/2014/main" id="{D6C844A4-617C-2992-0DA6-164F5E931CED}"/>
              </a:ext>
            </a:extLst>
          </p:cNvPr>
          <p:cNvSpPr/>
          <p:nvPr/>
        </p:nvSpPr>
        <p:spPr>
          <a:xfrm>
            <a:off x="407034" y="5486380"/>
            <a:ext cx="465180" cy="481769"/>
          </a:xfrm>
          <a:prstGeom prst="diamond">
            <a:avLst/>
          </a:prstGeom>
          <a:gradFill flip="none" rotWithShape="1">
            <a:gsLst>
              <a:gs pos="0">
                <a:srgbClr val="BFA58F"/>
              </a:gs>
              <a:gs pos="50000">
                <a:srgbClr val="D2A884">
                  <a:shade val="67500"/>
                  <a:satMod val="115000"/>
                </a:srgbClr>
              </a:gs>
              <a:gs pos="100000">
                <a:srgbClr val="D2A884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/>
              <a:t> </a:t>
            </a:r>
          </a:p>
        </p:txBody>
      </p:sp>
      <p:sp>
        <p:nvSpPr>
          <p:cNvPr id="9" name="Rombo 8">
            <a:extLst>
              <a:ext uri="{FF2B5EF4-FFF2-40B4-BE49-F238E27FC236}">
                <a16:creationId xmlns:a16="http://schemas.microsoft.com/office/drawing/2014/main" id="{F4137138-27FD-9156-C46C-42173B648E1C}"/>
              </a:ext>
            </a:extLst>
          </p:cNvPr>
          <p:cNvSpPr/>
          <p:nvPr/>
        </p:nvSpPr>
        <p:spPr>
          <a:xfrm>
            <a:off x="-127387" y="5623608"/>
            <a:ext cx="577504" cy="553740"/>
          </a:xfrm>
          <a:prstGeom prst="diamond">
            <a:avLst/>
          </a:prstGeom>
          <a:solidFill>
            <a:srgbClr val="264A70"/>
          </a:solidFill>
          <a:ln w="9525"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/>
              <a:t> </a:t>
            </a:r>
          </a:p>
        </p:txBody>
      </p:sp>
      <p:sp>
        <p:nvSpPr>
          <p:cNvPr id="10" name="Rombo 9">
            <a:extLst>
              <a:ext uri="{FF2B5EF4-FFF2-40B4-BE49-F238E27FC236}">
                <a16:creationId xmlns:a16="http://schemas.microsoft.com/office/drawing/2014/main" id="{FF3757B8-2D28-18C5-01AF-33B54CEC6A01}"/>
              </a:ext>
            </a:extLst>
          </p:cNvPr>
          <p:cNvSpPr/>
          <p:nvPr/>
        </p:nvSpPr>
        <p:spPr>
          <a:xfrm>
            <a:off x="669741" y="5867952"/>
            <a:ext cx="337171" cy="323297"/>
          </a:xfrm>
          <a:prstGeom prst="diamond">
            <a:avLst/>
          </a:prstGeom>
          <a:solidFill>
            <a:srgbClr val="8D493A"/>
          </a:solidFill>
          <a:ln w="9525"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6" r:id="rId5"/>
    <p:sldLayoutId id="2147483659" r:id="rId6"/>
    <p:sldLayoutId id="2147483660" r:id="rId7"/>
    <p:sldLayoutId id="2147483664" r:id="rId8"/>
    <p:sldLayoutId id="2147483650" r:id="rId9"/>
    <p:sldLayoutId id="2147483652" r:id="rId10"/>
    <p:sldLayoutId id="2147483656" r:id="rId11"/>
    <p:sldLayoutId id="2147483657" r:id="rId12"/>
    <p:sldLayoutId id="2147483654" r:id="rId13"/>
    <p:sldLayoutId id="2147483655" r:id="rId14"/>
    <p:sldLayoutId id="2147483667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>
            <a:extLst>
              <a:ext uri="{FF2B5EF4-FFF2-40B4-BE49-F238E27FC236}">
                <a16:creationId xmlns:a16="http://schemas.microsoft.com/office/drawing/2014/main" id="{9FC0082D-5EEE-4ED1-8FAB-3CF58887EA8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Photocopy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5207" y="3095567"/>
            <a:ext cx="3762433" cy="3762433"/>
          </a:xfrm>
          <a:prstGeom prst="rect">
            <a:avLst/>
          </a:prstGeom>
          <a:noFill/>
        </p:spPr>
      </p:pic>
      <p:sp>
        <p:nvSpPr>
          <p:cNvPr id="9" name="Paralelogramo 8"/>
          <p:cNvSpPr/>
          <p:nvPr userDrawn="1"/>
        </p:nvSpPr>
        <p:spPr>
          <a:xfrm>
            <a:off x="0" y="0"/>
            <a:ext cx="12192000" cy="942105"/>
          </a:xfrm>
          <a:custGeom>
            <a:avLst/>
            <a:gdLst>
              <a:gd name="connsiteX0" fmla="*/ 0 w 12192000"/>
              <a:gd name="connsiteY0" fmla="*/ 942105 h 942105"/>
              <a:gd name="connsiteX1" fmla="*/ 810323 w 12192000"/>
              <a:gd name="connsiteY1" fmla="*/ 0 h 942105"/>
              <a:gd name="connsiteX2" fmla="*/ 12192000 w 12192000"/>
              <a:gd name="connsiteY2" fmla="*/ 0 h 942105"/>
              <a:gd name="connsiteX3" fmla="*/ 11381677 w 12192000"/>
              <a:gd name="connsiteY3" fmla="*/ 942105 h 942105"/>
              <a:gd name="connsiteX4" fmla="*/ 0 w 12192000"/>
              <a:gd name="connsiteY4" fmla="*/ 942105 h 942105"/>
              <a:gd name="connsiteX0" fmla="*/ 0 w 12192000"/>
              <a:gd name="connsiteY0" fmla="*/ 942105 h 942105"/>
              <a:gd name="connsiteX1" fmla="*/ 810323 w 12192000"/>
              <a:gd name="connsiteY1" fmla="*/ 0 h 942105"/>
              <a:gd name="connsiteX2" fmla="*/ 12192000 w 12192000"/>
              <a:gd name="connsiteY2" fmla="*/ 0 h 942105"/>
              <a:gd name="connsiteX3" fmla="*/ 12183782 w 12192000"/>
              <a:gd name="connsiteY3" fmla="*/ 942105 h 942105"/>
              <a:gd name="connsiteX4" fmla="*/ 0 w 12192000"/>
              <a:gd name="connsiteY4" fmla="*/ 942105 h 942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942105">
                <a:moveTo>
                  <a:pt x="0" y="942105"/>
                </a:moveTo>
                <a:lnTo>
                  <a:pt x="810323" y="0"/>
                </a:lnTo>
                <a:lnTo>
                  <a:pt x="12192000" y="0"/>
                </a:lnTo>
                <a:cubicBezTo>
                  <a:pt x="12189261" y="314035"/>
                  <a:pt x="12186521" y="628070"/>
                  <a:pt x="12183782" y="942105"/>
                </a:cubicBezTo>
                <a:lnTo>
                  <a:pt x="0" y="942105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17" name="Grupo 16"/>
          <p:cNvGrpSpPr/>
          <p:nvPr userDrawn="1"/>
        </p:nvGrpSpPr>
        <p:grpSpPr>
          <a:xfrm>
            <a:off x="8820214" y="38583"/>
            <a:ext cx="3106210" cy="856490"/>
            <a:chOff x="-37965" y="23636"/>
            <a:chExt cx="3106210" cy="856490"/>
          </a:xfrm>
        </p:grpSpPr>
        <p:pic>
          <p:nvPicPr>
            <p:cNvPr id="19" name="Imagen 18"/>
            <p:cNvPicPr>
              <a:picLocks noChangeAspect="1"/>
            </p:cNvPicPr>
            <p:nvPr userDrawn="1"/>
          </p:nvPicPr>
          <p:blipFill rotWithShape="1">
            <a:blip r:embed="rId19" cstate="hq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15621" y="23636"/>
              <a:ext cx="1052624" cy="856490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 userDrawn="1"/>
          </p:nvPicPr>
          <p:blipFill rotWithShape="1">
            <a:blip r:embed="rId2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7965" y="23636"/>
              <a:ext cx="2015621" cy="856490"/>
            </a:xfrm>
            <a:prstGeom prst="rect">
              <a:avLst/>
            </a:prstGeom>
          </p:spPr>
        </p:pic>
      </p:grpSp>
      <p:pic>
        <p:nvPicPr>
          <p:cNvPr id="38" name="Imagen 37"/>
          <p:cNvPicPr>
            <a:picLocks noChangeAspect="1"/>
          </p:cNvPicPr>
          <p:nvPr userDrawn="1"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639"/>
          <a:stretch/>
        </p:blipFill>
        <p:spPr>
          <a:xfrm>
            <a:off x="0" y="0"/>
            <a:ext cx="745280" cy="944962"/>
          </a:xfrm>
          <a:prstGeom prst="rect">
            <a:avLst/>
          </a:prstGeom>
        </p:spPr>
      </p:pic>
      <p:sp>
        <p:nvSpPr>
          <p:cNvPr id="40" name="Marcador de título 39"/>
          <p:cNvSpPr>
            <a:spLocks noGrp="1"/>
          </p:cNvSpPr>
          <p:nvPr>
            <p:ph type="title"/>
          </p:nvPr>
        </p:nvSpPr>
        <p:spPr>
          <a:xfrm>
            <a:off x="798640" y="10616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41" name="Marcador de texto 40"/>
          <p:cNvSpPr>
            <a:spLocks noGrp="1"/>
          </p:cNvSpPr>
          <p:nvPr>
            <p:ph type="body" idx="1"/>
          </p:nvPr>
        </p:nvSpPr>
        <p:spPr>
          <a:xfrm>
            <a:off x="838200" y="250666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820028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2.jpeg"/><Relationship Id="rId4" Type="http://schemas.openxmlformats.org/officeDocument/2006/relationships/image" Target="../media/image29.jpeg"/><Relationship Id="rId9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rma libre: forma 23">
            <a:extLst>
              <a:ext uri="{FF2B5EF4-FFF2-40B4-BE49-F238E27FC236}">
                <a16:creationId xmlns:a16="http://schemas.microsoft.com/office/drawing/2014/main" id="{FEBA62A4-B641-4414-4765-2D37E5AD615F}"/>
              </a:ext>
            </a:extLst>
          </p:cNvPr>
          <p:cNvSpPr/>
          <p:nvPr/>
        </p:nvSpPr>
        <p:spPr>
          <a:xfrm rot="5400000">
            <a:off x="-80753" y="80753"/>
            <a:ext cx="1245326" cy="1083820"/>
          </a:xfrm>
          <a:custGeom>
            <a:avLst/>
            <a:gdLst>
              <a:gd name="connsiteX0" fmla="*/ 0 w 2812868"/>
              <a:gd name="connsiteY0" fmla="*/ 0 h 2612572"/>
              <a:gd name="connsiteX1" fmla="*/ 0 w 2812868"/>
              <a:gd name="connsiteY1" fmla="*/ 2612572 h 2612572"/>
              <a:gd name="connsiteX2" fmla="*/ 2812868 w 2812868"/>
              <a:gd name="connsiteY2" fmla="*/ 2612572 h 2612572"/>
              <a:gd name="connsiteX3" fmla="*/ 0 w 2812868"/>
              <a:gd name="connsiteY3" fmla="*/ 0 h 2612572"/>
              <a:gd name="connsiteX0" fmla="*/ 0 w 2812868"/>
              <a:gd name="connsiteY0" fmla="*/ 0 h 2612572"/>
              <a:gd name="connsiteX1" fmla="*/ 0 w 2812868"/>
              <a:gd name="connsiteY1" fmla="*/ 2612572 h 2612572"/>
              <a:gd name="connsiteX2" fmla="*/ 2812868 w 2812868"/>
              <a:gd name="connsiteY2" fmla="*/ 2612572 h 2612572"/>
              <a:gd name="connsiteX3" fmla="*/ 0 w 2812868"/>
              <a:gd name="connsiteY3" fmla="*/ 0 h 2612572"/>
              <a:gd name="connsiteX0" fmla="*/ 0 w 2812868"/>
              <a:gd name="connsiteY0" fmla="*/ 0 h 2612572"/>
              <a:gd name="connsiteX1" fmla="*/ 0 w 2812868"/>
              <a:gd name="connsiteY1" fmla="*/ 2612572 h 2612572"/>
              <a:gd name="connsiteX2" fmla="*/ 2812868 w 2812868"/>
              <a:gd name="connsiteY2" fmla="*/ 2612572 h 2612572"/>
              <a:gd name="connsiteX3" fmla="*/ 0 w 2812868"/>
              <a:gd name="connsiteY3" fmla="*/ 0 h 2612572"/>
              <a:gd name="connsiteX0" fmla="*/ 0 w 2812868"/>
              <a:gd name="connsiteY0" fmla="*/ 0 h 2612572"/>
              <a:gd name="connsiteX1" fmla="*/ 0 w 2812868"/>
              <a:gd name="connsiteY1" fmla="*/ 2612572 h 2612572"/>
              <a:gd name="connsiteX2" fmla="*/ 2812868 w 2812868"/>
              <a:gd name="connsiteY2" fmla="*/ 2612572 h 2612572"/>
              <a:gd name="connsiteX3" fmla="*/ 0 w 2812868"/>
              <a:gd name="connsiteY3" fmla="*/ 0 h 2612572"/>
              <a:gd name="connsiteX0" fmla="*/ 0 w 2812868"/>
              <a:gd name="connsiteY0" fmla="*/ 0 h 2612572"/>
              <a:gd name="connsiteX1" fmla="*/ 0 w 2812868"/>
              <a:gd name="connsiteY1" fmla="*/ 2612572 h 2612572"/>
              <a:gd name="connsiteX2" fmla="*/ 2812868 w 2812868"/>
              <a:gd name="connsiteY2" fmla="*/ 2612572 h 2612572"/>
              <a:gd name="connsiteX3" fmla="*/ 0 w 2812868"/>
              <a:gd name="connsiteY3" fmla="*/ 0 h 2612572"/>
              <a:gd name="connsiteX0" fmla="*/ 0 w 2812868"/>
              <a:gd name="connsiteY0" fmla="*/ 0 h 2612572"/>
              <a:gd name="connsiteX1" fmla="*/ 0 w 2812868"/>
              <a:gd name="connsiteY1" fmla="*/ 2612572 h 2612572"/>
              <a:gd name="connsiteX2" fmla="*/ 2812868 w 2812868"/>
              <a:gd name="connsiteY2" fmla="*/ 2612572 h 2612572"/>
              <a:gd name="connsiteX3" fmla="*/ 0 w 2812868"/>
              <a:gd name="connsiteY3" fmla="*/ 0 h 2612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2868" h="2612572">
                <a:moveTo>
                  <a:pt x="0" y="0"/>
                </a:moveTo>
                <a:lnTo>
                  <a:pt x="0" y="2612572"/>
                </a:lnTo>
                <a:lnTo>
                  <a:pt x="2812868" y="2612572"/>
                </a:lnTo>
                <a:cubicBezTo>
                  <a:pt x="1927496" y="2386149"/>
                  <a:pt x="537029" y="2185852"/>
                  <a:pt x="0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D2A6D145-E6FE-3790-2079-5682D3A999E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5" y="-577692"/>
            <a:ext cx="4018015" cy="3103890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0F7B04E0-A90D-9E95-327D-CB6DE3962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850" y="5184562"/>
            <a:ext cx="5613928" cy="1928406"/>
          </a:xfrm>
          <a:prstGeom prst="rect">
            <a:avLst/>
          </a:prstGeom>
        </p:spPr>
      </p:pic>
      <p:sp>
        <p:nvSpPr>
          <p:cNvPr id="49" name="Rombo 48">
            <a:extLst>
              <a:ext uri="{FF2B5EF4-FFF2-40B4-BE49-F238E27FC236}">
                <a16:creationId xmlns:a16="http://schemas.microsoft.com/office/drawing/2014/main" id="{1E5A7A23-2C8F-F35D-EAD6-58D05FEBFB38}"/>
              </a:ext>
            </a:extLst>
          </p:cNvPr>
          <p:cNvSpPr/>
          <p:nvPr/>
        </p:nvSpPr>
        <p:spPr>
          <a:xfrm>
            <a:off x="8252700" y="-577692"/>
            <a:ext cx="1186571" cy="1228884"/>
          </a:xfrm>
          <a:prstGeom prst="diamond">
            <a:avLst/>
          </a:prstGeom>
          <a:gradFill flip="none" rotWithShape="1">
            <a:gsLst>
              <a:gs pos="0">
                <a:srgbClr val="ABAFC1">
                  <a:shade val="30000"/>
                  <a:satMod val="115000"/>
                </a:srgbClr>
              </a:gs>
              <a:gs pos="50000">
                <a:srgbClr val="ABAFC1">
                  <a:shade val="67500"/>
                  <a:satMod val="115000"/>
                </a:srgbClr>
              </a:gs>
              <a:gs pos="100000">
                <a:srgbClr val="ABAFC1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38100"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/>
              <a:t> </a:t>
            </a:r>
          </a:p>
        </p:txBody>
      </p:sp>
      <p:sp>
        <p:nvSpPr>
          <p:cNvPr id="4" name="Rombo 3">
            <a:extLst>
              <a:ext uri="{FF2B5EF4-FFF2-40B4-BE49-F238E27FC236}">
                <a16:creationId xmlns:a16="http://schemas.microsoft.com/office/drawing/2014/main" id="{BC625164-5732-F1F9-75F2-A737B6F2DC26}"/>
              </a:ext>
            </a:extLst>
          </p:cNvPr>
          <p:cNvSpPr/>
          <p:nvPr/>
        </p:nvSpPr>
        <p:spPr>
          <a:xfrm>
            <a:off x="9424313" y="-336743"/>
            <a:ext cx="1042986" cy="1080179"/>
          </a:xfrm>
          <a:prstGeom prst="diamond">
            <a:avLst/>
          </a:prstGeom>
          <a:gradFill flip="none" rotWithShape="1">
            <a:gsLst>
              <a:gs pos="0">
                <a:srgbClr val="BFA58F"/>
              </a:gs>
              <a:gs pos="50000">
                <a:srgbClr val="D2A884">
                  <a:shade val="67500"/>
                  <a:satMod val="115000"/>
                </a:srgbClr>
              </a:gs>
              <a:gs pos="100000">
                <a:srgbClr val="D2A884">
                  <a:shade val="100000"/>
                  <a:satMod val="115000"/>
                </a:srgbClr>
              </a:gs>
            </a:gsLst>
            <a:lin ang="10800000" scaled="1"/>
            <a:tileRect/>
          </a:gradFill>
          <a:ln w="38100"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/>
              <a:t> </a:t>
            </a:r>
          </a:p>
        </p:txBody>
      </p:sp>
      <p:sp>
        <p:nvSpPr>
          <p:cNvPr id="6" name="Rombo 5">
            <a:extLst>
              <a:ext uri="{FF2B5EF4-FFF2-40B4-BE49-F238E27FC236}">
                <a16:creationId xmlns:a16="http://schemas.microsoft.com/office/drawing/2014/main" id="{94A835B1-3067-21DF-DD3C-6D4A01D314FB}"/>
              </a:ext>
            </a:extLst>
          </p:cNvPr>
          <p:cNvSpPr/>
          <p:nvPr/>
        </p:nvSpPr>
        <p:spPr>
          <a:xfrm>
            <a:off x="9539539" y="743436"/>
            <a:ext cx="1294828" cy="1241548"/>
          </a:xfrm>
          <a:prstGeom prst="diamond">
            <a:avLst/>
          </a:prstGeom>
          <a:solidFill>
            <a:srgbClr val="264A70"/>
          </a:solidFill>
          <a:ln w="38100"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/>
              <a:t> </a:t>
            </a:r>
          </a:p>
        </p:txBody>
      </p:sp>
      <p:sp>
        <p:nvSpPr>
          <p:cNvPr id="7" name="Rombo 6">
            <a:extLst>
              <a:ext uri="{FF2B5EF4-FFF2-40B4-BE49-F238E27FC236}">
                <a16:creationId xmlns:a16="http://schemas.microsoft.com/office/drawing/2014/main" id="{5ABAA005-4251-056C-F9CB-69AB6A0D0AF2}"/>
              </a:ext>
            </a:extLst>
          </p:cNvPr>
          <p:cNvSpPr/>
          <p:nvPr/>
        </p:nvSpPr>
        <p:spPr>
          <a:xfrm>
            <a:off x="8630671" y="1862522"/>
            <a:ext cx="2012729" cy="1929907"/>
          </a:xfrm>
          <a:prstGeom prst="diamond">
            <a:avLst/>
          </a:prstGeom>
          <a:gradFill flip="none" rotWithShape="1">
            <a:gsLst>
              <a:gs pos="0">
                <a:srgbClr val="1F354B">
                  <a:shade val="30000"/>
                  <a:satMod val="115000"/>
                </a:srgbClr>
              </a:gs>
              <a:gs pos="50000">
                <a:srgbClr val="1F354B">
                  <a:shade val="67500"/>
                  <a:satMod val="115000"/>
                </a:srgbClr>
              </a:gs>
              <a:gs pos="100000">
                <a:srgbClr val="1F354B">
                  <a:shade val="100000"/>
                  <a:satMod val="115000"/>
                </a:srgbClr>
              </a:gs>
            </a:gsLst>
            <a:lin ang="8100000" scaled="1"/>
            <a:tileRect/>
          </a:gradFill>
          <a:ln w="38100"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/>
              <a:t> </a:t>
            </a:r>
          </a:p>
        </p:txBody>
      </p:sp>
      <p:sp>
        <p:nvSpPr>
          <p:cNvPr id="10" name="Rombo 9">
            <a:extLst>
              <a:ext uri="{FF2B5EF4-FFF2-40B4-BE49-F238E27FC236}">
                <a16:creationId xmlns:a16="http://schemas.microsoft.com/office/drawing/2014/main" id="{128A6528-2664-934D-3FF6-797F04057F20}"/>
              </a:ext>
            </a:extLst>
          </p:cNvPr>
          <p:cNvSpPr/>
          <p:nvPr/>
        </p:nvSpPr>
        <p:spPr>
          <a:xfrm>
            <a:off x="4841590" y="1743686"/>
            <a:ext cx="1732665" cy="1661368"/>
          </a:xfrm>
          <a:prstGeom prst="diamond">
            <a:avLst/>
          </a:prstGeom>
          <a:gradFill flip="none" rotWithShape="1">
            <a:gsLst>
              <a:gs pos="100000">
                <a:srgbClr val="8D493A">
                  <a:shade val="30000"/>
                  <a:satMod val="115000"/>
                </a:srgbClr>
              </a:gs>
              <a:gs pos="0">
                <a:srgbClr val="CA7B68"/>
              </a:gs>
            </a:gsLst>
            <a:lin ang="5400000" scaled="1"/>
            <a:tileRect/>
          </a:gradFill>
          <a:ln w="38100"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/>
              <a:t> </a:t>
            </a:r>
          </a:p>
        </p:txBody>
      </p:sp>
      <p:sp>
        <p:nvSpPr>
          <p:cNvPr id="11" name="Rombo 10">
            <a:extLst>
              <a:ext uri="{FF2B5EF4-FFF2-40B4-BE49-F238E27FC236}">
                <a16:creationId xmlns:a16="http://schemas.microsoft.com/office/drawing/2014/main" id="{ABF726C2-2380-58C4-DE8A-F0F6FFDFC6AF}"/>
              </a:ext>
            </a:extLst>
          </p:cNvPr>
          <p:cNvSpPr/>
          <p:nvPr/>
        </p:nvSpPr>
        <p:spPr>
          <a:xfrm>
            <a:off x="5530556" y="4138715"/>
            <a:ext cx="2036128" cy="1952344"/>
          </a:xfrm>
          <a:prstGeom prst="diamond">
            <a:avLst/>
          </a:prstGeom>
          <a:solidFill>
            <a:srgbClr val="D4AA85"/>
          </a:solidFill>
          <a:ln w="38100"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/>
              <a:t> </a:t>
            </a:r>
          </a:p>
        </p:txBody>
      </p:sp>
      <p:sp>
        <p:nvSpPr>
          <p:cNvPr id="13" name="Rombo 12">
            <a:extLst>
              <a:ext uri="{FF2B5EF4-FFF2-40B4-BE49-F238E27FC236}">
                <a16:creationId xmlns:a16="http://schemas.microsoft.com/office/drawing/2014/main" id="{AF709E28-BC16-D2F7-1395-399C9E951952}"/>
              </a:ext>
            </a:extLst>
          </p:cNvPr>
          <p:cNvSpPr/>
          <p:nvPr/>
        </p:nvSpPr>
        <p:spPr>
          <a:xfrm>
            <a:off x="2126809" y="2841480"/>
            <a:ext cx="1225466" cy="1175040"/>
          </a:xfrm>
          <a:prstGeom prst="diamond">
            <a:avLst/>
          </a:prstGeom>
          <a:gradFill>
            <a:gsLst>
              <a:gs pos="0">
                <a:srgbClr val="1F354B">
                  <a:shade val="30000"/>
                  <a:satMod val="115000"/>
                </a:srgbClr>
              </a:gs>
              <a:gs pos="100000">
                <a:srgbClr val="4079B2"/>
              </a:gs>
            </a:gsLst>
            <a:lin ang="16200000" scaled="0"/>
          </a:gradFill>
          <a:ln w="38100"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/>
              <a:t> </a:t>
            </a:r>
          </a:p>
        </p:txBody>
      </p:sp>
      <p:sp>
        <p:nvSpPr>
          <p:cNvPr id="19" name="Rombo 18">
            <a:extLst>
              <a:ext uri="{FF2B5EF4-FFF2-40B4-BE49-F238E27FC236}">
                <a16:creationId xmlns:a16="http://schemas.microsoft.com/office/drawing/2014/main" id="{8CD86A3A-7AD4-74F2-5905-3A6056E82700}"/>
              </a:ext>
            </a:extLst>
          </p:cNvPr>
          <p:cNvSpPr/>
          <p:nvPr/>
        </p:nvSpPr>
        <p:spPr>
          <a:xfrm>
            <a:off x="8841839" y="480485"/>
            <a:ext cx="755975" cy="724868"/>
          </a:xfrm>
          <a:prstGeom prst="diamond">
            <a:avLst/>
          </a:prstGeom>
          <a:solidFill>
            <a:srgbClr val="8D493A"/>
          </a:solidFill>
          <a:ln w="38100"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/>
              <a:t> </a:t>
            </a:r>
          </a:p>
        </p:txBody>
      </p:sp>
      <p:sp>
        <p:nvSpPr>
          <p:cNvPr id="20" name="Rombo 19">
            <a:extLst>
              <a:ext uri="{FF2B5EF4-FFF2-40B4-BE49-F238E27FC236}">
                <a16:creationId xmlns:a16="http://schemas.microsoft.com/office/drawing/2014/main" id="{CEE83DBF-AC87-FB9B-3384-D6911A0342E1}"/>
              </a:ext>
            </a:extLst>
          </p:cNvPr>
          <p:cNvSpPr/>
          <p:nvPr/>
        </p:nvSpPr>
        <p:spPr>
          <a:xfrm>
            <a:off x="217124" y="2995638"/>
            <a:ext cx="2403831" cy="2304916"/>
          </a:xfrm>
          <a:prstGeom prst="diamond">
            <a:avLst/>
          </a:prstGeom>
          <a:gradFill flip="none" rotWithShape="1">
            <a:gsLst>
              <a:gs pos="100000">
                <a:srgbClr val="8D493A">
                  <a:shade val="30000"/>
                  <a:satMod val="115000"/>
                </a:srgbClr>
              </a:gs>
              <a:gs pos="0">
                <a:srgbClr val="CA7B68"/>
              </a:gs>
            </a:gsLst>
            <a:lin ang="5400000" scaled="1"/>
            <a:tileRect/>
          </a:gradFill>
          <a:ln w="38100"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/>
              <a:t> </a:t>
            </a:r>
          </a:p>
        </p:txBody>
      </p:sp>
      <p:sp>
        <p:nvSpPr>
          <p:cNvPr id="21" name="Rombo 20">
            <a:extLst>
              <a:ext uri="{FF2B5EF4-FFF2-40B4-BE49-F238E27FC236}">
                <a16:creationId xmlns:a16="http://schemas.microsoft.com/office/drawing/2014/main" id="{96998412-1C9D-05A8-2D05-10F5F53A97E3}"/>
              </a:ext>
            </a:extLst>
          </p:cNvPr>
          <p:cNvSpPr/>
          <p:nvPr/>
        </p:nvSpPr>
        <p:spPr>
          <a:xfrm>
            <a:off x="4656239" y="5253293"/>
            <a:ext cx="1225466" cy="1175040"/>
          </a:xfrm>
          <a:prstGeom prst="diamond">
            <a:avLst/>
          </a:prstGeom>
          <a:gradFill>
            <a:gsLst>
              <a:gs pos="0">
                <a:srgbClr val="1F354B">
                  <a:shade val="30000"/>
                  <a:satMod val="115000"/>
                </a:srgbClr>
              </a:gs>
              <a:gs pos="100000">
                <a:srgbClr val="4079B2"/>
              </a:gs>
            </a:gsLst>
            <a:lin ang="16200000" scaled="0"/>
          </a:gradFill>
          <a:ln w="38100"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/>
              <a:t> </a:t>
            </a:r>
          </a:p>
        </p:txBody>
      </p:sp>
      <p:sp>
        <p:nvSpPr>
          <p:cNvPr id="50" name="Rombo 49">
            <a:extLst>
              <a:ext uri="{FF2B5EF4-FFF2-40B4-BE49-F238E27FC236}">
                <a16:creationId xmlns:a16="http://schemas.microsoft.com/office/drawing/2014/main" id="{C0C4C542-D6D2-970F-BF12-0252AAE4E111}"/>
              </a:ext>
            </a:extLst>
          </p:cNvPr>
          <p:cNvSpPr/>
          <p:nvPr/>
        </p:nvSpPr>
        <p:spPr>
          <a:xfrm>
            <a:off x="7110929" y="496900"/>
            <a:ext cx="2381548" cy="2314161"/>
          </a:xfrm>
          <a:prstGeom prst="diamond">
            <a:avLst/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312"/>
            </a:stretch>
          </a:blipFill>
          <a:ln w="28575"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/>
              <a:t> </a:t>
            </a:r>
          </a:p>
        </p:txBody>
      </p:sp>
      <p:sp>
        <p:nvSpPr>
          <p:cNvPr id="22" name="Rombo 21">
            <a:extLst>
              <a:ext uri="{FF2B5EF4-FFF2-40B4-BE49-F238E27FC236}">
                <a16:creationId xmlns:a16="http://schemas.microsoft.com/office/drawing/2014/main" id="{5CF854A9-89EE-938C-4BD2-9AAB3817E0EB}"/>
              </a:ext>
            </a:extLst>
          </p:cNvPr>
          <p:cNvSpPr/>
          <p:nvPr/>
        </p:nvSpPr>
        <p:spPr>
          <a:xfrm>
            <a:off x="6096000" y="2216897"/>
            <a:ext cx="2580303" cy="2507293"/>
          </a:xfrm>
          <a:prstGeom prst="diamond">
            <a:avLst/>
          </a:prstGeom>
          <a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/>
              <a:t> </a:t>
            </a:r>
          </a:p>
        </p:txBody>
      </p:sp>
      <p:sp>
        <p:nvSpPr>
          <p:cNvPr id="23" name="Rombo 22">
            <a:extLst>
              <a:ext uri="{FF2B5EF4-FFF2-40B4-BE49-F238E27FC236}">
                <a16:creationId xmlns:a16="http://schemas.microsoft.com/office/drawing/2014/main" id="{0DFC225F-5347-94D6-0100-53C9B907BDA9}"/>
              </a:ext>
            </a:extLst>
          </p:cNvPr>
          <p:cNvSpPr/>
          <p:nvPr/>
        </p:nvSpPr>
        <p:spPr>
          <a:xfrm>
            <a:off x="3613781" y="2964945"/>
            <a:ext cx="2534671" cy="2462952"/>
          </a:xfrm>
          <a:prstGeom prst="diamond">
            <a:avLst/>
          </a:prstGeom>
          <a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775" r="161"/>
            </a:stretch>
          </a:blipFill>
          <a:ln w="19050"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/>
              <a:t> </a:t>
            </a:r>
          </a:p>
        </p:txBody>
      </p:sp>
      <p:sp>
        <p:nvSpPr>
          <p:cNvPr id="25" name="Rombo 24">
            <a:extLst>
              <a:ext uri="{FF2B5EF4-FFF2-40B4-BE49-F238E27FC236}">
                <a16:creationId xmlns:a16="http://schemas.microsoft.com/office/drawing/2014/main" id="{47FC7D42-D7A4-DA0B-98E4-7D7BC1F81966}"/>
              </a:ext>
            </a:extLst>
          </p:cNvPr>
          <p:cNvSpPr/>
          <p:nvPr/>
        </p:nvSpPr>
        <p:spPr>
          <a:xfrm>
            <a:off x="1700996" y="4085508"/>
            <a:ext cx="2575150" cy="2502285"/>
          </a:xfrm>
          <a:prstGeom prst="diamond">
            <a:avLst/>
          </a:prstGeom>
          <a:blipFill>
            <a:blip r:embed="rId7"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B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475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10</a:t>
            </a:fld>
            <a:endParaRPr lang="es-ES" noProof="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809D4EA-58F7-BB5B-A58C-D24EC594907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923513" cy="1485900"/>
          </a:xfrm>
          <a:prstGeom prst="rect">
            <a:avLst/>
          </a:prstGeom>
        </p:spPr>
      </p:pic>
      <p:sp>
        <p:nvSpPr>
          <p:cNvPr id="5" name="Título 3"/>
          <p:cNvSpPr txBox="1">
            <a:spLocks/>
          </p:cNvSpPr>
          <p:nvPr/>
        </p:nvSpPr>
        <p:spPr>
          <a:xfrm>
            <a:off x="2189480" y="304800"/>
            <a:ext cx="8516313" cy="876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2400" spc="38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INGRESOS POR LA EXPORTACIÓN DE PRODUCTOS DE LAS PSL (</a:t>
            </a:r>
            <a:r>
              <a:rPr lang="es-MX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EXPRESADO EN MMUSD</a:t>
            </a:r>
            <a:r>
              <a:rPr lang="es-BO" sz="2400" spc="38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BO" sz="2400" spc="38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5094712"/>
              </p:ext>
            </p:extLst>
          </p:nvPr>
        </p:nvGraphicFramePr>
        <p:xfrm>
          <a:off x="623095" y="1917827"/>
          <a:ext cx="5400000" cy="4006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8374220"/>
              </p:ext>
            </p:extLst>
          </p:nvPr>
        </p:nvGraphicFramePr>
        <p:xfrm>
          <a:off x="6145237" y="1993730"/>
          <a:ext cx="5485930" cy="3930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1213699" y="1655176"/>
            <a:ext cx="4218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Gas Licuado de Petróleo - GLP</a:t>
            </a:r>
            <a:endParaRPr kumimoji="0" lang="es-BO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950154" y="1655176"/>
            <a:ext cx="4427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Gasolina</a:t>
            </a:r>
            <a:r>
              <a:rPr kumimoji="0" lang="es-E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Rica en Isopentanos - IC5</a:t>
            </a:r>
            <a:endParaRPr kumimoji="0" lang="es-BO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714374" y="1168388"/>
            <a:ext cx="1091679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implementación de las PSL, constituye el primer paso  hacia la industrialización de los Hidrocarburos, produciendo GLP y IC5 para la exportación cuya venta generó ingresos (divisas) mayores durante el 2022. 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3437395" y="6202074"/>
            <a:ext cx="95001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Fuente: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Elaboración: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27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ctrTitle"/>
          </p:nvPr>
        </p:nvSpPr>
        <p:spPr>
          <a:xfrm>
            <a:off x="3142211" y="2798354"/>
            <a:ext cx="9049789" cy="1013684"/>
          </a:xfrm>
        </p:spPr>
        <p:txBody>
          <a:bodyPr anchor="ctr"/>
          <a:lstStyle/>
          <a:p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EJECUCIÓN PRESUPUESTARIA </a:t>
            </a:r>
            <a:endParaRPr lang="es-B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5"/>
          </p:nvPr>
        </p:nvSpPr>
        <p:spPr>
          <a:xfrm>
            <a:off x="9281658" y="3812038"/>
            <a:ext cx="2910342" cy="316800"/>
          </a:xfrm>
        </p:spPr>
        <p:txBody>
          <a:bodyPr/>
          <a:lstStyle/>
          <a:p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s-B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47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12</a:t>
            </a:fld>
            <a:endParaRPr lang="es-ES" noProof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809D4EA-58F7-BB5B-A58C-D24EC594907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923513" cy="1485900"/>
          </a:xfrm>
          <a:prstGeom prst="rect">
            <a:avLst/>
          </a:prstGeom>
        </p:spPr>
      </p:pic>
      <p:sp>
        <p:nvSpPr>
          <p:cNvPr id="4" name="Título 4"/>
          <p:cNvSpPr txBox="1">
            <a:spLocks/>
          </p:cNvSpPr>
          <p:nvPr/>
        </p:nvSpPr>
        <p:spPr>
          <a:xfrm>
            <a:off x="2098922" y="208123"/>
            <a:ext cx="11328000" cy="43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">
              <a:lnSpc>
                <a:spcPct val="100000"/>
              </a:lnSpc>
              <a:spcBef>
                <a:spcPts val="0"/>
              </a:spcBef>
            </a:pPr>
            <a:r>
              <a:rPr lang="es-MX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EJECUCIÓN PRESUPUESTARIA SECTORIAL 2022</a:t>
            </a:r>
            <a:br>
              <a:rPr lang="es-MX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(EXPRESADO EN MMUSD)</a:t>
            </a:r>
            <a:endParaRPr lang="es-BO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344279" y="6140518"/>
            <a:ext cx="11704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MX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Yacimientos Petrolíferos Fiscales Bolivianos</a:t>
            </a:r>
          </a:p>
          <a:p>
            <a:r>
              <a:rPr lang="es-MX" sz="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Elaboración: </a:t>
            </a:r>
            <a:r>
              <a:rPr lang="es-MX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Yacimientos Petrolíferos Fiscales Bolivianos</a:t>
            </a:r>
          </a:p>
          <a:p>
            <a:r>
              <a:rPr lang="es-MX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(*): Ejecución preliminar, sujeto a modificaciones por el pago de la deuda flotante y auditorías externas</a:t>
            </a:r>
            <a:r>
              <a:rPr lang="es-MX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BO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05660" y="1212281"/>
            <a:ext cx="11654339" cy="47661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s-BO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INVERSIÓN </a:t>
            </a:r>
            <a:r>
              <a:rPr kumimoji="0" lang="es-BO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TOTAL 2022 </a:t>
            </a:r>
            <a:r>
              <a:rPr kumimoji="0" lang="es-BO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(*): </a:t>
            </a:r>
            <a:r>
              <a:rPr lang="es-BO" sz="2000" b="1" noProof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399,83</a:t>
            </a:r>
            <a:r>
              <a:rPr kumimoji="0" lang="es-BO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BO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MMUSD</a:t>
            </a:r>
            <a:r>
              <a:rPr kumimoji="0" lang="es-BO" sz="2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es-BO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s-BO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5220144"/>
              </p:ext>
            </p:extLst>
          </p:nvPr>
        </p:nvGraphicFramePr>
        <p:xfrm>
          <a:off x="105662" y="1758146"/>
          <a:ext cx="7162801" cy="1982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1065959"/>
              </p:ext>
            </p:extLst>
          </p:nvPr>
        </p:nvGraphicFramePr>
        <p:xfrm>
          <a:off x="7370065" y="1761418"/>
          <a:ext cx="4389935" cy="4296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8663096"/>
              </p:ext>
            </p:extLst>
          </p:nvPr>
        </p:nvGraphicFramePr>
        <p:xfrm>
          <a:off x="105661" y="3785641"/>
          <a:ext cx="7162801" cy="2210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70487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13</a:t>
            </a:fld>
            <a:endParaRPr lang="es-ES" noProof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809D4EA-58F7-BB5B-A58C-D24EC594907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923513" cy="1485900"/>
          </a:xfrm>
          <a:prstGeom prst="rect">
            <a:avLst/>
          </a:prstGeom>
        </p:spPr>
      </p:pic>
      <p:sp>
        <p:nvSpPr>
          <p:cNvPr id="4" name="Título 4"/>
          <p:cNvSpPr txBox="1">
            <a:spLocks/>
          </p:cNvSpPr>
          <p:nvPr/>
        </p:nvSpPr>
        <p:spPr>
          <a:xfrm>
            <a:off x="2062506" y="95150"/>
            <a:ext cx="8747512" cy="432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">
              <a:lnSpc>
                <a:spcPct val="100000"/>
              </a:lnSpc>
              <a:spcBef>
                <a:spcPts val="0"/>
              </a:spcBef>
              <a:defRPr/>
            </a:pPr>
            <a:r>
              <a:rPr lang="es-MX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INVERSIÓN HISTÓRICA SECTORIAL</a:t>
            </a:r>
            <a:br>
              <a:rPr lang="es-MX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(EXPRESADO EN MMUSD)</a:t>
            </a:r>
            <a:br>
              <a:rPr lang="es-MX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MX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087396"/>
              </p:ext>
            </p:extLst>
          </p:nvPr>
        </p:nvGraphicFramePr>
        <p:xfrm>
          <a:off x="411480" y="4297678"/>
          <a:ext cx="11348519" cy="1578659"/>
        </p:xfrm>
        <a:graphic>
          <a:graphicData uri="http://schemas.openxmlformats.org/drawingml/2006/table">
            <a:tbl>
              <a:tblPr/>
              <a:tblGrid>
                <a:gridCol w="1387460">
                  <a:extLst>
                    <a:ext uri="{9D8B030D-6E8A-4147-A177-3AD203B41FA5}">
                      <a16:colId xmlns:a16="http://schemas.microsoft.com/office/drawing/2014/main" val="4046709981"/>
                    </a:ext>
                  </a:extLst>
                </a:gridCol>
                <a:gridCol w="565541">
                  <a:extLst>
                    <a:ext uri="{9D8B030D-6E8A-4147-A177-3AD203B41FA5}">
                      <a16:colId xmlns:a16="http://schemas.microsoft.com/office/drawing/2014/main" val="2498505977"/>
                    </a:ext>
                  </a:extLst>
                </a:gridCol>
                <a:gridCol w="565541">
                  <a:extLst>
                    <a:ext uri="{9D8B030D-6E8A-4147-A177-3AD203B41FA5}">
                      <a16:colId xmlns:a16="http://schemas.microsoft.com/office/drawing/2014/main" val="1503729280"/>
                    </a:ext>
                  </a:extLst>
                </a:gridCol>
                <a:gridCol w="580621">
                  <a:extLst>
                    <a:ext uri="{9D8B030D-6E8A-4147-A177-3AD203B41FA5}">
                      <a16:colId xmlns:a16="http://schemas.microsoft.com/office/drawing/2014/main" val="6621158"/>
                    </a:ext>
                  </a:extLst>
                </a:gridCol>
                <a:gridCol w="565541">
                  <a:extLst>
                    <a:ext uri="{9D8B030D-6E8A-4147-A177-3AD203B41FA5}">
                      <a16:colId xmlns:a16="http://schemas.microsoft.com/office/drawing/2014/main" val="2881884847"/>
                    </a:ext>
                  </a:extLst>
                </a:gridCol>
                <a:gridCol w="565541">
                  <a:extLst>
                    <a:ext uri="{9D8B030D-6E8A-4147-A177-3AD203B41FA5}">
                      <a16:colId xmlns:a16="http://schemas.microsoft.com/office/drawing/2014/main" val="1044523105"/>
                    </a:ext>
                  </a:extLst>
                </a:gridCol>
                <a:gridCol w="580621">
                  <a:extLst>
                    <a:ext uri="{9D8B030D-6E8A-4147-A177-3AD203B41FA5}">
                      <a16:colId xmlns:a16="http://schemas.microsoft.com/office/drawing/2014/main" val="3769402500"/>
                    </a:ext>
                  </a:extLst>
                </a:gridCol>
                <a:gridCol w="603244">
                  <a:extLst>
                    <a:ext uri="{9D8B030D-6E8A-4147-A177-3AD203B41FA5}">
                      <a16:colId xmlns:a16="http://schemas.microsoft.com/office/drawing/2014/main" val="3112225117"/>
                    </a:ext>
                  </a:extLst>
                </a:gridCol>
                <a:gridCol w="618325">
                  <a:extLst>
                    <a:ext uri="{9D8B030D-6E8A-4147-A177-3AD203B41FA5}">
                      <a16:colId xmlns:a16="http://schemas.microsoft.com/office/drawing/2014/main" val="3644760999"/>
                    </a:ext>
                  </a:extLst>
                </a:gridCol>
                <a:gridCol w="603244">
                  <a:extLst>
                    <a:ext uri="{9D8B030D-6E8A-4147-A177-3AD203B41FA5}">
                      <a16:colId xmlns:a16="http://schemas.microsoft.com/office/drawing/2014/main" val="4142295727"/>
                    </a:ext>
                  </a:extLst>
                </a:gridCol>
                <a:gridCol w="618325">
                  <a:extLst>
                    <a:ext uri="{9D8B030D-6E8A-4147-A177-3AD203B41FA5}">
                      <a16:colId xmlns:a16="http://schemas.microsoft.com/office/drawing/2014/main" val="4272907453"/>
                    </a:ext>
                  </a:extLst>
                </a:gridCol>
                <a:gridCol w="618325">
                  <a:extLst>
                    <a:ext uri="{9D8B030D-6E8A-4147-A177-3AD203B41FA5}">
                      <a16:colId xmlns:a16="http://schemas.microsoft.com/office/drawing/2014/main" val="21630577"/>
                    </a:ext>
                  </a:extLst>
                </a:gridCol>
                <a:gridCol w="580621">
                  <a:extLst>
                    <a:ext uri="{9D8B030D-6E8A-4147-A177-3AD203B41FA5}">
                      <a16:colId xmlns:a16="http://schemas.microsoft.com/office/drawing/2014/main" val="1010479557"/>
                    </a:ext>
                  </a:extLst>
                </a:gridCol>
                <a:gridCol w="565541">
                  <a:extLst>
                    <a:ext uri="{9D8B030D-6E8A-4147-A177-3AD203B41FA5}">
                      <a16:colId xmlns:a16="http://schemas.microsoft.com/office/drawing/2014/main" val="2113500725"/>
                    </a:ext>
                  </a:extLst>
                </a:gridCol>
                <a:gridCol w="550461">
                  <a:extLst>
                    <a:ext uri="{9D8B030D-6E8A-4147-A177-3AD203B41FA5}">
                      <a16:colId xmlns:a16="http://schemas.microsoft.com/office/drawing/2014/main" val="3811591016"/>
                    </a:ext>
                  </a:extLst>
                </a:gridCol>
                <a:gridCol w="580621">
                  <a:extLst>
                    <a:ext uri="{9D8B030D-6E8A-4147-A177-3AD203B41FA5}">
                      <a16:colId xmlns:a16="http://schemas.microsoft.com/office/drawing/2014/main" val="1925654414"/>
                    </a:ext>
                  </a:extLst>
                </a:gridCol>
                <a:gridCol w="580621">
                  <a:extLst>
                    <a:ext uri="{9D8B030D-6E8A-4147-A177-3AD203B41FA5}">
                      <a16:colId xmlns:a16="http://schemas.microsoft.com/office/drawing/2014/main" val="4087237563"/>
                    </a:ext>
                  </a:extLst>
                </a:gridCol>
                <a:gridCol w="618325">
                  <a:extLst>
                    <a:ext uri="{9D8B030D-6E8A-4147-A177-3AD203B41FA5}">
                      <a16:colId xmlns:a16="http://schemas.microsoft.com/office/drawing/2014/main" val="2126321863"/>
                    </a:ext>
                  </a:extLst>
                </a:gridCol>
              </a:tblGrid>
              <a:tr h="296252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Tipo de Empresa</a:t>
                      </a: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2006</a:t>
                      </a: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2007</a:t>
                      </a: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2008</a:t>
                      </a: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2009</a:t>
                      </a: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2010</a:t>
                      </a: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2011</a:t>
                      </a: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2012</a:t>
                      </a: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2013</a:t>
                      </a: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2014</a:t>
                      </a: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2015</a:t>
                      </a: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2022 (*)</a:t>
                      </a: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712389"/>
                  </a:ext>
                </a:extLst>
              </a:tr>
              <a:tr h="304066">
                <a:tc>
                  <a:txBody>
                    <a:bodyPr/>
                    <a:lstStyle/>
                    <a:p>
                      <a:pPr algn="l" fontAlgn="b"/>
                      <a:r>
                        <a:rPr lang="es-B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Casa Matriz</a:t>
                      </a: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6,81 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6,59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12,57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29,60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106,36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281,72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457,19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538,67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604,45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634,96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508,10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304,90 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134,51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111,48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77,97 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78,59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117,37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2031917"/>
                  </a:ext>
                </a:extLst>
              </a:tr>
              <a:tr h="362889">
                <a:tc>
                  <a:txBody>
                    <a:bodyPr/>
                    <a:lstStyle/>
                    <a:p>
                      <a:pPr algn="l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Empresas Operadoras</a:t>
                      </a: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168,85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167,22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173,87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251,46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382,12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599,55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652,64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718,98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968,21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732,39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492,17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210,32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399,71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440,56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214,48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110,74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57,07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2841276"/>
                  </a:ext>
                </a:extLst>
              </a:tr>
              <a:tr h="296252">
                <a:tc>
                  <a:txBody>
                    <a:bodyPr/>
                    <a:lstStyle/>
                    <a:p>
                      <a:pPr algn="l" fontAlgn="b"/>
                      <a:r>
                        <a:rPr lang="es-B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Empresas Filiales y Subsidiarias</a:t>
                      </a: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94,00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139,76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197,75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281,37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268,95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412,32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499,40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562,62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541,99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571,50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446,48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378,87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180,06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226,97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149,16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197,95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225,40</a:t>
                      </a:r>
                      <a:endParaRPr lang="es-B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2423693"/>
                  </a:ext>
                </a:extLst>
              </a:tr>
              <a:tr h="296252">
                <a:tc>
                  <a:txBody>
                    <a:bodyPr/>
                    <a:lstStyle/>
                    <a:p>
                      <a:pPr algn="ctr" fontAlgn="b"/>
                      <a:r>
                        <a:rPr lang="es-B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 general</a:t>
                      </a: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269,65</a:t>
                      </a:r>
                      <a:endParaRPr lang="es-BO" sz="10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313,57</a:t>
                      </a:r>
                      <a:endParaRPr lang="es-BO" sz="10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384,19</a:t>
                      </a:r>
                      <a:endParaRPr lang="es-BO" sz="10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562,43</a:t>
                      </a:r>
                      <a:endParaRPr lang="es-BO" sz="10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757,43</a:t>
                      </a:r>
                      <a:endParaRPr lang="es-BO" sz="10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1.293,58</a:t>
                      </a:r>
                      <a:endParaRPr lang="es-BO" sz="10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1.609,23</a:t>
                      </a:r>
                      <a:endParaRPr lang="es-BO" sz="10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1.820,27</a:t>
                      </a:r>
                      <a:endParaRPr lang="es-BO" sz="10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2.114,66</a:t>
                      </a:r>
                      <a:endParaRPr lang="es-BO" sz="10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1.938,86</a:t>
                      </a:r>
                      <a:endParaRPr lang="es-BO" sz="10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1.446,75</a:t>
                      </a:r>
                      <a:endParaRPr lang="es-BO" sz="10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894,09</a:t>
                      </a:r>
                      <a:endParaRPr lang="es-BO" sz="10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714,27</a:t>
                      </a:r>
                      <a:endParaRPr lang="es-BO" sz="10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779,01</a:t>
                      </a:r>
                      <a:endParaRPr lang="es-BO" sz="10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441,62</a:t>
                      </a:r>
                      <a:endParaRPr lang="es-BO" sz="10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387,28</a:t>
                      </a:r>
                      <a:endParaRPr lang="es-BO" sz="10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399,83</a:t>
                      </a:r>
                      <a:endParaRPr lang="es-BO" sz="10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" marR="7200" marT="7200" marB="7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6237427"/>
                  </a:ext>
                </a:extLst>
              </a:tr>
            </a:tbl>
          </a:graphicData>
        </a:graphic>
      </p:graphicFrame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2310311"/>
              </p:ext>
            </p:extLst>
          </p:nvPr>
        </p:nvGraphicFramePr>
        <p:xfrm>
          <a:off x="411480" y="1048511"/>
          <a:ext cx="11348520" cy="3249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ángulo 7"/>
          <p:cNvSpPr/>
          <p:nvPr/>
        </p:nvSpPr>
        <p:spPr>
          <a:xfrm>
            <a:off x="3344279" y="6140518"/>
            <a:ext cx="11704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MX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Yacimientos Petrolíferos Fiscales Bolivianos</a:t>
            </a:r>
          </a:p>
          <a:p>
            <a:r>
              <a:rPr lang="es-MX" sz="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Elaboración: </a:t>
            </a:r>
            <a:r>
              <a:rPr lang="es-MX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Yacimientos Petrolíferos Fiscales Bolivianos</a:t>
            </a:r>
          </a:p>
          <a:p>
            <a:r>
              <a:rPr lang="es-MX" sz="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(*): Ejecución preliminar, sujeto a modificaciones por el pago de la deuda flotante y auditorías externas</a:t>
            </a:r>
            <a:r>
              <a:rPr lang="es-MX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BO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7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1760000" y="6372788"/>
            <a:ext cx="432000" cy="432000"/>
          </a:xfrm>
        </p:spPr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14</a:t>
            </a:fld>
            <a:endParaRPr lang="es-ES" noProof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809D4EA-58F7-BB5B-A58C-D24EC594907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923513" cy="1485900"/>
          </a:xfrm>
          <a:prstGeom prst="rect">
            <a:avLst/>
          </a:prstGeom>
        </p:spPr>
      </p:pic>
      <p:sp>
        <p:nvSpPr>
          <p:cNvPr id="4" name="Título 4"/>
          <p:cNvSpPr txBox="1">
            <a:spLocks/>
          </p:cNvSpPr>
          <p:nvPr/>
        </p:nvSpPr>
        <p:spPr>
          <a:xfrm>
            <a:off x="2084903" y="80353"/>
            <a:ext cx="8824634" cy="598846"/>
          </a:xfrm>
          <a:prstGeom prst="rect">
            <a:avLst/>
          </a:prstGeom>
        </p:spPr>
        <p:txBody>
          <a:bodyPr>
            <a:noAutofit/>
          </a:bodyPr>
          <a:lstStyle>
            <a:defPPr rtl="0">
              <a:defRPr lang="es-ES"/>
            </a:defPPr>
            <a:lvl1pPr fontAlgn="b">
              <a:lnSpc>
                <a:spcPct val="100000"/>
              </a:lnSpc>
              <a:spcBef>
                <a:spcPts val="0"/>
              </a:spcBef>
              <a:buNone/>
              <a:defRPr sz="2400" b="1" spc="-15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MX" sz="2800" dirty="0"/>
              <a:t>POZOS EXPLORATORIOS Y ESTRATIGRÁFICOS EJECUTADOS EN LA GESTIÓN 2022</a:t>
            </a:r>
            <a:endParaRPr lang="es-BO" sz="2800" dirty="0"/>
          </a:p>
        </p:txBody>
      </p:sp>
      <p:grpSp>
        <p:nvGrpSpPr>
          <p:cNvPr id="43" name="Grupo 42"/>
          <p:cNvGrpSpPr/>
          <p:nvPr/>
        </p:nvGrpSpPr>
        <p:grpSpPr>
          <a:xfrm>
            <a:off x="1131957" y="1044733"/>
            <a:ext cx="10844043" cy="5218301"/>
            <a:chOff x="-8428" y="1003574"/>
            <a:chExt cx="10844043" cy="5218301"/>
          </a:xfrm>
        </p:grpSpPr>
        <p:grpSp>
          <p:nvGrpSpPr>
            <p:cNvPr id="30" name="Grupo 29"/>
            <p:cNvGrpSpPr/>
            <p:nvPr/>
          </p:nvGrpSpPr>
          <p:grpSpPr>
            <a:xfrm>
              <a:off x="2898408" y="5345590"/>
              <a:ext cx="7484586" cy="876285"/>
              <a:chOff x="2353924" y="1347977"/>
              <a:chExt cx="8774531" cy="548570"/>
            </a:xfrm>
          </p:grpSpPr>
          <p:sp>
            <p:nvSpPr>
              <p:cNvPr id="31" name="Rectángulo 30"/>
              <p:cNvSpPr/>
              <p:nvPr/>
            </p:nvSpPr>
            <p:spPr>
              <a:xfrm>
                <a:off x="2353924" y="1347977"/>
                <a:ext cx="7483875" cy="19671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5B5B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7.</a:t>
                </a:r>
                <a:r>
                  <a:rPr kumimoji="0" lang="es-MX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683C6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Pozo Yapucaiti-X1</a:t>
                </a:r>
                <a:endParaRPr kumimoji="0" lang="es-BO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683C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2" name="Rectángulo 31"/>
              <p:cNvSpPr/>
              <p:nvPr/>
            </p:nvSpPr>
            <p:spPr>
              <a:xfrm>
                <a:off x="2588137" y="1399398"/>
                <a:ext cx="8540318" cy="49714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683C6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Empresa: </a:t>
                </a:r>
                <a:r>
                  <a:rPr kumimoji="0" lang="es-MX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YPFB Casa Matriz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683C6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Actividad realizada</a:t>
                </a:r>
                <a:r>
                  <a:rPr kumimoji="0" lang="es-MX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  <a:r>
                  <a:rPr kumimoji="0" lang="es-BO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Contrato firmado para inicio de </a:t>
                </a:r>
                <a:r>
                  <a:rPr kumimoji="0" lang="es-MX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obras civiles, camino de acceso y planchada.</a:t>
                </a:r>
              </a:p>
            </p:txBody>
          </p:sp>
        </p:grpSp>
        <p:grpSp>
          <p:nvGrpSpPr>
            <p:cNvPr id="42" name="Grupo 41"/>
            <p:cNvGrpSpPr/>
            <p:nvPr/>
          </p:nvGrpSpPr>
          <p:grpSpPr>
            <a:xfrm>
              <a:off x="-8428" y="1003574"/>
              <a:ext cx="10844043" cy="5087782"/>
              <a:chOff x="-8428" y="1003574"/>
              <a:chExt cx="10844043" cy="5087782"/>
            </a:xfrm>
          </p:grpSpPr>
          <p:pic>
            <p:nvPicPr>
              <p:cNvPr id="39" name="Imagen 38"/>
              <p:cNvPicPr>
                <a:picLocks noChangeAspect="1"/>
              </p:cNvPicPr>
              <p:nvPr/>
            </p:nvPicPr>
            <p:blipFill rotWithShape="1">
              <a:blip r:embed="rId3" cstate="hq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duotone>
                  <a:prstClr val="black"/>
                  <a:schemeClr val="accent4">
                    <a:lumMod val="75000"/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862426" y="3508931"/>
                <a:ext cx="676467" cy="381721"/>
              </a:xfrm>
              <a:prstGeom prst="rect">
                <a:avLst/>
              </a:prstGeom>
              <a:noFill/>
              <a:ln w="2675" cap="flat">
                <a:noFill/>
                <a:prstDash val="solid"/>
                <a:miter/>
              </a:ln>
            </p:spPr>
          </p:pic>
          <p:sp>
            <p:nvSpPr>
              <p:cNvPr id="5" name="Graphic 25">
                <a:extLst>
                  <a:ext uri="{FF2B5EF4-FFF2-40B4-BE49-F238E27FC236}">
                    <a16:creationId xmlns:a16="http://schemas.microsoft.com/office/drawing/2014/main" id="{67B9B959-779D-438D-A5C2-A69891BC75FD}"/>
                  </a:ext>
                </a:extLst>
              </p:cNvPr>
              <p:cNvSpPr/>
              <p:nvPr/>
            </p:nvSpPr>
            <p:spPr>
              <a:xfrm>
                <a:off x="-8428" y="1007736"/>
                <a:ext cx="2233990" cy="5037899"/>
              </a:xfrm>
              <a:custGeom>
                <a:avLst/>
                <a:gdLst>
                  <a:gd name="connsiteX0" fmla="*/ 1282929 w 2413694"/>
                  <a:gd name="connsiteY0" fmla="*/ 0 h 3428733"/>
                  <a:gd name="connsiteX1" fmla="*/ 1394103 w 2413694"/>
                  <a:gd name="connsiteY1" fmla="*/ 128588 h 3428733"/>
                  <a:gd name="connsiteX2" fmla="*/ 1412052 w 2413694"/>
                  <a:gd name="connsiteY2" fmla="*/ 136356 h 3428733"/>
                  <a:gd name="connsiteX3" fmla="*/ 1671906 w 2413694"/>
                  <a:gd name="connsiteY3" fmla="*/ 136624 h 3428733"/>
                  <a:gd name="connsiteX4" fmla="*/ 1686908 w 2413694"/>
                  <a:gd name="connsiteY4" fmla="*/ 136624 h 3428733"/>
                  <a:gd name="connsiteX5" fmla="*/ 1686908 w 2413694"/>
                  <a:gd name="connsiteY5" fmla="*/ 452200 h 3428733"/>
                  <a:gd name="connsiteX6" fmla="*/ 1513047 w 2413694"/>
                  <a:gd name="connsiteY6" fmla="*/ 452200 h 3428733"/>
                  <a:gd name="connsiteX7" fmla="*/ 1588860 w 2413694"/>
                  <a:gd name="connsiteY7" fmla="*/ 960388 h 3428733"/>
                  <a:gd name="connsiteX8" fmla="*/ 1595289 w 2413694"/>
                  <a:gd name="connsiteY8" fmla="*/ 959317 h 3428733"/>
                  <a:gd name="connsiteX9" fmla="*/ 1595557 w 2413694"/>
                  <a:gd name="connsiteY9" fmla="*/ 961996 h 3428733"/>
                  <a:gd name="connsiteX10" fmla="*/ 1597432 w 2413694"/>
                  <a:gd name="connsiteY10" fmla="*/ 1017181 h 3428733"/>
                  <a:gd name="connsiteX11" fmla="*/ 1633865 w 2413694"/>
                  <a:gd name="connsiteY11" fmla="*/ 1262837 h 3428733"/>
                  <a:gd name="connsiteX12" fmla="*/ 1665209 w 2413694"/>
                  <a:gd name="connsiteY12" fmla="*/ 1470184 h 3428733"/>
                  <a:gd name="connsiteX13" fmla="*/ 1684765 w 2413694"/>
                  <a:gd name="connsiteY13" fmla="*/ 1600915 h 3428733"/>
                  <a:gd name="connsiteX14" fmla="*/ 1685568 w 2413694"/>
                  <a:gd name="connsiteY14" fmla="*/ 1607344 h 3428733"/>
                  <a:gd name="connsiteX15" fmla="*/ 1695212 w 2413694"/>
                  <a:gd name="connsiteY15" fmla="*/ 1645117 h 3428733"/>
                  <a:gd name="connsiteX16" fmla="*/ 1698695 w 2413694"/>
                  <a:gd name="connsiteY16" fmla="*/ 1696284 h 3428733"/>
                  <a:gd name="connsiteX17" fmla="*/ 1748790 w 2413694"/>
                  <a:gd name="connsiteY17" fmla="*/ 2029004 h 3428733"/>
                  <a:gd name="connsiteX18" fmla="*/ 1789510 w 2413694"/>
                  <a:gd name="connsiteY18" fmla="*/ 2300913 h 3428733"/>
                  <a:gd name="connsiteX19" fmla="*/ 1795671 w 2413694"/>
                  <a:gd name="connsiteY19" fmla="*/ 2310290 h 3428733"/>
                  <a:gd name="connsiteX20" fmla="*/ 1799154 w 2413694"/>
                  <a:gd name="connsiteY20" fmla="*/ 2319130 h 3428733"/>
                  <a:gd name="connsiteX21" fmla="*/ 1816031 w 2413694"/>
                  <a:gd name="connsiteY21" fmla="*/ 2481472 h 3428733"/>
                  <a:gd name="connsiteX22" fmla="*/ 1850053 w 2413694"/>
                  <a:gd name="connsiteY22" fmla="*/ 2708375 h 3428733"/>
                  <a:gd name="connsiteX23" fmla="*/ 1883271 w 2413694"/>
                  <a:gd name="connsiteY23" fmla="*/ 2932868 h 3428733"/>
                  <a:gd name="connsiteX24" fmla="*/ 1891576 w 2413694"/>
                  <a:gd name="connsiteY24" fmla="*/ 2986981 h 3428733"/>
                  <a:gd name="connsiteX25" fmla="*/ 1899345 w 2413694"/>
                  <a:gd name="connsiteY25" fmla="*/ 2995018 h 3428733"/>
                  <a:gd name="connsiteX26" fmla="*/ 1902024 w 2413694"/>
                  <a:gd name="connsiteY26" fmla="*/ 2995018 h 3428733"/>
                  <a:gd name="connsiteX27" fmla="*/ 2413695 w 2413694"/>
                  <a:gd name="connsiteY27" fmla="*/ 2994750 h 3428733"/>
                  <a:gd name="connsiteX28" fmla="*/ 2413695 w 2413694"/>
                  <a:gd name="connsiteY28" fmla="*/ 3059044 h 3428733"/>
                  <a:gd name="connsiteX29" fmla="*/ 2411284 w 2413694"/>
                  <a:gd name="connsiteY29" fmla="*/ 3074582 h 3428733"/>
                  <a:gd name="connsiteX30" fmla="*/ 2408337 w 2413694"/>
                  <a:gd name="connsiteY30" fmla="*/ 3168076 h 3428733"/>
                  <a:gd name="connsiteX31" fmla="*/ 2403783 w 2413694"/>
                  <a:gd name="connsiteY31" fmla="*/ 3420697 h 3428733"/>
                  <a:gd name="connsiteX32" fmla="*/ 2402979 w 2413694"/>
                  <a:gd name="connsiteY32" fmla="*/ 3428733 h 3428733"/>
                  <a:gd name="connsiteX33" fmla="*/ 5358 w 2413694"/>
                  <a:gd name="connsiteY33" fmla="*/ 3428733 h 3428733"/>
                  <a:gd name="connsiteX34" fmla="*/ 4822 w 2413694"/>
                  <a:gd name="connsiteY34" fmla="*/ 3166736 h 3428733"/>
                  <a:gd name="connsiteX35" fmla="*/ 0 w 2413694"/>
                  <a:gd name="connsiteY35" fmla="*/ 3069760 h 3428733"/>
                  <a:gd name="connsiteX36" fmla="*/ 0 w 2413694"/>
                  <a:gd name="connsiteY36" fmla="*/ 3008145 h 3428733"/>
                  <a:gd name="connsiteX37" fmla="*/ 597128 w 2413694"/>
                  <a:gd name="connsiteY37" fmla="*/ 3001448 h 3428733"/>
                  <a:gd name="connsiteX38" fmla="*/ 605165 w 2413694"/>
                  <a:gd name="connsiteY38" fmla="*/ 2925367 h 3428733"/>
                  <a:gd name="connsiteX39" fmla="*/ 623382 w 2413694"/>
                  <a:gd name="connsiteY39" fmla="*/ 2745880 h 3428733"/>
                  <a:gd name="connsiteX40" fmla="*/ 637580 w 2413694"/>
                  <a:gd name="connsiteY40" fmla="*/ 2600951 h 3428733"/>
                  <a:gd name="connsiteX41" fmla="*/ 655529 w 2413694"/>
                  <a:gd name="connsiteY41" fmla="*/ 2428162 h 3428733"/>
                  <a:gd name="connsiteX42" fmla="*/ 661422 w 2413694"/>
                  <a:gd name="connsiteY42" fmla="*/ 2369761 h 3428733"/>
                  <a:gd name="connsiteX43" fmla="*/ 648295 w 2413694"/>
                  <a:gd name="connsiteY43" fmla="*/ 2347526 h 3428733"/>
                  <a:gd name="connsiteX44" fmla="*/ 668655 w 2413694"/>
                  <a:gd name="connsiteY44" fmla="*/ 2291537 h 3428733"/>
                  <a:gd name="connsiteX45" fmla="*/ 693301 w 2413694"/>
                  <a:gd name="connsiteY45" fmla="*/ 2054990 h 3428733"/>
                  <a:gd name="connsiteX46" fmla="*/ 712589 w 2413694"/>
                  <a:gd name="connsiteY46" fmla="*/ 1855411 h 3428733"/>
                  <a:gd name="connsiteX47" fmla="*/ 731877 w 2413694"/>
                  <a:gd name="connsiteY47" fmla="*/ 1669227 h 3428733"/>
                  <a:gd name="connsiteX48" fmla="*/ 716608 w 2413694"/>
                  <a:gd name="connsiteY48" fmla="*/ 1645385 h 3428733"/>
                  <a:gd name="connsiteX49" fmla="*/ 738843 w 2413694"/>
                  <a:gd name="connsiteY49" fmla="*/ 1597164 h 3428733"/>
                  <a:gd name="connsiteX50" fmla="*/ 757059 w 2413694"/>
                  <a:gd name="connsiteY50" fmla="*/ 1420357 h 3428733"/>
                  <a:gd name="connsiteX51" fmla="*/ 771257 w 2413694"/>
                  <a:gd name="connsiteY51" fmla="*/ 1278107 h 3428733"/>
                  <a:gd name="connsiteX52" fmla="*/ 789206 w 2413694"/>
                  <a:gd name="connsiteY52" fmla="*/ 1102638 h 3428733"/>
                  <a:gd name="connsiteX53" fmla="*/ 803404 w 2413694"/>
                  <a:gd name="connsiteY53" fmla="*/ 960388 h 3428733"/>
                  <a:gd name="connsiteX54" fmla="*/ 821621 w 2413694"/>
                  <a:gd name="connsiteY54" fmla="*/ 783580 h 3428733"/>
                  <a:gd name="connsiteX55" fmla="*/ 835551 w 2413694"/>
                  <a:gd name="connsiteY55" fmla="*/ 642670 h 3428733"/>
                  <a:gd name="connsiteX56" fmla="*/ 853768 w 2413694"/>
                  <a:gd name="connsiteY56" fmla="*/ 465862 h 3428733"/>
                  <a:gd name="connsiteX57" fmla="*/ 853768 w 2413694"/>
                  <a:gd name="connsiteY57" fmla="*/ 454611 h 3428733"/>
                  <a:gd name="connsiteX58" fmla="*/ 669459 w 2413694"/>
                  <a:gd name="connsiteY58" fmla="*/ 454611 h 3428733"/>
                  <a:gd name="connsiteX59" fmla="*/ 669459 w 2413694"/>
                  <a:gd name="connsiteY59" fmla="*/ 137160 h 3428733"/>
                  <a:gd name="connsiteX60" fmla="*/ 687408 w 2413694"/>
                  <a:gd name="connsiteY60" fmla="*/ 137160 h 3428733"/>
                  <a:gd name="connsiteX61" fmla="*/ 964674 w 2413694"/>
                  <a:gd name="connsiteY61" fmla="*/ 137428 h 3428733"/>
                  <a:gd name="connsiteX62" fmla="*/ 988785 w 2413694"/>
                  <a:gd name="connsiteY62" fmla="*/ 126980 h 3428733"/>
                  <a:gd name="connsiteX63" fmla="*/ 1084422 w 2413694"/>
                  <a:gd name="connsiteY63" fmla="*/ 16609 h 3428733"/>
                  <a:gd name="connsiteX64" fmla="*/ 1111478 w 2413694"/>
                  <a:gd name="connsiteY64" fmla="*/ 268 h 3428733"/>
                  <a:gd name="connsiteX65" fmla="*/ 1282929 w 2413694"/>
                  <a:gd name="connsiteY65" fmla="*/ 0 h 3428733"/>
                  <a:gd name="connsiteX66" fmla="*/ 1266319 w 2413694"/>
                  <a:gd name="connsiteY66" fmla="*/ 2666852 h 3428733"/>
                  <a:gd name="connsiteX67" fmla="*/ 1850321 w 2413694"/>
                  <a:gd name="connsiteY67" fmla="*/ 3018325 h 3428733"/>
                  <a:gd name="connsiteX68" fmla="*/ 1752809 w 2413694"/>
                  <a:gd name="connsiteY68" fmla="*/ 2366011 h 3428733"/>
                  <a:gd name="connsiteX69" fmla="*/ 1266319 w 2413694"/>
                  <a:gd name="connsiteY69" fmla="*/ 2666852 h 3428733"/>
                  <a:gd name="connsiteX70" fmla="*/ 705088 w 2413694"/>
                  <a:gd name="connsiteY70" fmla="*/ 2380745 h 3428733"/>
                  <a:gd name="connsiteX71" fmla="*/ 642402 w 2413694"/>
                  <a:gd name="connsiteY71" fmla="*/ 3001448 h 3428733"/>
                  <a:gd name="connsiteX72" fmla="*/ 1181934 w 2413694"/>
                  <a:gd name="connsiteY72" fmla="*/ 2667656 h 3428733"/>
                  <a:gd name="connsiteX73" fmla="*/ 705088 w 2413694"/>
                  <a:gd name="connsiteY73" fmla="*/ 2380745 h 3428733"/>
                  <a:gd name="connsiteX74" fmla="*/ 1245424 w 2413694"/>
                  <a:gd name="connsiteY74" fmla="*/ 1956138 h 3428733"/>
                  <a:gd name="connsiteX75" fmla="*/ 1742629 w 2413694"/>
                  <a:gd name="connsiteY75" fmla="*/ 2296895 h 3428733"/>
                  <a:gd name="connsiteX76" fmla="*/ 1646992 w 2413694"/>
                  <a:gd name="connsiteY76" fmla="*/ 1655832 h 3428733"/>
                  <a:gd name="connsiteX77" fmla="*/ 1245424 w 2413694"/>
                  <a:gd name="connsiteY77" fmla="*/ 1956138 h 3428733"/>
                  <a:gd name="connsiteX78" fmla="*/ 713393 w 2413694"/>
                  <a:gd name="connsiteY78" fmla="*/ 2299038 h 3428733"/>
                  <a:gd name="connsiteX79" fmla="*/ 1169879 w 2413694"/>
                  <a:gd name="connsiteY79" fmla="*/ 1957477 h 3428733"/>
                  <a:gd name="connsiteX80" fmla="*/ 775276 w 2413694"/>
                  <a:gd name="connsiteY80" fmla="*/ 1686908 h 3428733"/>
                  <a:gd name="connsiteX81" fmla="*/ 713393 w 2413694"/>
                  <a:gd name="connsiteY81" fmla="*/ 2299038 h 3428733"/>
                  <a:gd name="connsiteX82" fmla="*/ 784920 w 2413694"/>
                  <a:gd name="connsiteY82" fmla="*/ 1592074 h 3428733"/>
                  <a:gd name="connsiteX83" fmla="*/ 790278 w 2413694"/>
                  <a:gd name="connsiteY83" fmla="*/ 1588860 h 3428733"/>
                  <a:gd name="connsiteX84" fmla="*/ 1167200 w 2413694"/>
                  <a:gd name="connsiteY84" fmla="*/ 1293376 h 3428733"/>
                  <a:gd name="connsiteX85" fmla="*/ 1167200 w 2413694"/>
                  <a:gd name="connsiteY85" fmla="*/ 1273285 h 3428733"/>
                  <a:gd name="connsiteX86" fmla="*/ 904667 w 2413694"/>
                  <a:gd name="connsiteY86" fmla="*/ 1067812 h 3428733"/>
                  <a:gd name="connsiteX87" fmla="*/ 842516 w 2413694"/>
                  <a:gd name="connsiteY87" fmla="*/ 1019592 h 3428733"/>
                  <a:gd name="connsiteX88" fmla="*/ 784920 w 2413694"/>
                  <a:gd name="connsiteY88" fmla="*/ 1592074 h 3428733"/>
                  <a:gd name="connsiteX89" fmla="*/ 1251585 w 2413694"/>
                  <a:gd name="connsiteY89" fmla="*/ 1282929 h 3428733"/>
                  <a:gd name="connsiteX90" fmla="*/ 1636008 w 2413694"/>
                  <a:gd name="connsiteY90" fmla="*/ 1583502 h 3428733"/>
                  <a:gd name="connsiteX91" fmla="*/ 1614309 w 2413694"/>
                  <a:gd name="connsiteY91" fmla="*/ 1434287 h 3428733"/>
                  <a:gd name="connsiteX92" fmla="*/ 1585645 w 2413694"/>
                  <a:gd name="connsiteY92" fmla="*/ 1244352 h 3428733"/>
                  <a:gd name="connsiteX93" fmla="*/ 1560195 w 2413694"/>
                  <a:gd name="connsiteY93" fmla="*/ 1074242 h 3428733"/>
                  <a:gd name="connsiteX94" fmla="*/ 1531263 w 2413694"/>
                  <a:gd name="connsiteY94" fmla="*/ 1063526 h 3428733"/>
                  <a:gd name="connsiteX95" fmla="*/ 1446074 w 2413694"/>
                  <a:gd name="connsiteY95" fmla="*/ 1130231 h 3428733"/>
                  <a:gd name="connsiteX96" fmla="*/ 1251585 w 2413694"/>
                  <a:gd name="connsiteY96" fmla="*/ 1282929 h 3428733"/>
                  <a:gd name="connsiteX97" fmla="*/ 1767811 w 2413694"/>
                  <a:gd name="connsiteY97" fmla="*/ 3023682 h 3428733"/>
                  <a:gd name="connsiteX98" fmla="*/ 1768882 w 2413694"/>
                  <a:gd name="connsiteY98" fmla="*/ 3020736 h 3428733"/>
                  <a:gd name="connsiteX99" fmla="*/ 1243816 w 2413694"/>
                  <a:gd name="connsiteY99" fmla="*/ 2704625 h 3428733"/>
                  <a:gd name="connsiteX100" fmla="*/ 1248906 w 2413694"/>
                  <a:gd name="connsiteY100" fmla="*/ 3023415 h 3428733"/>
                  <a:gd name="connsiteX101" fmla="*/ 1767811 w 2413694"/>
                  <a:gd name="connsiteY101" fmla="*/ 3023682 h 3428733"/>
                  <a:gd name="connsiteX102" fmla="*/ 1203365 w 2413694"/>
                  <a:gd name="connsiteY102" fmla="*/ 3025290 h 3428733"/>
                  <a:gd name="connsiteX103" fmla="*/ 1198811 w 2413694"/>
                  <a:gd name="connsiteY103" fmla="*/ 2708911 h 3428733"/>
                  <a:gd name="connsiteX104" fmla="*/ 687408 w 2413694"/>
                  <a:gd name="connsiteY104" fmla="*/ 3025290 h 3428733"/>
                  <a:gd name="connsiteX105" fmla="*/ 1203365 w 2413694"/>
                  <a:gd name="connsiteY105" fmla="*/ 3025290 h 3428733"/>
                  <a:gd name="connsiteX106" fmla="*/ 1682086 w 2413694"/>
                  <a:gd name="connsiteY106" fmla="*/ 2311629 h 3428733"/>
                  <a:gd name="connsiteX107" fmla="*/ 1683157 w 2413694"/>
                  <a:gd name="connsiteY107" fmla="*/ 2309218 h 3428733"/>
                  <a:gd name="connsiteX108" fmla="*/ 1232833 w 2413694"/>
                  <a:gd name="connsiteY108" fmla="*/ 2000608 h 3428733"/>
                  <a:gd name="connsiteX109" fmla="*/ 1238191 w 2413694"/>
                  <a:gd name="connsiteY109" fmla="*/ 2316719 h 3428733"/>
                  <a:gd name="connsiteX110" fmla="*/ 1682086 w 2413694"/>
                  <a:gd name="connsiteY110" fmla="*/ 2311629 h 3428733"/>
                  <a:gd name="connsiteX111" fmla="*/ 1215956 w 2413694"/>
                  <a:gd name="connsiteY111" fmla="*/ 501224 h 3428733"/>
                  <a:gd name="connsiteX112" fmla="*/ 1213009 w 2413694"/>
                  <a:gd name="connsiteY112" fmla="*/ 501759 h 3428733"/>
                  <a:gd name="connsiteX113" fmla="*/ 1218099 w 2413694"/>
                  <a:gd name="connsiteY113" fmla="*/ 957441 h 3428733"/>
                  <a:gd name="connsiteX114" fmla="*/ 1523494 w 2413694"/>
                  <a:gd name="connsiteY114" fmla="*/ 962531 h 3428733"/>
                  <a:gd name="connsiteX115" fmla="*/ 1215956 w 2413694"/>
                  <a:gd name="connsiteY115" fmla="*/ 501224 h 3428733"/>
                  <a:gd name="connsiteX116" fmla="*/ 756255 w 2413694"/>
                  <a:gd name="connsiteY116" fmla="*/ 2322345 h 3428733"/>
                  <a:gd name="connsiteX117" fmla="*/ 1192649 w 2413694"/>
                  <a:gd name="connsiteY117" fmla="*/ 2317255 h 3428733"/>
                  <a:gd name="connsiteX118" fmla="*/ 1187827 w 2413694"/>
                  <a:gd name="connsiteY118" fmla="*/ 1999536 h 3428733"/>
                  <a:gd name="connsiteX119" fmla="*/ 756255 w 2413694"/>
                  <a:gd name="connsiteY119" fmla="*/ 2322345 h 3428733"/>
                  <a:gd name="connsiteX120" fmla="*/ 1167736 w 2413694"/>
                  <a:gd name="connsiteY120" fmla="*/ 516493 h 3428733"/>
                  <a:gd name="connsiteX121" fmla="*/ 1165057 w 2413694"/>
                  <a:gd name="connsiteY121" fmla="*/ 515422 h 3428733"/>
                  <a:gd name="connsiteX122" fmla="*/ 878146 w 2413694"/>
                  <a:gd name="connsiteY122" fmla="*/ 951012 h 3428733"/>
                  <a:gd name="connsiteX123" fmla="*/ 1173093 w 2413694"/>
                  <a:gd name="connsiteY123" fmla="*/ 956370 h 3428733"/>
                  <a:gd name="connsiteX124" fmla="*/ 1167736 w 2413694"/>
                  <a:gd name="connsiteY124" fmla="*/ 516493 h 3428733"/>
                  <a:gd name="connsiteX125" fmla="*/ 1242745 w 2413694"/>
                  <a:gd name="connsiteY125" fmla="*/ 2630151 h 3428733"/>
                  <a:gd name="connsiteX126" fmla="*/ 1680478 w 2413694"/>
                  <a:gd name="connsiteY126" fmla="*/ 2359314 h 3428733"/>
                  <a:gd name="connsiteX127" fmla="*/ 1679407 w 2413694"/>
                  <a:gd name="connsiteY127" fmla="*/ 2356367 h 3428733"/>
                  <a:gd name="connsiteX128" fmla="*/ 1238459 w 2413694"/>
                  <a:gd name="connsiteY128" fmla="*/ 2361457 h 3428733"/>
                  <a:gd name="connsiteX129" fmla="*/ 1242745 w 2413694"/>
                  <a:gd name="connsiteY129" fmla="*/ 2630151 h 3428733"/>
                  <a:gd name="connsiteX130" fmla="*/ 773936 w 2413694"/>
                  <a:gd name="connsiteY130" fmla="*/ 2367082 h 3428733"/>
                  <a:gd name="connsiteX131" fmla="*/ 773133 w 2413694"/>
                  <a:gd name="connsiteY131" fmla="*/ 2370297 h 3428733"/>
                  <a:gd name="connsiteX132" fmla="*/ 1197471 w 2413694"/>
                  <a:gd name="connsiteY132" fmla="*/ 2625597 h 3428733"/>
                  <a:gd name="connsiteX133" fmla="*/ 1193185 w 2413694"/>
                  <a:gd name="connsiteY133" fmla="*/ 2362528 h 3428733"/>
                  <a:gd name="connsiteX134" fmla="*/ 773936 w 2413694"/>
                  <a:gd name="connsiteY134" fmla="*/ 2367082 h 3428733"/>
                  <a:gd name="connsiteX135" fmla="*/ 1222117 w 2413694"/>
                  <a:gd name="connsiteY135" fmla="*/ 1316147 h 3428733"/>
                  <a:gd name="connsiteX136" fmla="*/ 1226939 w 2413694"/>
                  <a:gd name="connsiteY136" fmla="*/ 1609487 h 3428733"/>
                  <a:gd name="connsiteX137" fmla="*/ 1597164 w 2413694"/>
                  <a:gd name="connsiteY137" fmla="*/ 1609487 h 3428733"/>
                  <a:gd name="connsiteX138" fmla="*/ 1222117 w 2413694"/>
                  <a:gd name="connsiteY138" fmla="*/ 1316147 h 3428733"/>
                  <a:gd name="connsiteX139" fmla="*/ 1132374 w 2413694"/>
                  <a:gd name="connsiteY139" fmla="*/ 484882 h 3428733"/>
                  <a:gd name="connsiteX140" fmla="*/ 1115497 w 2413694"/>
                  <a:gd name="connsiteY140" fmla="*/ 484882 h 3428733"/>
                  <a:gd name="connsiteX141" fmla="*/ 929313 w 2413694"/>
                  <a:gd name="connsiteY141" fmla="*/ 486222 h 3428733"/>
                  <a:gd name="connsiteX142" fmla="*/ 899577 w 2413694"/>
                  <a:gd name="connsiteY142" fmla="*/ 488365 h 3428733"/>
                  <a:gd name="connsiteX143" fmla="*/ 893683 w 2413694"/>
                  <a:gd name="connsiteY143" fmla="*/ 516761 h 3428733"/>
                  <a:gd name="connsiteX144" fmla="*/ 893415 w 2413694"/>
                  <a:gd name="connsiteY144" fmla="*/ 518101 h 3428733"/>
                  <a:gd name="connsiteX145" fmla="*/ 875735 w 2413694"/>
                  <a:gd name="connsiteY145" fmla="*/ 690890 h 3428733"/>
                  <a:gd name="connsiteX146" fmla="*/ 860465 w 2413694"/>
                  <a:gd name="connsiteY146" fmla="*/ 841177 h 3428733"/>
                  <a:gd name="connsiteX147" fmla="*/ 854571 w 2413694"/>
                  <a:gd name="connsiteY147" fmla="*/ 901988 h 3428733"/>
                  <a:gd name="connsiteX148" fmla="*/ 856982 w 2413694"/>
                  <a:gd name="connsiteY148" fmla="*/ 902524 h 3428733"/>
                  <a:gd name="connsiteX149" fmla="*/ 1132374 w 2413694"/>
                  <a:gd name="connsiteY149" fmla="*/ 484882 h 3428733"/>
                  <a:gd name="connsiteX150" fmla="*/ 1182470 w 2413694"/>
                  <a:gd name="connsiteY150" fmla="*/ 1656904 h 3428733"/>
                  <a:gd name="connsiteX151" fmla="*/ 808494 w 2413694"/>
                  <a:gd name="connsiteY151" fmla="*/ 1656904 h 3428733"/>
                  <a:gd name="connsiteX152" fmla="*/ 1186488 w 2413694"/>
                  <a:gd name="connsiteY152" fmla="*/ 1915954 h 3428733"/>
                  <a:gd name="connsiteX153" fmla="*/ 1182470 w 2413694"/>
                  <a:gd name="connsiteY153" fmla="*/ 1656904 h 3428733"/>
                  <a:gd name="connsiteX154" fmla="*/ 1181666 w 2413694"/>
                  <a:gd name="connsiteY154" fmla="*/ 1609755 h 3428733"/>
                  <a:gd name="connsiteX155" fmla="*/ 1177648 w 2413694"/>
                  <a:gd name="connsiteY155" fmla="*/ 1340793 h 3428733"/>
                  <a:gd name="connsiteX156" fmla="*/ 834480 w 2413694"/>
                  <a:gd name="connsiteY156" fmla="*/ 1609755 h 3428733"/>
                  <a:gd name="connsiteX157" fmla="*/ 1181666 w 2413694"/>
                  <a:gd name="connsiteY157" fmla="*/ 1609755 h 3428733"/>
                  <a:gd name="connsiteX158" fmla="*/ 1530460 w 2413694"/>
                  <a:gd name="connsiteY158" fmla="*/ 893683 h 3428733"/>
                  <a:gd name="connsiteX159" fmla="*/ 1532603 w 2413694"/>
                  <a:gd name="connsiteY159" fmla="*/ 892880 h 3428733"/>
                  <a:gd name="connsiteX160" fmla="*/ 1523494 w 2413694"/>
                  <a:gd name="connsiteY160" fmla="*/ 826175 h 3428733"/>
                  <a:gd name="connsiteX161" fmla="*/ 1473667 w 2413694"/>
                  <a:gd name="connsiteY161" fmla="*/ 493990 h 3428733"/>
                  <a:gd name="connsiteX162" fmla="*/ 1460540 w 2413694"/>
                  <a:gd name="connsiteY162" fmla="*/ 482471 h 3428733"/>
                  <a:gd name="connsiteX163" fmla="*/ 1338918 w 2413694"/>
                  <a:gd name="connsiteY163" fmla="*/ 483543 h 3428733"/>
                  <a:gd name="connsiteX164" fmla="*/ 1257479 w 2413694"/>
                  <a:gd name="connsiteY164" fmla="*/ 483543 h 3428733"/>
                  <a:gd name="connsiteX165" fmla="*/ 1530460 w 2413694"/>
                  <a:gd name="connsiteY165" fmla="*/ 893683 h 3428733"/>
                  <a:gd name="connsiteX166" fmla="*/ 1231493 w 2413694"/>
                  <a:gd name="connsiteY166" fmla="*/ 1911400 h 3428733"/>
                  <a:gd name="connsiteX167" fmla="*/ 1571715 w 2413694"/>
                  <a:gd name="connsiteY167" fmla="*/ 1656904 h 3428733"/>
                  <a:gd name="connsiteX168" fmla="*/ 1227475 w 2413694"/>
                  <a:gd name="connsiteY168" fmla="*/ 1656904 h 3428733"/>
                  <a:gd name="connsiteX169" fmla="*/ 1231493 w 2413694"/>
                  <a:gd name="connsiteY169" fmla="*/ 1911400 h 3428733"/>
                  <a:gd name="connsiteX170" fmla="*/ 1220242 w 2413694"/>
                  <a:gd name="connsiteY170" fmla="*/ 1251853 h 3428733"/>
                  <a:gd name="connsiteX171" fmla="*/ 1531263 w 2413694"/>
                  <a:gd name="connsiteY171" fmla="*/ 1008073 h 3428733"/>
                  <a:gd name="connsiteX172" fmla="*/ 1220242 w 2413694"/>
                  <a:gd name="connsiteY172" fmla="*/ 1002179 h 3428733"/>
                  <a:gd name="connsiteX173" fmla="*/ 1220242 w 2413694"/>
                  <a:gd name="connsiteY173" fmla="*/ 1251853 h 3428733"/>
                  <a:gd name="connsiteX174" fmla="*/ 1173897 w 2413694"/>
                  <a:gd name="connsiteY174" fmla="*/ 1001643 h 3428733"/>
                  <a:gd name="connsiteX175" fmla="*/ 889129 w 2413694"/>
                  <a:gd name="connsiteY175" fmla="*/ 996286 h 3428733"/>
                  <a:gd name="connsiteX176" fmla="*/ 888593 w 2413694"/>
                  <a:gd name="connsiteY176" fmla="*/ 999232 h 3428733"/>
                  <a:gd name="connsiteX177" fmla="*/ 1173897 w 2413694"/>
                  <a:gd name="connsiteY177" fmla="*/ 1222385 h 3428733"/>
                  <a:gd name="connsiteX178" fmla="*/ 1173897 w 2413694"/>
                  <a:gd name="connsiteY178" fmla="*/ 1001643 h 342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</a:cxnLst>
                <a:rect l="l" t="t" r="r" b="b"/>
                <a:pathLst>
                  <a:path w="2413694" h="3428733">
                    <a:moveTo>
                      <a:pt x="1282929" y="0"/>
                    </a:moveTo>
                    <a:cubicBezTo>
                      <a:pt x="1319897" y="42863"/>
                      <a:pt x="1356598" y="85993"/>
                      <a:pt x="1394103" y="128588"/>
                    </a:cubicBezTo>
                    <a:cubicBezTo>
                      <a:pt x="1398122" y="133142"/>
                      <a:pt x="1405890" y="136356"/>
                      <a:pt x="1412052" y="136356"/>
                    </a:cubicBezTo>
                    <a:cubicBezTo>
                      <a:pt x="1498581" y="136892"/>
                      <a:pt x="1585377" y="136624"/>
                      <a:pt x="1671906" y="136624"/>
                    </a:cubicBezTo>
                    <a:cubicBezTo>
                      <a:pt x="1676728" y="136624"/>
                      <a:pt x="1681550" y="136624"/>
                      <a:pt x="1686908" y="136624"/>
                    </a:cubicBezTo>
                    <a:cubicBezTo>
                      <a:pt x="1686908" y="242173"/>
                      <a:pt x="1686908" y="346383"/>
                      <a:pt x="1686908" y="452200"/>
                    </a:cubicBezTo>
                    <a:cubicBezTo>
                      <a:pt x="1629311" y="452200"/>
                      <a:pt x="1571983" y="452200"/>
                      <a:pt x="1513047" y="452200"/>
                    </a:cubicBezTo>
                    <a:cubicBezTo>
                      <a:pt x="1538496" y="622578"/>
                      <a:pt x="1563678" y="791349"/>
                      <a:pt x="1588860" y="960388"/>
                    </a:cubicBezTo>
                    <a:cubicBezTo>
                      <a:pt x="1591271" y="960120"/>
                      <a:pt x="1593414" y="959852"/>
                      <a:pt x="1595289" y="959317"/>
                    </a:cubicBezTo>
                    <a:cubicBezTo>
                      <a:pt x="1595289" y="960388"/>
                      <a:pt x="1595825" y="961460"/>
                      <a:pt x="1595557" y="961996"/>
                    </a:cubicBezTo>
                    <a:cubicBezTo>
                      <a:pt x="1586717" y="980748"/>
                      <a:pt x="1594753" y="999232"/>
                      <a:pt x="1597432" y="1017181"/>
                    </a:cubicBezTo>
                    <a:cubicBezTo>
                      <a:pt x="1608952" y="1099156"/>
                      <a:pt x="1621542" y="1180862"/>
                      <a:pt x="1633865" y="1262837"/>
                    </a:cubicBezTo>
                    <a:cubicBezTo>
                      <a:pt x="1644313" y="1331953"/>
                      <a:pt x="1654761" y="1401068"/>
                      <a:pt x="1665209" y="1470184"/>
                    </a:cubicBezTo>
                    <a:cubicBezTo>
                      <a:pt x="1671638" y="1513850"/>
                      <a:pt x="1678335" y="1557249"/>
                      <a:pt x="1684765" y="1600915"/>
                    </a:cubicBezTo>
                    <a:cubicBezTo>
                      <a:pt x="1685032" y="1603058"/>
                      <a:pt x="1684497" y="1606808"/>
                      <a:pt x="1685568" y="1607344"/>
                    </a:cubicBezTo>
                    <a:cubicBezTo>
                      <a:pt x="1705124" y="1615649"/>
                      <a:pt x="1693337" y="1632526"/>
                      <a:pt x="1695212" y="1645117"/>
                    </a:cubicBezTo>
                    <a:cubicBezTo>
                      <a:pt x="1697623" y="1661994"/>
                      <a:pt x="1696284" y="1679407"/>
                      <a:pt x="1698695" y="1696284"/>
                    </a:cubicBezTo>
                    <a:cubicBezTo>
                      <a:pt x="1715036" y="1807191"/>
                      <a:pt x="1732181" y="1918097"/>
                      <a:pt x="1748790" y="2029004"/>
                    </a:cubicBezTo>
                    <a:cubicBezTo>
                      <a:pt x="1762453" y="2119551"/>
                      <a:pt x="1775847" y="2210366"/>
                      <a:pt x="1789510" y="2300913"/>
                    </a:cubicBezTo>
                    <a:cubicBezTo>
                      <a:pt x="1790046" y="2304128"/>
                      <a:pt x="1793796" y="2307075"/>
                      <a:pt x="1795671" y="2310290"/>
                    </a:cubicBezTo>
                    <a:cubicBezTo>
                      <a:pt x="1797279" y="2312969"/>
                      <a:pt x="1799422" y="2316183"/>
                      <a:pt x="1799154" y="2319130"/>
                    </a:cubicBezTo>
                    <a:cubicBezTo>
                      <a:pt x="1795671" y="2374315"/>
                      <a:pt x="1808530" y="2427626"/>
                      <a:pt x="1816031" y="2481472"/>
                    </a:cubicBezTo>
                    <a:cubicBezTo>
                      <a:pt x="1826747" y="2557285"/>
                      <a:pt x="1838802" y="2632830"/>
                      <a:pt x="1850053" y="2708375"/>
                    </a:cubicBezTo>
                    <a:cubicBezTo>
                      <a:pt x="1861305" y="2783117"/>
                      <a:pt x="1872020" y="2858126"/>
                      <a:pt x="1883271" y="2932868"/>
                    </a:cubicBezTo>
                    <a:cubicBezTo>
                      <a:pt x="1885950" y="2950816"/>
                      <a:pt x="1888361" y="2969033"/>
                      <a:pt x="1891576" y="2986981"/>
                    </a:cubicBezTo>
                    <a:cubicBezTo>
                      <a:pt x="1892112" y="2989928"/>
                      <a:pt x="1896666" y="2992339"/>
                      <a:pt x="1899345" y="2995018"/>
                    </a:cubicBezTo>
                    <a:cubicBezTo>
                      <a:pt x="1899881" y="2995554"/>
                      <a:pt x="1900952" y="2995018"/>
                      <a:pt x="1902024" y="2995018"/>
                    </a:cubicBezTo>
                    <a:cubicBezTo>
                      <a:pt x="2072670" y="2995018"/>
                      <a:pt x="2243049" y="2994750"/>
                      <a:pt x="2413695" y="2994750"/>
                    </a:cubicBezTo>
                    <a:cubicBezTo>
                      <a:pt x="2413695" y="3016182"/>
                      <a:pt x="2413695" y="3037613"/>
                      <a:pt x="2413695" y="3059044"/>
                    </a:cubicBezTo>
                    <a:cubicBezTo>
                      <a:pt x="2412891" y="3064134"/>
                      <a:pt x="2411552" y="3069492"/>
                      <a:pt x="2411284" y="3074582"/>
                    </a:cubicBezTo>
                    <a:cubicBezTo>
                      <a:pt x="2410213" y="3105657"/>
                      <a:pt x="2409141" y="3137000"/>
                      <a:pt x="2408337" y="3168076"/>
                    </a:cubicBezTo>
                    <a:cubicBezTo>
                      <a:pt x="2406730" y="3252193"/>
                      <a:pt x="2405391" y="3336579"/>
                      <a:pt x="2403783" y="3420697"/>
                    </a:cubicBezTo>
                    <a:cubicBezTo>
                      <a:pt x="2403783" y="3423375"/>
                      <a:pt x="2403247" y="3426054"/>
                      <a:pt x="2402979" y="3428733"/>
                    </a:cubicBezTo>
                    <a:cubicBezTo>
                      <a:pt x="1603862" y="3428733"/>
                      <a:pt x="804476" y="3428733"/>
                      <a:pt x="5358" y="3428733"/>
                    </a:cubicBezTo>
                    <a:cubicBezTo>
                      <a:pt x="5358" y="3341401"/>
                      <a:pt x="5626" y="3254068"/>
                      <a:pt x="4822" y="3166736"/>
                    </a:cubicBezTo>
                    <a:cubicBezTo>
                      <a:pt x="4554" y="3134321"/>
                      <a:pt x="1607" y="3101907"/>
                      <a:pt x="0" y="3069760"/>
                    </a:cubicBezTo>
                    <a:cubicBezTo>
                      <a:pt x="0" y="3049132"/>
                      <a:pt x="0" y="3028772"/>
                      <a:pt x="0" y="3008145"/>
                    </a:cubicBezTo>
                    <a:cubicBezTo>
                      <a:pt x="198507" y="3006002"/>
                      <a:pt x="397282" y="3003859"/>
                      <a:pt x="597128" y="3001448"/>
                    </a:cubicBezTo>
                    <a:cubicBezTo>
                      <a:pt x="599807" y="2975462"/>
                      <a:pt x="602754" y="2950548"/>
                      <a:pt x="605165" y="2925367"/>
                    </a:cubicBezTo>
                    <a:cubicBezTo>
                      <a:pt x="611327" y="2865627"/>
                      <a:pt x="617488" y="2805620"/>
                      <a:pt x="623382" y="2745880"/>
                    </a:cubicBezTo>
                    <a:cubicBezTo>
                      <a:pt x="628204" y="2697660"/>
                      <a:pt x="632490" y="2649171"/>
                      <a:pt x="637580" y="2600951"/>
                    </a:cubicBezTo>
                    <a:cubicBezTo>
                      <a:pt x="643473" y="2543355"/>
                      <a:pt x="649635" y="2485758"/>
                      <a:pt x="655529" y="2428162"/>
                    </a:cubicBezTo>
                    <a:cubicBezTo>
                      <a:pt x="657672" y="2408605"/>
                      <a:pt x="659279" y="2389049"/>
                      <a:pt x="661422" y="2369761"/>
                    </a:cubicBezTo>
                    <a:cubicBezTo>
                      <a:pt x="662494" y="2360117"/>
                      <a:pt x="662494" y="2351009"/>
                      <a:pt x="648295" y="2347526"/>
                    </a:cubicBezTo>
                    <a:cubicBezTo>
                      <a:pt x="674013" y="2333864"/>
                      <a:pt x="666512" y="2310557"/>
                      <a:pt x="668655" y="2291537"/>
                    </a:cubicBezTo>
                    <a:cubicBezTo>
                      <a:pt x="678031" y="2212777"/>
                      <a:pt x="685264" y="2133750"/>
                      <a:pt x="693301" y="2054990"/>
                    </a:cubicBezTo>
                    <a:cubicBezTo>
                      <a:pt x="699998" y="1988553"/>
                      <a:pt x="706160" y="1921848"/>
                      <a:pt x="712589" y="1855411"/>
                    </a:cubicBezTo>
                    <a:cubicBezTo>
                      <a:pt x="718751" y="1793260"/>
                      <a:pt x="724376" y="1731110"/>
                      <a:pt x="731877" y="1669227"/>
                    </a:cubicBezTo>
                    <a:cubicBezTo>
                      <a:pt x="733753" y="1655029"/>
                      <a:pt x="723037" y="1653689"/>
                      <a:pt x="716608" y="1645385"/>
                    </a:cubicBezTo>
                    <a:cubicBezTo>
                      <a:pt x="740182" y="1636544"/>
                      <a:pt x="736699" y="1615649"/>
                      <a:pt x="738843" y="1597164"/>
                    </a:cubicBezTo>
                    <a:cubicBezTo>
                      <a:pt x="745004" y="1538229"/>
                      <a:pt x="750898" y="1479293"/>
                      <a:pt x="757059" y="1420357"/>
                    </a:cubicBezTo>
                    <a:cubicBezTo>
                      <a:pt x="761881" y="1372940"/>
                      <a:pt x="766435" y="1325523"/>
                      <a:pt x="771257" y="1278107"/>
                    </a:cubicBezTo>
                    <a:cubicBezTo>
                      <a:pt x="777151" y="1219706"/>
                      <a:pt x="783312" y="1161038"/>
                      <a:pt x="789206" y="1102638"/>
                    </a:cubicBezTo>
                    <a:cubicBezTo>
                      <a:pt x="794028" y="1055222"/>
                      <a:pt x="798582" y="1007805"/>
                      <a:pt x="803404" y="960388"/>
                    </a:cubicBezTo>
                    <a:cubicBezTo>
                      <a:pt x="809298" y="901452"/>
                      <a:pt x="815727" y="842516"/>
                      <a:pt x="821621" y="783580"/>
                    </a:cubicBezTo>
                    <a:cubicBezTo>
                      <a:pt x="826443" y="736699"/>
                      <a:pt x="830729" y="689551"/>
                      <a:pt x="835551" y="642670"/>
                    </a:cubicBezTo>
                    <a:cubicBezTo>
                      <a:pt x="841445" y="583734"/>
                      <a:pt x="847606" y="524798"/>
                      <a:pt x="853768" y="465862"/>
                    </a:cubicBezTo>
                    <a:cubicBezTo>
                      <a:pt x="854035" y="462915"/>
                      <a:pt x="853768" y="459968"/>
                      <a:pt x="853768" y="454611"/>
                    </a:cubicBezTo>
                    <a:cubicBezTo>
                      <a:pt x="791885" y="454611"/>
                      <a:pt x="730270" y="454611"/>
                      <a:pt x="669459" y="454611"/>
                    </a:cubicBezTo>
                    <a:cubicBezTo>
                      <a:pt x="669459" y="347990"/>
                      <a:pt x="669459" y="243245"/>
                      <a:pt x="669459" y="137160"/>
                    </a:cubicBezTo>
                    <a:cubicBezTo>
                      <a:pt x="677228" y="137160"/>
                      <a:pt x="682318" y="137160"/>
                      <a:pt x="687408" y="137160"/>
                    </a:cubicBezTo>
                    <a:cubicBezTo>
                      <a:pt x="779830" y="137160"/>
                      <a:pt x="872252" y="136892"/>
                      <a:pt x="964674" y="137428"/>
                    </a:cubicBezTo>
                    <a:cubicBezTo>
                      <a:pt x="974854" y="137428"/>
                      <a:pt x="981819" y="135017"/>
                      <a:pt x="988785" y="126980"/>
                    </a:cubicBezTo>
                    <a:cubicBezTo>
                      <a:pt x="1020396" y="90011"/>
                      <a:pt x="1052810" y="53578"/>
                      <a:pt x="1084422" y="16609"/>
                    </a:cubicBezTo>
                    <a:cubicBezTo>
                      <a:pt x="1091922" y="8037"/>
                      <a:pt x="1098888" y="0"/>
                      <a:pt x="1111478" y="268"/>
                    </a:cubicBezTo>
                    <a:cubicBezTo>
                      <a:pt x="1168539" y="0"/>
                      <a:pt x="1225868" y="0"/>
                      <a:pt x="1282929" y="0"/>
                    </a:cubicBezTo>
                    <a:close/>
                    <a:moveTo>
                      <a:pt x="1266319" y="2666852"/>
                    </a:moveTo>
                    <a:cubicBezTo>
                      <a:pt x="1461612" y="2784188"/>
                      <a:pt x="1655029" y="2900721"/>
                      <a:pt x="1850321" y="3018325"/>
                    </a:cubicBezTo>
                    <a:cubicBezTo>
                      <a:pt x="1817638" y="2799726"/>
                      <a:pt x="1785491" y="2584074"/>
                      <a:pt x="1752809" y="2366011"/>
                    </a:cubicBezTo>
                    <a:cubicBezTo>
                      <a:pt x="1590467" y="2466738"/>
                      <a:pt x="1429465" y="2566125"/>
                      <a:pt x="1266319" y="2666852"/>
                    </a:cubicBezTo>
                    <a:close/>
                    <a:moveTo>
                      <a:pt x="705088" y="2380745"/>
                    </a:moveTo>
                    <a:cubicBezTo>
                      <a:pt x="684193" y="2588360"/>
                      <a:pt x="663297" y="2793565"/>
                      <a:pt x="642402" y="3001448"/>
                    </a:cubicBezTo>
                    <a:cubicBezTo>
                      <a:pt x="822960" y="2889737"/>
                      <a:pt x="1001911" y="2779098"/>
                      <a:pt x="1181934" y="2667656"/>
                    </a:cubicBezTo>
                    <a:cubicBezTo>
                      <a:pt x="1022539" y="2571751"/>
                      <a:pt x="864751" y="2476918"/>
                      <a:pt x="705088" y="2380745"/>
                    </a:cubicBezTo>
                    <a:close/>
                    <a:moveTo>
                      <a:pt x="1245424" y="1956138"/>
                    </a:moveTo>
                    <a:cubicBezTo>
                      <a:pt x="1411784" y="2069992"/>
                      <a:pt x="1576269" y="2182774"/>
                      <a:pt x="1742629" y="2296895"/>
                    </a:cubicBezTo>
                    <a:cubicBezTo>
                      <a:pt x="1710482" y="2082582"/>
                      <a:pt x="1678871" y="1870413"/>
                      <a:pt x="1646992" y="1655832"/>
                    </a:cubicBezTo>
                    <a:cubicBezTo>
                      <a:pt x="1512243" y="1756827"/>
                      <a:pt x="1379637" y="1855947"/>
                      <a:pt x="1245424" y="1956138"/>
                    </a:cubicBezTo>
                    <a:close/>
                    <a:moveTo>
                      <a:pt x="713393" y="2299038"/>
                    </a:moveTo>
                    <a:cubicBezTo>
                      <a:pt x="867430" y="2183845"/>
                      <a:pt x="1017985" y="2071331"/>
                      <a:pt x="1169879" y="1957477"/>
                    </a:cubicBezTo>
                    <a:cubicBezTo>
                      <a:pt x="1037809" y="1866930"/>
                      <a:pt x="907346" y="1777455"/>
                      <a:pt x="775276" y="1686908"/>
                    </a:cubicBezTo>
                    <a:cubicBezTo>
                      <a:pt x="754648" y="1891308"/>
                      <a:pt x="734288" y="2093298"/>
                      <a:pt x="713393" y="2299038"/>
                    </a:cubicBezTo>
                    <a:close/>
                    <a:moveTo>
                      <a:pt x="784920" y="1592074"/>
                    </a:moveTo>
                    <a:cubicBezTo>
                      <a:pt x="788134" y="1590199"/>
                      <a:pt x="789474" y="1589664"/>
                      <a:pt x="790278" y="1588860"/>
                    </a:cubicBezTo>
                    <a:cubicBezTo>
                      <a:pt x="915918" y="1490276"/>
                      <a:pt x="1041559" y="1391692"/>
                      <a:pt x="1167200" y="1293376"/>
                    </a:cubicBezTo>
                    <a:cubicBezTo>
                      <a:pt x="1179523" y="1283732"/>
                      <a:pt x="1179523" y="1282929"/>
                      <a:pt x="1167200" y="1273285"/>
                    </a:cubicBezTo>
                    <a:cubicBezTo>
                      <a:pt x="1079867" y="1204705"/>
                      <a:pt x="992267" y="1136392"/>
                      <a:pt x="904667" y="1067812"/>
                    </a:cubicBezTo>
                    <a:cubicBezTo>
                      <a:pt x="884575" y="1052007"/>
                      <a:pt x="864215" y="1036469"/>
                      <a:pt x="842516" y="1019592"/>
                    </a:cubicBezTo>
                    <a:cubicBezTo>
                      <a:pt x="823228" y="1211402"/>
                      <a:pt x="804208" y="1400801"/>
                      <a:pt x="784920" y="1592074"/>
                    </a:cubicBezTo>
                    <a:close/>
                    <a:moveTo>
                      <a:pt x="1251585" y="1282929"/>
                    </a:moveTo>
                    <a:cubicBezTo>
                      <a:pt x="1380173" y="1383388"/>
                      <a:pt x="1507153" y="1482775"/>
                      <a:pt x="1636008" y="1583502"/>
                    </a:cubicBezTo>
                    <a:cubicBezTo>
                      <a:pt x="1628507" y="1531799"/>
                      <a:pt x="1621542" y="1483043"/>
                      <a:pt x="1614309" y="1434287"/>
                    </a:cubicBezTo>
                    <a:cubicBezTo>
                      <a:pt x="1604933" y="1371065"/>
                      <a:pt x="1595289" y="1307575"/>
                      <a:pt x="1585645" y="1244352"/>
                    </a:cubicBezTo>
                    <a:cubicBezTo>
                      <a:pt x="1577072" y="1187560"/>
                      <a:pt x="1569036" y="1130767"/>
                      <a:pt x="1560195" y="1074242"/>
                    </a:cubicBezTo>
                    <a:cubicBezTo>
                      <a:pt x="1557516" y="1056829"/>
                      <a:pt x="1545194" y="1052811"/>
                      <a:pt x="1531263" y="1063526"/>
                    </a:cubicBezTo>
                    <a:cubicBezTo>
                      <a:pt x="1502867" y="1085761"/>
                      <a:pt x="1474470" y="1107996"/>
                      <a:pt x="1446074" y="1130231"/>
                    </a:cubicBezTo>
                    <a:cubicBezTo>
                      <a:pt x="1381780" y="1180862"/>
                      <a:pt x="1317486" y="1231226"/>
                      <a:pt x="1251585" y="1282929"/>
                    </a:cubicBezTo>
                    <a:close/>
                    <a:moveTo>
                      <a:pt x="1767811" y="3023682"/>
                    </a:moveTo>
                    <a:cubicBezTo>
                      <a:pt x="1768078" y="3022611"/>
                      <a:pt x="1768346" y="3021807"/>
                      <a:pt x="1768882" y="3020736"/>
                    </a:cubicBezTo>
                    <a:cubicBezTo>
                      <a:pt x="1594218" y="2915723"/>
                      <a:pt x="1419821" y="2810709"/>
                      <a:pt x="1243816" y="2704625"/>
                    </a:cubicBezTo>
                    <a:cubicBezTo>
                      <a:pt x="1245424" y="2812585"/>
                      <a:pt x="1247299" y="2917866"/>
                      <a:pt x="1248906" y="3023415"/>
                    </a:cubicBezTo>
                    <a:cubicBezTo>
                      <a:pt x="1422499" y="3023682"/>
                      <a:pt x="1595289" y="3023682"/>
                      <a:pt x="1767811" y="3023682"/>
                    </a:cubicBezTo>
                    <a:close/>
                    <a:moveTo>
                      <a:pt x="1203365" y="3025290"/>
                    </a:moveTo>
                    <a:cubicBezTo>
                      <a:pt x="1201758" y="2919205"/>
                      <a:pt x="1200418" y="2815531"/>
                      <a:pt x="1198811" y="2708911"/>
                    </a:cubicBezTo>
                    <a:cubicBezTo>
                      <a:pt x="1027629" y="2814728"/>
                      <a:pt x="858590" y="2919205"/>
                      <a:pt x="687408" y="3025290"/>
                    </a:cubicBezTo>
                    <a:cubicBezTo>
                      <a:pt x="860733" y="3025290"/>
                      <a:pt x="1030843" y="3025290"/>
                      <a:pt x="1203365" y="3025290"/>
                    </a:cubicBezTo>
                    <a:close/>
                    <a:moveTo>
                      <a:pt x="1682086" y="2311629"/>
                    </a:moveTo>
                    <a:cubicBezTo>
                      <a:pt x="1682353" y="2310825"/>
                      <a:pt x="1682621" y="2310022"/>
                      <a:pt x="1683157" y="2309218"/>
                    </a:cubicBezTo>
                    <a:cubicBezTo>
                      <a:pt x="1533674" y="2206884"/>
                      <a:pt x="1383923" y="2104282"/>
                      <a:pt x="1232833" y="2000608"/>
                    </a:cubicBezTo>
                    <a:cubicBezTo>
                      <a:pt x="1234708" y="2108032"/>
                      <a:pt x="1236316" y="2212242"/>
                      <a:pt x="1238191" y="2316719"/>
                    </a:cubicBezTo>
                    <a:cubicBezTo>
                      <a:pt x="1386870" y="2314844"/>
                      <a:pt x="1534478" y="2313236"/>
                      <a:pt x="1682086" y="2311629"/>
                    </a:cubicBezTo>
                    <a:close/>
                    <a:moveTo>
                      <a:pt x="1215956" y="501224"/>
                    </a:moveTo>
                    <a:cubicBezTo>
                      <a:pt x="1214884" y="501491"/>
                      <a:pt x="1213813" y="501491"/>
                      <a:pt x="1213009" y="501759"/>
                    </a:cubicBezTo>
                    <a:cubicBezTo>
                      <a:pt x="1214616" y="653118"/>
                      <a:pt x="1216492" y="804476"/>
                      <a:pt x="1218099" y="957441"/>
                    </a:cubicBezTo>
                    <a:cubicBezTo>
                      <a:pt x="1320165" y="959049"/>
                      <a:pt x="1420624" y="960924"/>
                      <a:pt x="1523494" y="962531"/>
                    </a:cubicBezTo>
                    <a:cubicBezTo>
                      <a:pt x="1419553" y="806619"/>
                      <a:pt x="1317754" y="653921"/>
                      <a:pt x="1215956" y="501224"/>
                    </a:cubicBezTo>
                    <a:close/>
                    <a:moveTo>
                      <a:pt x="756255" y="2322345"/>
                    </a:moveTo>
                    <a:cubicBezTo>
                      <a:pt x="904131" y="2320469"/>
                      <a:pt x="1047721" y="2318862"/>
                      <a:pt x="1192649" y="2317255"/>
                    </a:cubicBezTo>
                    <a:cubicBezTo>
                      <a:pt x="1191042" y="2211170"/>
                      <a:pt x="1189435" y="2106693"/>
                      <a:pt x="1187827" y="1999536"/>
                    </a:cubicBezTo>
                    <a:cubicBezTo>
                      <a:pt x="1043434" y="2107228"/>
                      <a:pt x="901452" y="2213581"/>
                      <a:pt x="756255" y="2322345"/>
                    </a:cubicBezTo>
                    <a:close/>
                    <a:moveTo>
                      <a:pt x="1167736" y="516493"/>
                    </a:moveTo>
                    <a:cubicBezTo>
                      <a:pt x="1166932" y="516225"/>
                      <a:pt x="1165860" y="515958"/>
                      <a:pt x="1165057" y="515422"/>
                    </a:cubicBezTo>
                    <a:cubicBezTo>
                      <a:pt x="1069688" y="660083"/>
                      <a:pt x="974318" y="804744"/>
                      <a:pt x="878146" y="951012"/>
                    </a:cubicBezTo>
                    <a:cubicBezTo>
                      <a:pt x="977801" y="952887"/>
                      <a:pt x="1075045" y="954495"/>
                      <a:pt x="1173093" y="956370"/>
                    </a:cubicBezTo>
                    <a:cubicBezTo>
                      <a:pt x="1171218" y="808762"/>
                      <a:pt x="1169611" y="662494"/>
                      <a:pt x="1167736" y="516493"/>
                    </a:cubicBezTo>
                    <a:close/>
                    <a:moveTo>
                      <a:pt x="1242745" y="2630151"/>
                    </a:moveTo>
                    <a:cubicBezTo>
                      <a:pt x="1390353" y="2538800"/>
                      <a:pt x="1535282" y="2449057"/>
                      <a:pt x="1680478" y="2359314"/>
                    </a:cubicBezTo>
                    <a:cubicBezTo>
                      <a:pt x="1680210" y="2358242"/>
                      <a:pt x="1679675" y="2357438"/>
                      <a:pt x="1679407" y="2356367"/>
                    </a:cubicBezTo>
                    <a:cubicBezTo>
                      <a:pt x="1532335" y="2357974"/>
                      <a:pt x="1385531" y="2359581"/>
                      <a:pt x="1238459" y="2361457"/>
                    </a:cubicBezTo>
                    <a:cubicBezTo>
                      <a:pt x="1239798" y="2452272"/>
                      <a:pt x="1241138" y="2539872"/>
                      <a:pt x="1242745" y="2630151"/>
                    </a:cubicBezTo>
                    <a:close/>
                    <a:moveTo>
                      <a:pt x="773936" y="2367082"/>
                    </a:moveTo>
                    <a:cubicBezTo>
                      <a:pt x="773668" y="2368154"/>
                      <a:pt x="773400" y="2369226"/>
                      <a:pt x="773133" y="2370297"/>
                    </a:cubicBezTo>
                    <a:cubicBezTo>
                      <a:pt x="913775" y="2454951"/>
                      <a:pt x="1054686" y="2539604"/>
                      <a:pt x="1197471" y="2625597"/>
                    </a:cubicBezTo>
                    <a:cubicBezTo>
                      <a:pt x="1196132" y="2536389"/>
                      <a:pt x="1194792" y="2450128"/>
                      <a:pt x="1193185" y="2362528"/>
                    </a:cubicBezTo>
                    <a:cubicBezTo>
                      <a:pt x="1052543" y="2363868"/>
                      <a:pt x="913239" y="2365475"/>
                      <a:pt x="773936" y="2367082"/>
                    </a:cubicBezTo>
                    <a:close/>
                    <a:moveTo>
                      <a:pt x="1222117" y="1316147"/>
                    </a:moveTo>
                    <a:cubicBezTo>
                      <a:pt x="1223725" y="1415802"/>
                      <a:pt x="1225332" y="1512779"/>
                      <a:pt x="1226939" y="1609487"/>
                    </a:cubicBezTo>
                    <a:cubicBezTo>
                      <a:pt x="1350705" y="1609487"/>
                      <a:pt x="1472863" y="1609487"/>
                      <a:pt x="1597164" y="1609487"/>
                    </a:cubicBezTo>
                    <a:cubicBezTo>
                      <a:pt x="1471524" y="1511171"/>
                      <a:pt x="1347758" y="1414463"/>
                      <a:pt x="1222117" y="1316147"/>
                    </a:cubicBezTo>
                    <a:close/>
                    <a:moveTo>
                      <a:pt x="1132374" y="484882"/>
                    </a:moveTo>
                    <a:cubicBezTo>
                      <a:pt x="1124873" y="484882"/>
                      <a:pt x="1120319" y="484882"/>
                      <a:pt x="1115497" y="484882"/>
                    </a:cubicBezTo>
                    <a:cubicBezTo>
                      <a:pt x="1053346" y="485418"/>
                      <a:pt x="991463" y="485686"/>
                      <a:pt x="929313" y="486222"/>
                    </a:cubicBezTo>
                    <a:cubicBezTo>
                      <a:pt x="919133" y="486222"/>
                      <a:pt x="905738" y="483275"/>
                      <a:pt x="899577" y="488365"/>
                    </a:cubicBezTo>
                    <a:cubicBezTo>
                      <a:pt x="893683" y="493187"/>
                      <a:pt x="895291" y="507117"/>
                      <a:pt x="893683" y="516761"/>
                    </a:cubicBezTo>
                    <a:cubicBezTo>
                      <a:pt x="893683" y="517297"/>
                      <a:pt x="893415" y="517565"/>
                      <a:pt x="893415" y="518101"/>
                    </a:cubicBezTo>
                    <a:cubicBezTo>
                      <a:pt x="887522" y="575697"/>
                      <a:pt x="881628" y="633294"/>
                      <a:pt x="875735" y="690890"/>
                    </a:cubicBezTo>
                    <a:cubicBezTo>
                      <a:pt x="870645" y="740986"/>
                      <a:pt x="865555" y="791081"/>
                      <a:pt x="860465" y="841177"/>
                    </a:cubicBezTo>
                    <a:cubicBezTo>
                      <a:pt x="858322" y="861537"/>
                      <a:pt x="856714" y="881896"/>
                      <a:pt x="854571" y="901988"/>
                    </a:cubicBezTo>
                    <a:cubicBezTo>
                      <a:pt x="855375" y="902256"/>
                      <a:pt x="856179" y="902256"/>
                      <a:pt x="856982" y="902524"/>
                    </a:cubicBezTo>
                    <a:cubicBezTo>
                      <a:pt x="948333" y="764292"/>
                      <a:pt x="1039416" y="625793"/>
                      <a:pt x="1132374" y="484882"/>
                    </a:cubicBezTo>
                    <a:close/>
                    <a:moveTo>
                      <a:pt x="1182470" y="1656904"/>
                    </a:moveTo>
                    <a:cubicBezTo>
                      <a:pt x="1057900" y="1656904"/>
                      <a:pt x="934671" y="1656904"/>
                      <a:pt x="808494" y="1656904"/>
                    </a:cubicBezTo>
                    <a:cubicBezTo>
                      <a:pt x="935474" y="1743701"/>
                      <a:pt x="1059776" y="1829158"/>
                      <a:pt x="1186488" y="1915954"/>
                    </a:cubicBezTo>
                    <a:cubicBezTo>
                      <a:pt x="1185148" y="1827550"/>
                      <a:pt x="1183809" y="1742093"/>
                      <a:pt x="1182470" y="1656904"/>
                    </a:cubicBezTo>
                    <a:close/>
                    <a:moveTo>
                      <a:pt x="1181666" y="1609755"/>
                    </a:moveTo>
                    <a:cubicBezTo>
                      <a:pt x="1180326" y="1520548"/>
                      <a:pt x="1178987" y="1431876"/>
                      <a:pt x="1177648" y="1340793"/>
                    </a:cubicBezTo>
                    <a:cubicBezTo>
                      <a:pt x="1062187" y="1431340"/>
                      <a:pt x="949137" y="1519744"/>
                      <a:pt x="834480" y="1609755"/>
                    </a:cubicBezTo>
                    <a:cubicBezTo>
                      <a:pt x="951548" y="1609755"/>
                      <a:pt x="1065669" y="1609755"/>
                      <a:pt x="1181666" y="1609755"/>
                    </a:cubicBezTo>
                    <a:close/>
                    <a:moveTo>
                      <a:pt x="1530460" y="893683"/>
                    </a:moveTo>
                    <a:cubicBezTo>
                      <a:pt x="1531263" y="893416"/>
                      <a:pt x="1531799" y="893148"/>
                      <a:pt x="1532603" y="892880"/>
                    </a:cubicBezTo>
                    <a:cubicBezTo>
                      <a:pt x="1529656" y="870645"/>
                      <a:pt x="1526709" y="848410"/>
                      <a:pt x="1523494" y="826175"/>
                    </a:cubicBezTo>
                    <a:cubicBezTo>
                      <a:pt x="1506885" y="715536"/>
                      <a:pt x="1490008" y="604629"/>
                      <a:pt x="1473667" y="493990"/>
                    </a:cubicBezTo>
                    <a:cubicBezTo>
                      <a:pt x="1472327" y="484614"/>
                      <a:pt x="1469113" y="482471"/>
                      <a:pt x="1460540" y="482471"/>
                    </a:cubicBezTo>
                    <a:cubicBezTo>
                      <a:pt x="1420089" y="483007"/>
                      <a:pt x="1379369" y="483275"/>
                      <a:pt x="1338918" y="483543"/>
                    </a:cubicBezTo>
                    <a:cubicBezTo>
                      <a:pt x="1312932" y="483543"/>
                      <a:pt x="1286679" y="483543"/>
                      <a:pt x="1257479" y="483543"/>
                    </a:cubicBezTo>
                    <a:cubicBezTo>
                      <a:pt x="1349633" y="622310"/>
                      <a:pt x="1440180" y="757863"/>
                      <a:pt x="1530460" y="893683"/>
                    </a:cubicBezTo>
                    <a:close/>
                    <a:moveTo>
                      <a:pt x="1231493" y="1911400"/>
                    </a:moveTo>
                    <a:cubicBezTo>
                      <a:pt x="1345883" y="1825943"/>
                      <a:pt x="1457861" y="1742093"/>
                      <a:pt x="1571715" y="1656904"/>
                    </a:cubicBezTo>
                    <a:cubicBezTo>
                      <a:pt x="1455182" y="1656904"/>
                      <a:pt x="1341329" y="1656904"/>
                      <a:pt x="1227475" y="1656904"/>
                    </a:cubicBezTo>
                    <a:cubicBezTo>
                      <a:pt x="1228815" y="1741557"/>
                      <a:pt x="1230154" y="1824872"/>
                      <a:pt x="1231493" y="1911400"/>
                    </a:cubicBezTo>
                    <a:close/>
                    <a:moveTo>
                      <a:pt x="1220242" y="1251853"/>
                    </a:moveTo>
                    <a:cubicBezTo>
                      <a:pt x="1325255" y="1169343"/>
                      <a:pt x="1427054" y="1089779"/>
                      <a:pt x="1531263" y="1008073"/>
                    </a:cubicBezTo>
                    <a:cubicBezTo>
                      <a:pt x="1424643" y="1006198"/>
                      <a:pt x="1321773" y="1004054"/>
                      <a:pt x="1220242" y="1002179"/>
                    </a:cubicBezTo>
                    <a:cubicBezTo>
                      <a:pt x="1220242" y="1085493"/>
                      <a:pt x="1220242" y="1166664"/>
                      <a:pt x="1220242" y="1251853"/>
                    </a:cubicBezTo>
                    <a:close/>
                    <a:moveTo>
                      <a:pt x="1173897" y="1001643"/>
                    </a:moveTo>
                    <a:cubicBezTo>
                      <a:pt x="1077189" y="999768"/>
                      <a:pt x="983159" y="997893"/>
                      <a:pt x="889129" y="996286"/>
                    </a:cubicBezTo>
                    <a:cubicBezTo>
                      <a:pt x="888861" y="997357"/>
                      <a:pt x="888861" y="998161"/>
                      <a:pt x="888593" y="999232"/>
                    </a:cubicBezTo>
                    <a:cubicBezTo>
                      <a:pt x="983427" y="1073438"/>
                      <a:pt x="1078260" y="1147644"/>
                      <a:pt x="1173897" y="1222385"/>
                    </a:cubicBezTo>
                    <a:cubicBezTo>
                      <a:pt x="1173897" y="1148448"/>
                      <a:pt x="1173897" y="1075849"/>
                      <a:pt x="1173897" y="1001643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 w="26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cxnSp>
            <p:nvCxnSpPr>
              <p:cNvPr id="6" name="Conector recto 5"/>
              <p:cNvCxnSpPr/>
              <p:nvPr/>
            </p:nvCxnSpPr>
            <p:spPr>
              <a:xfrm flipV="1">
                <a:off x="1449072" y="2542062"/>
                <a:ext cx="6418155" cy="10114"/>
              </a:xfrm>
              <a:prstGeom prst="line">
                <a:avLst/>
              </a:prstGeom>
              <a:ln w="28575">
                <a:solidFill>
                  <a:srgbClr val="134263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Conector recto 6"/>
              <p:cNvCxnSpPr/>
              <p:nvPr/>
            </p:nvCxnSpPr>
            <p:spPr>
              <a:xfrm flipV="1">
                <a:off x="1670239" y="3862319"/>
                <a:ext cx="7101332" cy="42415"/>
              </a:xfrm>
              <a:prstGeom prst="line">
                <a:avLst/>
              </a:prstGeom>
              <a:ln w="28575">
                <a:solidFill>
                  <a:srgbClr val="134263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ector recto 7"/>
              <p:cNvCxnSpPr/>
              <p:nvPr/>
            </p:nvCxnSpPr>
            <p:spPr>
              <a:xfrm flipV="1">
                <a:off x="1718131" y="4553460"/>
                <a:ext cx="7495296" cy="28735"/>
              </a:xfrm>
              <a:prstGeom prst="line">
                <a:avLst/>
              </a:prstGeom>
              <a:ln w="28575">
                <a:solidFill>
                  <a:srgbClr val="134263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ector recto 8"/>
              <p:cNvCxnSpPr/>
              <p:nvPr/>
            </p:nvCxnSpPr>
            <p:spPr>
              <a:xfrm flipV="1">
                <a:off x="1746941" y="5252095"/>
                <a:ext cx="8112344" cy="15150"/>
              </a:xfrm>
              <a:prstGeom prst="line">
                <a:avLst/>
              </a:prstGeom>
              <a:ln w="28575">
                <a:solidFill>
                  <a:srgbClr val="134263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ector recto 9"/>
              <p:cNvCxnSpPr/>
              <p:nvPr/>
            </p:nvCxnSpPr>
            <p:spPr>
              <a:xfrm flipV="1">
                <a:off x="1578594" y="3188996"/>
                <a:ext cx="6864367" cy="16972"/>
              </a:xfrm>
              <a:prstGeom prst="line">
                <a:avLst/>
              </a:prstGeom>
              <a:ln w="28575">
                <a:solidFill>
                  <a:srgbClr val="134263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ector recto 10"/>
              <p:cNvCxnSpPr/>
              <p:nvPr/>
            </p:nvCxnSpPr>
            <p:spPr>
              <a:xfrm>
                <a:off x="1406737" y="1842251"/>
                <a:ext cx="5554557" cy="20189"/>
              </a:xfrm>
              <a:prstGeom prst="line">
                <a:avLst/>
              </a:prstGeom>
              <a:ln w="28575">
                <a:solidFill>
                  <a:srgbClr val="134263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" name="Grupo 11"/>
              <p:cNvGrpSpPr/>
              <p:nvPr/>
            </p:nvGrpSpPr>
            <p:grpSpPr>
              <a:xfrm>
                <a:off x="1746941" y="1003574"/>
                <a:ext cx="7881354" cy="994414"/>
                <a:chOff x="2396971" y="949911"/>
                <a:chExt cx="7483875" cy="983224"/>
              </a:xfrm>
            </p:grpSpPr>
            <p:sp>
              <p:nvSpPr>
                <p:cNvPr id="13" name="Rectángulo 12"/>
                <p:cNvSpPr/>
                <p:nvPr/>
              </p:nvSpPr>
              <p:spPr>
                <a:xfrm>
                  <a:off x="2396971" y="949911"/>
                  <a:ext cx="7483875" cy="72796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ctr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MX" sz="24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5B5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1.</a:t>
                  </a:r>
                  <a:r>
                    <a:rPr kumimoji="0" lang="es-MX" sz="1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2683C6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Pozo </a:t>
                  </a:r>
                  <a:r>
                    <a:rPr kumimoji="0" lang="es-BO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683C6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Mayaya Centro X1 </a:t>
                  </a:r>
                  <a:r>
                    <a:rPr kumimoji="0" lang="es-BO" sz="1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2683C6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IE</a:t>
                  </a:r>
                  <a:endParaRPr kumimoji="0" lang="es-BO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83C6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Rectángulo 13"/>
                <p:cNvSpPr/>
                <p:nvPr/>
              </p:nvSpPr>
              <p:spPr>
                <a:xfrm>
                  <a:off x="2640981" y="1192572"/>
                  <a:ext cx="6186039" cy="74056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MX" sz="1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2683C6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Empresa: </a:t>
                  </a:r>
                  <a:r>
                    <a:rPr kumimoji="0" lang="es-MX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YPFB Casa Matriz</a:t>
                  </a:r>
                </a:p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MX" sz="1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2683C6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Actividad realizada</a:t>
                  </a:r>
                  <a:r>
                    <a:rPr kumimoji="0" lang="es-MX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: Se concluyeron el 100% de las obras civiles y se inicio la perforación.</a:t>
                  </a:r>
                </a:p>
              </p:txBody>
            </p:sp>
          </p:grpSp>
          <p:grpSp>
            <p:nvGrpSpPr>
              <p:cNvPr id="15" name="Grupo 14"/>
              <p:cNvGrpSpPr/>
              <p:nvPr/>
            </p:nvGrpSpPr>
            <p:grpSpPr>
              <a:xfrm>
                <a:off x="1896480" y="1862386"/>
                <a:ext cx="6705253" cy="559991"/>
                <a:chOff x="2346346" y="1179327"/>
                <a:chExt cx="8221479" cy="559991"/>
              </a:xfrm>
            </p:grpSpPr>
            <p:sp>
              <p:nvSpPr>
                <p:cNvPr id="16" name="Rectángulo 15"/>
                <p:cNvSpPr/>
                <p:nvPr/>
              </p:nvSpPr>
              <p:spPr>
                <a:xfrm>
                  <a:off x="2346346" y="1179327"/>
                  <a:ext cx="7483875" cy="37394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ctr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MX" sz="24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5B5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2.</a:t>
                  </a:r>
                  <a:r>
                    <a:rPr kumimoji="0" lang="es-MX" sz="1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2683C6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Pozo </a:t>
                  </a:r>
                  <a:r>
                    <a:rPr kumimoji="0" lang="es-MX" sz="18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srgbClr val="2683C6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Yope</a:t>
                  </a:r>
                  <a:r>
                    <a:rPr kumimoji="0" lang="es-MX" sz="1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2683C6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X1</a:t>
                  </a:r>
                  <a:endParaRPr kumimoji="0" lang="es-BO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83C6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" name="Rectángulo 16"/>
                <p:cNvSpPr/>
                <p:nvPr/>
              </p:nvSpPr>
              <p:spPr>
                <a:xfrm>
                  <a:off x="2700246" y="1267271"/>
                  <a:ext cx="7867579" cy="472047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MX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683C6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MX" sz="1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2683C6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Empresa: </a:t>
                  </a:r>
                  <a:r>
                    <a:rPr kumimoji="0" lang="es-MX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YPFB Casa Matriz</a:t>
                  </a:r>
                  <a:endParaRPr kumimoji="0" lang="es-MX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MX" sz="1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2683C6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Actividad realizada</a:t>
                  </a:r>
                  <a:r>
                    <a:rPr kumimoji="0" lang="es-MX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: Se concluyeron el 100% de las obras civiles y se inicio </a:t>
                  </a:r>
                  <a:r>
                    <a:rPr kumimoji="0" lang="es-MX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el DTM para la perforación.</a:t>
                  </a:r>
                </a:p>
              </p:txBody>
            </p:sp>
          </p:grpSp>
          <p:grpSp>
            <p:nvGrpSpPr>
              <p:cNvPr id="18" name="Grupo 17"/>
              <p:cNvGrpSpPr/>
              <p:nvPr/>
            </p:nvGrpSpPr>
            <p:grpSpPr>
              <a:xfrm>
                <a:off x="2100998" y="2511166"/>
                <a:ext cx="6668990" cy="732949"/>
                <a:chOff x="2398281" y="1082295"/>
                <a:chExt cx="8876215" cy="732949"/>
              </a:xfrm>
            </p:grpSpPr>
            <p:sp>
              <p:nvSpPr>
                <p:cNvPr id="19" name="Rectángulo 18"/>
                <p:cNvSpPr/>
                <p:nvPr/>
              </p:nvSpPr>
              <p:spPr>
                <a:xfrm>
                  <a:off x="2398281" y="1082295"/>
                  <a:ext cx="7483875" cy="44387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ctr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MX" sz="24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5B5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3.</a:t>
                  </a:r>
                  <a:r>
                    <a:rPr kumimoji="0" lang="es-MX" sz="1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2683C6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Pozo </a:t>
                  </a:r>
                  <a:r>
                    <a:rPr kumimoji="0" lang="es-BO" sz="1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2683C6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Yarará X2</a:t>
                  </a:r>
                  <a:endParaRPr kumimoji="0" lang="es-BO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83C6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" name="Rectángulo 19"/>
                <p:cNvSpPr/>
                <p:nvPr/>
              </p:nvSpPr>
              <p:spPr>
                <a:xfrm>
                  <a:off x="2734178" y="1318095"/>
                  <a:ext cx="8540318" cy="49714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MX" sz="1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2683C6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Empresa</a:t>
                  </a:r>
                  <a:r>
                    <a:rPr kumimoji="0" lang="es-MX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683C6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: </a:t>
                  </a:r>
                  <a:r>
                    <a:rPr kumimoji="0" lang="es-MX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YPFB Casa </a:t>
                  </a:r>
                  <a:r>
                    <a:rPr kumimoji="0" lang="es-MX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Matriz</a:t>
                  </a:r>
                </a:p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MX" sz="1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2683C6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Actividad realizada</a:t>
                  </a:r>
                  <a:r>
                    <a:rPr kumimoji="0" lang="es-MX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: Inicio de la </a:t>
                  </a:r>
                  <a:r>
                    <a:rPr kumimoji="0" lang="es-MX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</a:t>
                  </a:r>
                  <a:r>
                    <a:rPr kumimoji="0" lang="es-MX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onstrucción de obras civiles, camino de acceso y planchada.</a:t>
                  </a:r>
                </a:p>
              </p:txBody>
            </p:sp>
          </p:grpSp>
          <p:grpSp>
            <p:nvGrpSpPr>
              <p:cNvPr id="21" name="Grupo 20"/>
              <p:cNvGrpSpPr/>
              <p:nvPr/>
            </p:nvGrpSpPr>
            <p:grpSpPr>
              <a:xfrm>
                <a:off x="2301817" y="3037232"/>
                <a:ext cx="6753110" cy="893150"/>
                <a:chOff x="2351350" y="832086"/>
                <a:chExt cx="8869146" cy="893150"/>
              </a:xfrm>
            </p:grpSpPr>
            <p:sp>
              <p:nvSpPr>
                <p:cNvPr id="22" name="Rectángulo 21"/>
                <p:cNvSpPr/>
                <p:nvPr/>
              </p:nvSpPr>
              <p:spPr>
                <a:xfrm>
                  <a:off x="2351350" y="832086"/>
                  <a:ext cx="7483875" cy="72796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ctr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MX" sz="24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5B5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4.</a:t>
                  </a:r>
                  <a:r>
                    <a:rPr kumimoji="0" lang="es-MX" sz="1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2683C6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Pozo </a:t>
                  </a:r>
                  <a:r>
                    <a:rPr kumimoji="0" lang="es-BO" sz="18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srgbClr val="2683C6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Chané</a:t>
                  </a:r>
                  <a:r>
                    <a:rPr kumimoji="0" lang="es-BO" sz="1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2683C6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X1</a:t>
                  </a:r>
                  <a:endParaRPr kumimoji="0" lang="es-BO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83C6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" name="Rectángulo 22"/>
                <p:cNvSpPr/>
                <p:nvPr/>
              </p:nvSpPr>
              <p:spPr>
                <a:xfrm>
                  <a:off x="2680178" y="1228087"/>
                  <a:ext cx="8540318" cy="49714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MX" sz="1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2683C6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Empresa</a:t>
                  </a:r>
                  <a:r>
                    <a:rPr kumimoji="0" lang="es-MX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683C6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: </a:t>
                  </a:r>
                  <a:r>
                    <a:rPr kumimoji="0" lang="es-MX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YPFB Casa </a:t>
                  </a:r>
                  <a:r>
                    <a:rPr kumimoji="0" lang="es-MX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Matriz</a:t>
                  </a:r>
                </a:p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MX" sz="1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2683C6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Actividad realizada</a:t>
                  </a:r>
                  <a:r>
                    <a:rPr kumimoji="0" lang="es-MX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: </a:t>
                  </a:r>
                  <a:r>
                    <a:rPr kumimoji="0" lang="es-MX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Inicio de la construcción de </a:t>
                  </a:r>
                  <a:r>
                    <a:rPr kumimoji="0" lang="es-MX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obras civiles, camino de acceso y planchada.</a:t>
                  </a:r>
                  <a:endParaRPr kumimoji="0" lang="es-MX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4" name="Grupo 23"/>
              <p:cNvGrpSpPr/>
              <p:nvPr/>
            </p:nvGrpSpPr>
            <p:grpSpPr>
              <a:xfrm>
                <a:off x="2552192" y="3897768"/>
                <a:ext cx="7342318" cy="692240"/>
                <a:chOff x="2368393" y="1143263"/>
                <a:chExt cx="8871084" cy="775987"/>
              </a:xfrm>
            </p:grpSpPr>
            <p:sp>
              <p:nvSpPr>
                <p:cNvPr id="25" name="Rectángulo 24"/>
                <p:cNvSpPr/>
                <p:nvPr/>
              </p:nvSpPr>
              <p:spPr>
                <a:xfrm>
                  <a:off x="2368393" y="1143263"/>
                  <a:ext cx="7483875" cy="37544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ctr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MX" sz="24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5B5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5.</a:t>
                  </a:r>
                  <a:r>
                    <a:rPr kumimoji="0" lang="es-MX" sz="1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2683C6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Pozo Bermejo</a:t>
                  </a:r>
                  <a:endParaRPr kumimoji="0" lang="es-BO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83C6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" name="Rectángulo 25"/>
                <p:cNvSpPr/>
                <p:nvPr/>
              </p:nvSpPr>
              <p:spPr>
                <a:xfrm>
                  <a:off x="2699159" y="1422101"/>
                  <a:ext cx="8540318" cy="49714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MX" sz="1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2683C6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Empresa: </a:t>
                  </a:r>
                  <a:r>
                    <a:rPr kumimoji="0" lang="es-MX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YPFB Casa Matriz</a:t>
                  </a:r>
                </a:p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MX" sz="1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2683C6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Actividad realizada</a:t>
                  </a:r>
                  <a:r>
                    <a:rPr kumimoji="0" lang="es-MX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: </a:t>
                  </a:r>
                  <a:r>
                    <a:rPr kumimoji="0" lang="es-MX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Inicio de la construcción de </a:t>
                  </a:r>
                  <a:r>
                    <a:rPr kumimoji="0" lang="es-MX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obras civiles, camino de acceso y planchada.</a:t>
                  </a:r>
                  <a:endParaRPr kumimoji="0" lang="es-MX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7" name="Grupo 26"/>
              <p:cNvGrpSpPr/>
              <p:nvPr/>
            </p:nvGrpSpPr>
            <p:grpSpPr>
              <a:xfrm>
                <a:off x="2725663" y="4612527"/>
                <a:ext cx="7548426" cy="834641"/>
                <a:chOff x="2353924" y="1347977"/>
                <a:chExt cx="8849373" cy="522500"/>
              </a:xfrm>
            </p:grpSpPr>
            <p:sp>
              <p:nvSpPr>
                <p:cNvPr id="28" name="Rectángulo 27"/>
                <p:cNvSpPr/>
                <p:nvPr/>
              </p:nvSpPr>
              <p:spPr>
                <a:xfrm>
                  <a:off x="2353924" y="1347977"/>
                  <a:ext cx="7483875" cy="19671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ctr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MX" sz="24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5B5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6.</a:t>
                  </a:r>
                  <a:r>
                    <a:rPr kumimoji="0" lang="es-MX" sz="1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2683C6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Pozo Iñau X3D</a:t>
                  </a:r>
                  <a:endParaRPr kumimoji="0" lang="es-BO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83C6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" name="Rectángulo 28"/>
                <p:cNvSpPr/>
                <p:nvPr/>
              </p:nvSpPr>
              <p:spPr>
                <a:xfrm>
                  <a:off x="2662979" y="1373328"/>
                  <a:ext cx="8540318" cy="49714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MX" sz="1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2683C6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Empresa: </a:t>
                  </a:r>
                  <a:r>
                    <a:rPr kumimoji="0" lang="es-MX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YPFB Casa Matriz</a:t>
                  </a:r>
                </a:p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MX" sz="10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2683C6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Actividad realizada</a:t>
                  </a:r>
                  <a:r>
                    <a:rPr kumimoji="0" lang="es-MX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: </a:t>
                  </a:r>
                  <a:r>
                    <a:rPr kumimoji="0" lang="es-BO" sz="10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Contrato firmado para inicio de </a:t>
                  </a:r>
                  <a:r>
                    <a:rPr kumimoji="0" lang="es-MX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obras civiles, camino de acceso y planchada.</a:t>
                  </a:r>
                </a:p>
              </p:txBody>
            </p:sp>
          </p:grpSp>
          <p:cxnSp>
            <p:nvCxnSpPr>
              <p:cNvPr id="33" name="Conector recto 32"/>
              <p:cNvCxnSpPr/>
              <p:nvPr/>
            </p:nvCxnSpPr>
            <p:spPr>
              <a:xfrm flipV="1">
                <a:off x="2106532" y="5973148"/>
                <a:ext cx="8330316" cy="62705"/>
              </a:xfrm>
              <a:prstGeom prst="line">
                <a:avLst/>
              </a:prstGeom>
              <a:ln w="28575">
                <a:solidFill>
                  <a:srgbClr val="134263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Freeform: Shape 73">
                <a:extLst>
                  <a:ext uri="{FF2B5EF4-FFF2-40B4-BE49-F238E27FC236}">
                    <a16:creationId xmlns:a16="http://schemas.microsoft.com/office/drawing/2014/main" id="{4CCA397C-2AC6-4F23-A540-0D264D5C1464}"/>
                  </a:ext>
                </a:extLst>
              </p:cNvPr>
              <p:cNvSpPr/>
              <p:nvPr/>
            </p:nvSpPr>
            <p:spPr>
              <a:xfrm>
                <a:off x="7285523" y="1403129"/>
                <a:ext cx="331027" cy="461692"/>
              </a:xfrm>
              <a:custGeom>
                <a:avLst/>
                <a:gdLst>
                  <a:gd name="connsiteX0" fmla="*/ 1198938 w 2481379"/>
                  <a:gd name="connsiteY0" fmla="*/ 4031200 h 5102386"/>
                  <a:gd name="connsiteX1" fmla="*/ 437906 w 2481379"/>
                  <a:gd name="connsiteY1" fmla="*/ 4502012 h 5102386"/>
                  <a:gd name="connsiteX2" fmla="*/ 1205715 w 2481379"/>
                  <a:gd name="connsiteY2" fmla="*/ 4502012 h 5102386"/>
                  <a:gd name="connsiteX3" fmla="*/ 1198938 w 2481379"/>
                  <a:gd name="connsiteY3" fmla="*/ 4031200 h 5102386"/>
                  <a:gd name="connsiteX4" fmla="*/ 1265911 w 2481379"/>
                  <a:gd name="connsiteY4" fmla="*/ 4024822 h 5102386"/>
                  <a:gd name="connsiteX5" fmla="*/ 1273485 w 2481379"/>
                  <a:gd name="connsiteY5" fmla="*/ 4499222 h 5102386"/>
                  <a:gd name="connsiteX6" fmla="*/ 2045681 w 2481379"/>
                  <a:gd name="connsiteY6" fmla="*/ 4499619 h 5102386"/>
                  <a:gd name="connsiteX7" fmla="*/ 2047275 w 2481379"/>
                  <a:gd name="connsiteY7" fmla="*/ 4495235 h 5102386"/>
                  <a:gd name="connsiteX8" fmla="*/ 1265911 w 2481379"/>
                  <a:gd name="connsiteY8" fmla="*/ 4024822 h 5102386"/>
                  <a:gd name="connsiteX9" fmla="*/ 464216 w 2481379"/>
                  <a:gd name="connsiteY9" fmla="*/ 3542848 h 5102386"/>
                  <a:gd name="connsiteX10" fmla="*/ 370931 w 2481379"/>
                  <a:gd name="connsiteY10" fmla="*/ 4466532 h 5102386"/>
                  <a:gd name="connsiteX11" fmla="*/ 1173823 w 2481379"/>
                  <a:gd name="connsiteY11" fmla="*/ 3969808 h 5102386"/>
                  <a:gd name="connsiteX12" fmla="*/ 464216 w 2481379"/>
                  <a:gd name="connsiteY12" fmla="*/ 3542848 h 5102386"/>
                  <a:gd name="connsiteX13" fmla="*/ 2023356 w 2481379"/>
                  <a:gd name="connsiteY13" fmla="*/ 3520922 h 5102386"/>
                  <a:gd name="connsiteX14" fmla="*/ 1299398 w 2481379"/>
                  <a:gd name="connsiteY14" fmla="*/ 3968611 h 5102386"/>
                  <a:gd name="connsiteX15" fmla="*/ 2168466 w 2481379"/>
                  <a:gd name="connsiteY15" fmla="*/ 4491648 h 5102386"/>
                  <a:gd name="connsiteX16" fmla="*/ 2023356 w 2481379"/>
                  <a:gd name="connsiteY16" fmla="*/ 3520922 h 5102386"/>
                  <a:gd name="connsiteX17" fmla="*/ 1190565 w 2481379"/>
                  <a:gd name="connsiteY17" fmla="*/ 3515739 h 5102386"/>
                  <a:gd name="connsiteX18" fmla="*/ 566670 w 2481379"/>
                  <a:gd name="connsiteY18" fmla="*/ 3522516 h 5102386"/>
                  <a:gd name="connsiteX19" fmla="*/ 565475 w 2481379"/>
                  <a:gd name="connsiteY19" fmla="*/ 3527300 h 5102386"/>
                  <a:gd name="connsiteX20" fmla="*/ 1196944 w 2481379"/>
                  <a:gd name="connsiteY20" fmla="*/ 3907219 h 5102386"/>
                  <a:gd name="connsiteX21" fmla="*/ 1190565 w 2481379"/>
                  <a:gd name="connsiteY21" fmla="*/ 3515739 h 5102386"/>
                  <a:gd name="connsiteX22" fmla="*/ 1914125 w 2481379"/>
                  <a:gd name="connsiteY22" fmla="*/ 3506571 h 5102386"/>
                  <a:gd name="connsiteX23" fmla="*/ 1257939 w 2481379"/>
                  <a:gd name="connsiteY23" fmla="*/ 3514145 h 5102386"/>
                  <a:gd name="connsiteX24" fmla="*/ 1264317 w 2481379"/>
                  <a:gd name="connsiteY24" fmla="*/ 3913996 h 5102386"/>
                  <a:gd name="connsiteX25" fmla="*/ 1915719 w 2481379"/>
                  <a:gd name="connsiteY25" fmla="*/ 3510956 h 5102386"/>
                  <a:gd name="connsiteX26" fmla="*/ 1914125 w 2481379"/>
                  <a:gd name="connsiteY26" fmla="*/ 3506571 h 5102386"/>
                  <a:gd name="connsiteX27" fmla="*/ 1249567 w 2481379"/>
                  <a:gd name="connsiteY27" fmla="*/ 2977156 h 5102386"/>
                  <a:gd name="connsiteX28" fmla="*/ 1257540 w 2481379"/>
                  <a:gd name="connsiteY28" fmla="*/ 3447569 h 5102386"/>
                  <a:gd name="connsiteX29" fmla="*/ 1918111 w 2481379"/>
                  <a:gd name="connsiteY29" fmla="*/ 3439995 h 5102386"/>
                  <a:gd name="connsiteX30" fmla="*/ 1919705 w 2481379"/>
                  <a:gd name="connsiteY30" fmla="*/ 3436407 h 5102386"/>
                  <a:gd name="connsiteX31" fmla="*/ 1249567 w 2481379"/>
                  <a:gd name="connsiteY31" fmla="*/ 2977156 h 5102386"/>
                  <a:gd name="connsiteX32" fmla="*/ 1182592 w 2481379"/>
                  <a:gd name="connsiteY32" fmla="*/ 2975561 h 5102386"/>
                  <a:gd name="connsiteX33" fmla="*/ 540359 w 2481379"/>
                  <a:gd name="connsiteY33" fmla="*/ 3455942 h 5102386"/>
                  <a:gd name="connsiteX34" fmla="*/ 1189768 w 2481379"/>
                  <a:gd name="connsiteY34" fmla="*/ 3448367 h 5102386"/>
                  <a:gd name="connsiteX35" fmla="*/ 1182592 w 2481379"/>
                  <a:gd name="connsiteY35" fmla="*/ 2975561 h 5102386"/>
                  <a:gd name="connsiteX36" fmla="*/ 568664 w 2481379"/>
                  <a:gd name="connsiteY36" fmla="*/ 2510331 h 5102386"/>
                  <a:gd name="connsiteX37" fmla="*/ 476575 w 2481379"/>
                  <a:gd name="connsiteY37" fmla="*/ 3421258 h 5102386"/>
                  <a:gd name="connsiteX38" fmla="*/ 1155883 w 2481379"/>
                  <a:gd name="connsiteY38" fmla="*/ 2912972 h 5102386"/>
                  <a:gd name="connsiteX39" fmla="*/ 568664 w 2481379"/>
                  <a:gd name="connsiteY39" fmla="*/ 2510331 h 5102386"/>
                  <a:gd name="connsiteX40" fmla="*/ 1241593 w 2481379"/>
                  <a:gd name="connsiteY40" fmla="*/ 2465682 h 5102386"/>
                  <a:gd name="connsiteX41" fmla="*/ 1247573 w 2481379"/>
                  <a:gd name="connsiteY41" fmla="*/ 2844404 h 5102386"/>
                  <a:gd name="connsiteX42" fmla="*/ 1753866 w 2481379"/>
                  <a:gd name="connsiteY42" fmla="*/ 2465682 h 5102386"/>
                  <a:gd name="connsiteX43" fmla="*/ 1241593 w 2481379"/>
                  <a:gd name="connsiteY43" fmla="*/ 2465682 h 5102386"/>
                  <a:gd name="connsiteX44" fmla="*/ 618097 w 2481379"/>
                  <a:gd name="connsiteY44" fmla="*/ 2465682 h 5102386"/>
                  <a:gd name="connsiteX45" fmla="*/ 1180599 w 2481379"/>
                  <a:gd name="connsiteY45" fmla="*/ 2851181 h 5102386"/>
                  <a:gd name="connsiteX46" fmla="*/ 1174620 w 2481379"/>
                  <a:gd name="connsiteY46" fmla="*/ 2465682 h 5102386"/>
                  <a:gd name="connsiteX47" fmla="*/ 618097 w 2481379"/>
                  <a:gd name="connsiteY47" fmla="*/ 2465682 h 5102386"/>
                  <a:gd name="connsiteX48" fmla="*/ 1865887 w 2481379"/>
                  <a:gd name="connsiteY48" fmla="*/ 2464086 h 5102386"/>
                  <a:gd name="connsiteX49" fmla="*/ 1268304 w 2481379"/>
                  <a:gd name="connsiteY49" fmla="*/ 2910980 h 5102386"/>
                  <a:gd name="connsiteX50" fmla="*/ 2008207 w 2481379"/>
                  <a:gd name="connsiteY50" fmla="*/ 3418069 h 5102386"/>
                  <a:gd name="connsiteX51" fmla="*/ 1865887 w 2481379"/>
                  <a:gd name="connsiteY51" fmla="*/ 2464086 h 5102386"/>
                  <a:gd name="connsiteX52" fmla="*/ 1167444 w 2481379"/>
                  <a:gd name="connsiteY52" fmla="*/ 1995269 h 5102386"/>
                  <a:gd name="connsiteX53" fmla="*/ 656767 w 2481379"/>
                  <a:gd name="connsiteY53" fmla="*/ 2395518 h 5102386"/>
                  <a:gd name="connsiteX54" fmla="*/ 1173424 w 2481379"/>
                  <a:gd name="connsiteY54" fmla="*/ 2395518 h 5102386"/>
                  <a:gd name="connsiteX55" fmla="*/ 1167444 w 2481379"/>
                  <a:gd name="connsiteY55" fmla="*/ 1995269 h 5102386"/>
                  <a:gd name="connsiteX56" fmla="*/ 1233620 w 2481379"/>
                  <a:gd name="connsiteY56" fmla="*/ 1958592 h 5102386"/>
                  <a:gd name="connsiteX57" fmla="*/ 1240796 w 2481379"/>
                  <a:gd name="connsiteY57" fmla="*/ 2395119 h 5102386"/>
                  <a:gd name="connsiteX58" fmla="*/ 1791737 w 2481379"/>
                  <a:gd name="connsiteY58" fmla="*/ 2395119 h 5102386"/>
                  <a:gd name="connsiteX59" fmla="*/ 1233620 w 2481379"/>
                  <a:gd name="connsiteY59" fmla="*/ 1958592 h 5102386"/>
                  <a:gd name="connsiteX60" fmla="*/ 1721474 w 2481379"/>
                  <a:gd name="connsiteY60" fmla="*/ 1574938 h 5102386"/>
                  <a:gd name="connsiteX61" fmla="*/ 1693668 w 2481379"/>
                  <a:gd name="connsiteY61" fmla="*/ 1582661 h 5102386"/>
                  <a:gd name="connsiteX62" fmla="*/ 1566896 w 2481379"/>
                  <a:gd name="connsiteY62" fmla="*/ 1681926 h 5102386"/>
                  <a:gd name="connsiteX63" fmla="*/ 1277472 w 2481379"/>
                  <a:gd name="connsiteY63" fmla="*/ 1909160 h 5102386"/>
                  <a:gd name="connsiteX64" fmla="*/ 1849542 w 2481379"/>
                  <a:gd name="connsiteY64" fmla="*/ 2356450 h 5102386"/>
                  <a:gd name="connsiteX65" fmla="*/ 1817251 w 2481379"/>
                  <a:gd name="connsiteY65" fmla="*/ 2134400 h 5102386"/>
                  <a:gd name="connsiteX66" fmla="*/ 1774595 w 2481379"/>
                  <a:gd name="connsiteY66" fmla="*/ 1851752 h 5102386"/>
                  <a:gd name="connsiteX67" fmla="*/ 1736722 w 2481379"/>
                  <a:gd name="connsiteY67" fmla="*/ 1598608 h 5102386"/>
                  <a:gd name="connsiteX68" fmla="*/ 1721474 w 2481379"/>
                  <a:gd name="connsiteY68" fmla="*/ 1574938 h 5102386"/>
                  <a:gd name="connsiteX69" fmla="*/ 668726 w 2481379"/>
                  <a:gd name="connsiteY69" fmla="*/ 1517281 h 5102386"/>
                  <a:gd name="connsiteX70" fmla="*/ 583016 w 2481379"/>
                  <a:gd name="connsiteY70" fmla="*/ 2369207 h 5102386"/>
                  <a:gd name="connsiteX71" fmla="*/ 590989 w 2481379"/>
                  <a:gd name="connsiteY71" fmla="*/ 2364424 h 5102386"/>
                  <a:gd name="connsiteX72" fmla="*/ 1151896 w 2481379"/>
                  <a:gd name="connsiteY72" fmla="*/ 1924706 h 5102386"/>
                  <a:gd name="connsiteX73" fmla="*/ 1151896 w 2481379"/>
                  <a:gd name="connsiteY73" fmla="*/ 1894808 h 5102386"/>
                  <a:gd name="connsiteX74" fmla="*/ 761214 w 2481379"/>
                  <a:gd name="connsiteY74" fmla="*/ 1589039 h 5102386"/>
                  <a:gd name="connsiteX75" fmla="*/ 668726 w 2481379"/>
                  <a:gd name="connsiteY75" fmla="*/ 1517281 h 5102386"/>
                  <a:gd name="connsiteX76" fmla="*/ 1230830 w 2481379"/>
                  <a:gd name="connsiteY76" fmla="*/ 1491369 h 5102386"/>
                  <a:gd name="connsiteX77" fmla="*/ 1230830 w 2481379"/>
                  <a:gd name="connsiteY77" fmla="*/ 1862915 h 5102386"/>
                  <a:gd name="connsiteX78" fmla="*/ 1693668 w 2481379"/>
                  <a:gd name="connsiteY78" fmla="*/ 1500140 h 5102386"/>
                  <a:gd name="connsiteX79" fmla="*/ 1230830 w 2481379"/>
                  <a:gd name="connsiteY79" fmla="*/ 1491369 h 5102386"/>
                  <a:gd name="connsiteX80" fmla="*/ 738092 w 2481379"/>
                  <a:gd name="connsiteY80" fmla="*/ 1482599 h 5102386"/>
                  <a:gd name="connsiteX81" fmla="*/ 737294 w 2481379"/>
                  <a:gd name="connsiteY81" fmla="*/ 1486983 h 5102386"/>
                  <a:gd name="connsiteX82" fmla="*/ 1161862 w 2481379"/>
                  <a:gd name="connsiteY82" fmla="*/ 1819063 h 5102386"/>
                  <a:gd name="connsiteX83" fmla="*/ 1161862 w 2481379"/>
                  <a:gd name="connsiteY83" fmla="*/ 1490571 h 5102386"/>
                  <a:gd name="connsiteX84" fmla="*/ 738092 w 2481379"/>
                  <a:gd name="connsiteY84" fmla="*/ 1482599 h 5102386"/>
                  <a:gd name="connsiteX85" fmla="*/ 1148707 w 2481379"/>
                  <a:gd name="connsiteY85" fmla="*/ 767013 h 5102386"/>
                  <a:gd name="connsiteX86" fmla="*/ 721748 w 2481379"/>
                  <a:gd name="connsiteY86" fmla="*/ 1415226 h 5102386"/>
                  <a:gd name="connsiteX87" fmla="*/ 1160666 w 2481379"/>
                  <a:gd name="connsiteY87" fmla="*/ 1423199 h 5102386"/>
                  <a:gd name="connsiteX88" fmla="*/ 1152694 w 2481379"/>
                  <a:gd name="connsiteY88" fmla="*/ 768607 h 5102386"/>
                  <a:gd name="connsiteX89" fmla="*/ 1148707 w 2481379"/>
                  <a:gd name="connsiteY89" fmla="*/ 767013 h 5102386"/>
                  <a:gd name="connsiteX90" fmla="*/ 1224452 w 2481379"/>
                  <a:gd name="connsiteY90" fmla="*/ 745885 h 5102386"/>
                  <a:gd name="connsiteX91" fmla="*/ 1220066 w 2481379"/>
                  <a:gd name="connsiteY91" fmla="*/ 746681 h 5102386"/>
                  <a:gd name="connsiteX92" fmla="*/ 1227641 w 2481379"/>
                  <a:gd name="connsiteY92" fmla="*/ 1424793 h 5102386"/>
                  <a:gd name="connsiteX93" fmla="*/ 1682107 w 2481379"/>
                  <a:gd name="connsiteY93" fmla="*/ 1432367 h 5102386"/>
                  <a:gd name="connsiteX94" fmla="*/ 1224452 w 2481379"/>
                  <a:gd name="connsiteY94" fmla="*/ 745885 h 5102386"/>
                  <a:gd name="connsiteX95" fmla="*/ 1074956 w 2481379"/>
                  <a:gd name="connsiteY95" fmla="*/ 721566 h 5102386"/>
                  <a:gd name="connsiteX96" fmla="*/ 797891 w 2481379"/>
                  <a:gd name="connsiteY96" fmla="*/ 723560 h 5102386"/>
                  <a:gd name="connsiteX97" fmla="*/ 753640 w 2481379"/>
                  <a:gd name="connsiteY97" fmla="*/ 726749 h 5102386"/>
                  <a:gd name="connsiteX98" fmla="*/ 744869 w 2481379"/>
                  <a:gd name="connsiteY98" fmla="*/ 769006 h 5102386"/>
                  <a:gd name="connsiteX99" fmla="*/ 744470 w 2481379"/>
                  <a:gd name="connsiteY99" fmla="*/ 771000 h 5102386"/>
                  <a:gd name="connsiteX100" fmla="*/ 718160 w 2481379"/>
                  <a:gd name="connsiteY100" fmla="*/ 1028131 h 5102386"/>
                  <a:gd name="connsiteX101" fmla="*/ 695436 w 2481379"/>
                  <a:gd name="connsiteY101" fmla="*/ 1251777 h 5102386"/>
                  <a:gd name="connsiteX102" fmla="*/ 686665 w 2481379"/>
                  <a:gd name="connsiteY102" fmla="*/ 1342272 h 5102386"/>
                  <a:gd name="connsiteX103" fmla="*/ 690253 w 2481379"/>
                  <a:gd name="connsiteY103" fmla="*/ 1343069 h 5102386"/>
                  <a:gd name="connsiteX104" fmla="*/ 1100071 w 2481379"/>
                  <a:gd name="connsiteY104" fmla="*/ 721566 h 5102386"/>
                  <a:gd name="connsiteX105" fmla="*/ 1074956 w 2481379"/>
                  <a:gd name="connsiteY105" fmla="*/ 721566 h 5102386"/>
                  <a:gd name="connsiteX106" fmla="*/ 1588423 w 2481379"/>
                  <a:gd name="connsiteY106" fmla="*/ 717978 h 5102386"/>
                  <a:gd name="connsiteX107" fmla="*/ 1407434 w 2481379"/>
                  <a:gd name="connsiteY107" fmla="*/ 719573 h 5102386"/>
                  <a:gd name="connsiteX108" fmla="*/ 1286243 w 2481379"/>
                  <a:gd name="connsiteY108" fmla="*/ 719573 h 5102386"/>
                  <a:gd name="connsiteX109" fmla="*/ 1692473 w 2481379"/>
                  <a:gd name="connsiteY109" fmla="*/ 1329913 h 5102386"/>
                  <a:gd name="connsiteX110" fmla="*/ 1695662 w 2481379"/>
                  <a:gd name="connsiteY110" fmla="*/ 1328718 h 5102386"/>
                  <a:gd name="connsiteX111" fmla="*/ 1682107 w 2481379"/>
                  <a:gd name="connsiteY111" fmla="*/ 1229453 h 5102386"/>
                  <a:gd name="connsiteX112" fmla="*/ 1607958 w 2481379"/>
                  <a:gd name="connsiteY112" fmla="*/ 735119 h 5102386"/>
                  <a:gd name="connsiteX113" fmla="*/ 1588423 w 2481379"/>
                  <a:gd name="connsiteY113" fmla="*/ 717978 h 5102386"/>
                  <a:gd name="connsiteX114" fmla="*/ 1324116 w 2481379"/>
                  <a:gd name="connsiteY114" fmla="*/ 0 h 5102386"/>
                  <a:gd name="connsiteX115" fmla="*/ 1489557 w 2481379"/>
                  <a:gd name="connsiteY115" fmla="*/ 191355 h 5102386"/>
                  <a:gd name="connsiteX116" fmla="*/ 1516267 w 2481379"/>
                  <a:gd name="connsiteY116" fmla="*/ 202915 h 5102386"/>
                  <a:gd name="connsiteX117" fmla="*/ 1902962 w 2481379"/>
                  <a:gd name="connsiteY117" fmla="*/ 203314 h 5102386"/>
                  <a:gd name="connsiteX118" fmla="*/ 1925287 w 2481379"/>
                  <a:gd name="connsiteY118" fmla="*/ 203314 h 5102386"/>
                  <a:gd name="connsiteX119" fmla="*/ 1925287 w 2481379"/>
                  <a:gd name="connsiteY119" fmla="*/ 672931 h 5102386"/>
                  <a:gd name="connsiteX120" fmla="*/ 1666560 w 2481379"/>
                  <a:gd name="connsiteY120" fmla="*/ 672931 h 5102386"/>
                  <a:gd name="connsiteX121" fmla="*/ 1779379 w 2481379"/>
                  <a:gd name="connsiteY121" fmla="*/ 1429178 h 5102386"/>
                  <a:gd name="connsiteX122" fmla="*/ 1788947 w 2481379"/>
                  <a:gd name="connsiteY122" fmla="*/ 1427585 h 5102386"/>
                  <a:gd name="connsiteX123" fmla="*/ 1789345 w 2481379"/>
                  <a:gd name="connsiteY123" fmla="*/ 1431571 h 5102386"/>
                  <a:gd name="connsiteX124" fmla="*/ 1792136 w 2481379"/>
                  <a:gd name="connsiteY124" fmla="*/ 1513693 h 5102386"/>
                  <a:gd name="connsiteX125" fmla="*/ 1846353 w 2481379"/>
                  <a:gd name="connsiteY125" fmla="*/ 1879261 h 5102386"/>
                  <a:gd name="connsiteX126" fmla="*/ 1892996 w 2481379"/>
                  <a:gd name="connsiteY126" fmla="*/ 2187819 h 5102386"/>
                  <a:gd name="connsiteX127" fmla="*/ 1922098 w 2481379"/>
                  <a:gd name="connsiteY127" fmla="*/ 2382363 h 5102386"/>
                  <a:gd name="connsiteX128" fmla="*/ 1923293 w 2481379"/>
                  <a:gd name="connsiteY128" fmla="*/ 2391930 h 5102386"/>
                  <a:gd name="connsiteX129" fmla="*/ 1937645 w 2481379"/>
                  <a:gd name="connsiteY129" fmla="*/ 2448141 h 5102386"/>
                  <a:gd name="connsiteX130" fmla="*/ 1942828 w 2481379"/>
                  <a:gd name="connsiteY130" fmla="*/ 2524284 h 5102386"/>
                  <a:gd name="connsiteX131" fmla="*/ 2017375 w 2481379"/>
                  <a:gd name="connsiteY131" fmla="*/ 3019413 h 5102386"/>
                  <a:gd name="connsiteX132" fmla="*/ 2077972 w 2481379"/>
                  <a:gd name="connsiteY132" fmla="*/ 3424048 h 5102386"/>
                  <a:gd name="connsiteX133" fmla="*/ 2087140 w 2481379"/>
                  <a:gd name="connsiteY133" fmla="*/ 3438002 h 5102386"/>
                  <a:gd name="connsiteX134" fmla="*/ 2092323 w 2481379"/>
                  <a:gd name="connsiteY134" fmla="*/ 3451157 h 5102386"/>
                  <a:gd name="connsiteX135" fmla="*/ 2117438 w 2481379"/>
                  <a:gd name="connsiteY135" fmla="*/ 3692743 h 5102386"/>
                  <a:gd name="connsiteX136" fmla="*/ 2168067 w 2481379"/>
                  <a:gd name="connsiteY136" fmla="*/ 4030403 h 5102386"/>
                  <a:gd name="connsiteX137" fmla="*/ 2217500 w 2481379"/>
                  <a:gd name="connsiteY137" fmla="*/ 4364477 h 5102386"/>
                  <a:gd name="connsiteX138" fmla="*/ 2229859 w 2481379"/>
                  <a:gd name="connsiteY138" fmla="*/ 4445004 h 5102386"/>
                  <a:gd name="connsiteX139" fmla="*/ 2241420 w 2481379"/>
                  <a:gd name="connsiteY139" fmla="*/ 4456964 h 5102386"/>
                  <a:gd name="connsiteX140" fmla="*/ 2245407 w 2481379"/>
                  <a:gd name="connsiteY140" fmla="*/ 4456964 h 5102386"/>
                  <a:gd name="connsiteX141" fmla="*/ 2481379 w 2481379"/>
                  <a:gd name="connsiteY141" fmla="*/ 4456840 h 5102386"/>
                  <a:gd name="connsiteX142" fmla="*/ 2481379 w 2481379"/>
                  <a:gd name="connsiteY142" fmla="*/ 5102386 h 5102386"/>
                  <a:gd name="connsiteX143" fmla="*/ 0 w 2481379"/>
                  <a:gd name="connsiteY143" fmla="*/ 5102386 h 5102386"/>
                  <a:gd name="connsiteX144" fmla="*/ 0 w 2481379"/>
                  <a:gd name="connsiteY144" fmla="*/ 4469937 h 5102386"/>
                  <a:gd name="connsiteX145" fmla="*/ 303558 w 2481379"/>
                  <a:gd name="connsiteY145" fmla="*/ 4466532 h 5102386"/>
                  <a:gd name="connsiteX146" fmla="*/ 315518 w 2481379"/>
                  <a:gd name="connsiteY146" fmla="*/ 4353314 h 5102386"/>
                  <a:gd name="connsiteX147" fmla="*/ 342627 w 2481379"/>
                  <a:gd name="connsiteY147" fmla="*/ 4086215 h 5102386"/>
                  <a:gd name="connsiteX148" fmla="*/ 363755 w 2481379"/>
                  <a:gd name="connsiteY148" fmla="*/ 3870542 h 5102386"/>
                  <a:gd name="connsiteX149" fmla="*/ 390466 w 2481379"/>
                  <a:gd name="connsiteY149" fmla="*/ 3613411 h 5102386"/>
                  <a:gd name="connsiteX150" fmla="*/ 399235 w 2481379"/>
                  <a:gd name="connsiteY150" fmla="*/ 3526503 h 5102386"/>
                  <a:gd name="connsiteX151" fmla="*/ 379701 w 2481379"/>
                  <a:gd name="connsiteY151" fmla="*/ 3493414 h 5102386"/>
                  <a:gd name="connsiteX152" fmla="*/ 409999 w 2481379"/>
                  <a:gd name="connsiteY152" fmla="*/ 3410095 h 5102386"/>
                  <a:gd name="connsiteX153" fmla="*/ 446675 w 2481379"/>
                  <a:gd name="connsiteY153" fmla="*/ 3058084 h 5102386"/>
                  <a:gd name="connsiteX154" fmla="*/ 475378 w 2481379"/>
                  <a:gd name="connsiteY154" fmla="*/ 2761085 h 5102386"/>
                  <a:gd name="connsiteX155" fmla="*/ 504081 w 2481379"/>
                  <a:gd name="connsiteY155" fmla="*/ 2484020 h 5102386"/>
                  <a:gd name="connsiteX156" fmla="*/ 481359 w 2481379"/>
                  <a:gd name="connsiteY156" fmla="*/ 2448540 h 5102386"/>
                  <a:gd name="connsiteX157" fmla="*/ 514447 w 2481379"/>
                  <a:gd name="connsiteY157" fmla="*/ 2376781 h 5102386"/>
                  <a:gd name="connsiteX158" fmla="*/ 541555 w 2481379"/>
                  <a:gd name="connsiteY158" fmla="*/ 2113670 h 5102386"/>
                  <a:gd name="connsiteX159" fmla="*/ 562683 w 2481379"/>
                  <a:gd name="connsiteY159" fmla="*/ 1901984 h 5102386"/>
                  <a:gd name="connsiteX160" fmla="*/ 589394 w 2481379"/>
                  <a:gd name="connsiteY160" fmla="*/ 1640864 h 5102386"/>
                  <a:gd name="connsiteX161" fmla="*/ 610522 w 2481379"/>
                  <a:gd name="connsiteY161" fmla="*/ 1429178 h 5102386"/>
                  <a:gd name="connsiteX162" fmla="*/ 637631 w 2481379"/>
                  <a:gd name="connsiteY162" fmla="*/ 1166066 h 5102386"/>
                  <a:gd name="connsiteX163" fmla="*/ 658361 w 2481379"/>
                  <a:gd name="connsiteY163" fmla="*/ 956374 h 5102386"/>
                  <a:gd name="connsiteX164" fmla="*/ 685470 w 2481379"/>
                  <a:gd name="connsiteY164" fmla="*/ 693262 h 5102386"/>
                  <a:gd name="connsiteX165" fmla="*/ 685470 w 2481379"/>
                  <a:gd name="connsiteY165" fmla="*/ 676519 h 5102386"/>
                  <a:gd name="connsiteX166" fmla="*/ 411195 w 2481379"/>
                  <a:gd name="connsiteY166" fmla="*/ 676519 h 5102386"/>
                  <a:gd name="connsiteX167" fmla="*/ 411195 w 2481379"/>
                  <a:gd name="connsiteY167" fmla="*/ 204112 h 5102386"/>
                  <a:gd name="connsiteX168" fmla="*/ 437906 w 2481379"/>
                  <a:gd name="connsiteY168" fmla="*/ 204112 h 5102386"/>
                  <a:gd name="connsiteX169" fmla="*/ 850512 w 2481379"/>
                  <a:gd name="connsiteY169" fmla="*/ 204510 h 5102386"/>
                  <a:gd name="connsiteX170" fmla="*/ 886393 w 2481379"/>
                  <a:gd name="connsiteY170" fmla="*/ 188962 h 5102386"/>
                  <a:gd name="connsiteX171" fmla="*/ 1028712 w 2481379"/>
                  <a:gd name="connsiteY171" fmla="*/ 24716 h 5102386"/>
                  <a:gd name="connsiteX172" fmla="*/ 1068975 w 2481379"/>
                  <a:gd name="connsiteY172" fmla="*/ 399 h 5102386"/>
                  <a:gd name="connsiteX173" fmla="*/ 1324116 w 2481379"/>
                  <a:gd name="connsiteY173" fmla="*/ 0 h 5102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</a:cxnLst>
                <a:rect l="l" t="t" r="r" b="b"/>
                <a:pathLst>
                  <a:path w="2481379" h="5102386">
                    <a:moveTo>
                      <a:pt x="1198938" y="4031200"/>
                    </a:moveTo>
                    <a:cubicBezTo>
                      <a:pt x="944197" y="4188669"/>
                      <a:pt x="692646" y="4344144"/>
                      <a:pt x="437906" y="4502012"/>
                    </a:cubicBezTo>
                    <a:cubicBezTo>
                      <a:pt x="695835" y="4502012"/>
                      <a:pt x="948980" y="4502012"/>
                      <a:pt x="1205715" y="4502012"/>
                    </a:cubicBezTo>
                    <a:cubicBezTo>
                      <a:pt x="1203323" y="4344144"/>
                      <a:pt x="1201329" y="4189864"/>
                      <a:pt x="1198938" y="4031200"/>
                    </a:cubicBezTo>
                    <a:close/>
                    <a:moveTo>
                      <a:pt x="1265911" y="4024822"/>
                    </a:moveTo>
                    <a:cubicBezTo>
                      <a:pt x="1268304" y="4185480"/>
                      <a:pt x="1271094" y="4342152"/>
                      <a:pt x="1273485" y="4499222"/>
                    </a:cubicBezTo>
                    <a:cubicBezTo>
                      <a:pt x="1531813" y="4499619"/>
                      <a:pt x="1788947" y="4499619"/>
                      <a:pt x="2045681" y="4499619"/>
                    </a:cubicBezTo>
                    <a:cubicBezTo>
                      <a:pt x="2046078" y="4498026"/>
                      <a:pt x="2046477" y="4496829"/>
                      <a:pt x="2047275" y="4495235"/>
                    </a:cubicBezTo>
                    <a:cubicBezTo>
                      <a:pt x="1787353" y="4338963"/>
                      <a:pt x="1527828" y="4182689"/>
                      <a:pt x="1265911" y="4024822"/>
                    </a:cubicBezTo>
                    <a:close/>
                    <a:moveTo>
                      <a:pt x="464216" y="3542848"/>
                    </a:moveTo>
                    <a:cubicBezTo>
                      <a:pt x="433121" y="3851805"/>
                      <a:pt x="402025" y="4157176"/>
                      <a:pt x="370931" y="4466532"/>
                    </a:cubicBezTo>
                    <a:cubicBezTo>
                      <a:pt x="639624" y="4300292"/>
                      <a:pt x="905926" y="4135648"/>
                      <a:pt x="1173823" y="3969808"/>
                    </a:cubicBezTo>
                    <a:cubicBezTo>
                      <a:pt x="936623" y="3827089"/>
                      <a:pt x="701814" y="3685966"/>
                      <a:pt x="464216" y="3542848"/>
                    </a:cubicBezTo>
                    <a:close/>
                    <a:moveTo>
                      <a:pt x="2023356" y="3520922"/>
                    </a:moveTo>
                    <a:cubicBezTo>
                      <a:pt x="1781771" y="3670817"/>
                      <a:pt x="1542180" y="3818717"/>
                      <a:pt x="1299398" y="3968611"/>
                    </a:cubicBezTo>
                    <a:cubicBezTo>
                      <a:pt x="1590018" y="4143222"/>
                      <a:pt x="1877847" y="4316638"/>
                      <a:pt x="2168466" y="4491648"/>
                    </a:cubicBezTo>
                    <a:cubicBezTo>
                      <a:pt x="2119830" y="4166345"/>
                      <a:pt x="2071991" y="3845427"/>
                      <a:pt x="2023356" y="3520922"/>
                    </a:cubicBezTo>
                    <a:close/>
                    <a:moveTo>
                      <a:pt x="1190565" y="3515739"/>
                    </a:moveTo>
                    <a:cubicBezTo>
                      <a:pt x="981272" y="3517733"/>
                      <a:pt x="773971" y="3520124"/>
                      <a:pt x="566670" y="3522516"/>
                    </a:cubicBezTo>
                    <a:cubicBezTo>
                      <a:pt x="566271" y="3524111"/>
                      <a:pt x="565872" y="3525706"/>
                      <a:pt x="565475" y="3527300"/>
                    </a:cubicBezTo>
                    <a:cubicBezTo>
                      <a:pt x="774768" y="3653276"/>
                      <a:pt x="984461" y="3779250"/>
                      <a:pt x="1196944" y="3907219"/>
                    </a:cubicBezTo>
                    <a:cubicBezTo>
                      <a:pt x="1194951" y="3774466"/>
                      <a:pt x="1192957" y="3646099"/>
                      <a:pt x="1190565" y="3515739"/>
                    </a:cubicBezTo>
                    <a:close/>
                    <a:moveTo>
                      <a:pt x="1914125" y="3506571"/>
                    </a:moveTo>
                    <a:cubicBezTo>
                      <a:pt x="1695263" y="3508962"/>
                      <a:pt x="1476800" y="3511353"/>
                      <a:pt x="1257939" y="3514145"/>
                    </a:cubicBezTo>
                    <a:cubicBezTo>
                      <a:pt x="1259931" y="3649289"/>
                      <a:pt x="1261926" y="3779649"/>
                      <a:pt x="1264317" y="3913996"/>
                    </a:cubicBezTo>
                    <a:cubicBezTo>
                      <a:pt x="1483976" y="3778054"/>
                      <a:pt x="1699649" y="3644505"/>
                      <a:pt x="1915719" y="3510956"/>
                    </a:cubicBezTo>
                    <a:cubicBezTo>
                      <a:pt x="1915320" y="3509361"/>
                      <a:pt x="1914524" y="3508164"/>
                      <a:pt x="1914125" y="3506571"/>
                    </a:cubicBezTo>
                    <a:close/>
                    <a:moveTo>
                      <a:pt x="1249567" y="2977156"/>
                    </a:moveTo>
                    <a:cubicBezTo>
                      <a:pt x="1252357" y="3137017"/>
                      <a:pt x="1254750" y="3292094"/>
                      <a:pt x="1257540" y="3447569"/>
                    </a:cubicBezTo>
                    <a:cubicBezTo>
                      <a:pt x="1478793" y="3444779"/>
                      <a:pt x="1698452" y="3442386"/>
                      <a:pt x="1918111" y="3439995"/>
                    </a:cubicBezTo>
                    <a:cubicBezTo>
                      <a:pt x="1918509" y="3438798"/>
                      <a:pt x="1918908" y="3437603"/>
                      <a:pt x="1919705" y="3436407"/>
                    </a:cubicBezTo>
                    <a:cubicBezTo>
                      <a:pt x="1697256" y="3284121"/>
                      <a:pt x="1474408" y="3131436"/>
                      <a:pt x="1249567" y="2977156"/>
                    </a:cubicBezTo>
                    <a:close/>
                    <a:moveTo>
                      <a:pt x="1182592" y="2975561"/>
                    </a:moveTo>
                    <a:cubicBezTo>
                      <a:pt x="967717" y="3135820"/>
                      <a:pt x="756430" y="3294087"/>
                      <a:pt x="540359" y="3455942"/>
                    </a:cubicBezTo>
                    <a:cubicBezTo>
                      <a:pt x="760417" y="3453150"/>
                      <a:pt x="974097" y="3450758"/>
                      <a:pt x="1189768" y="3448367"/>
                    </a:cubicBezTo>
                    <a:cubicBezTo>
                      <a:pt x="1187376" y="3290499"/>
                      <a:pt x="1184985" y="3135024"/>
                      <a:pt x="1182592" y="2975561"/>
                    </a:cubicBezTo>
                    <a:close/>
                    <a:moveTo>
                      <a:pt x="568664" y="2510331"/>
                    </a:moveTo>
                    <a:cubicBezTo>
                      <a:pt x="537967" y="2814505"/>
                      <a:pt x="507669" y="3115091"/>
                      <a:pt x="476575" y="3421258"/>
                    </a:cubicBezTo>
                    <a:cubicBezTo>
                      <a:pt x="705801" y="3249836"/>
                      <a:pt x="929846" y="3082401"/>
                      <a:pt x="1155883" y="2912972"/>
                    </a:cubicBezTo>
                    <a:cubicBezTo>
                      <a:pt x="959346" y="2778227"/>
                      <a:pt x="765201" y="2645077"/>
                      <a:pt x="568664" y="2510331"/>
                    </a:cubicBezTo>
                    <a:close/>
                    <a:moveTo>
                      <a:pt x="1241593" y="2465682"/>
                    </a:moveTo>
                    <a:cubicBezTo>
                      <a:pt x="1243587" y="2591656"/>
                      <a:pt x="1245580" y="2715639"/>
                      <a:pt x="1247573" y="2844404"/>
                    </a:cubicBezTo>
                    <a:cubicBezTo>
                      <a:pt x="1417799" y="2717233"/>
                      <a:pt x="1584437" y="2592454"/>
                      <a:pt x="1753866" y="2465682"/>
                    </a:cubicBezTo>
                    <a:cubicBezTo>
                      <a:pt x="1580450" y="2465682"/>
                      <a:pt x="1411022" y="2465682"/>
                      <a:pt x="1241593" y="2465682"/>
                    </a:cubicBezTo>
                    <a:close/>
                    <a:moveTo>
                      <a:pt x="618097" y="2465682"/>
                    </a:moveTo>
                    <a:cubicBezTo>
                      <a:pt x="807059" y="2594847"/>
                      <a:pt x="992036" y="2722017"/>
                      <a:pt x="1180599" y="2851181"/>
                    </a:cubicBezTo>
                    <a:cubicBezTo>
                      <a:pt x="1178605" y="2719624"/>
                      <a:pt x="1176613" y="2592454"/>
                      <a:pt x="1174620" y="2465682"/>
                    </a:cubicBezTo>
                    <a:cubicBezTo>
                      <a:pt x="989244" y="2465682"/>
                      <a:pt x="805864" y="2465682"/>
                      <a:pt x="618097" y="2465682"/>
                    </a:cubicBezTo>
                    <a:close/>
                    <a:moveTo>
                      <a:pt x="1865887" y="2464086"/>
                    </a:moveTo>
                    <a:cubicBezTo>
                      <a:pt x="1665364" y="2614380"/>
                      <a:pt x="1468029" y="2761883"/>
                      <a:pt x="1268304" y="2910980"/>
                    </a:cubicBezTo>
                    <a:cubicBezTo>
                      <a:pt x="1515868" y="3080409"/>
                      <a:pt x="1760642" y="3248242"/>
                      <a:pt x="2008207" y="3418069"/>
                    </a:cubicBezTo>
                    <a:cubicBezTo>
                      <a:pt x="1960368" y="3099144"/>
                      <a:pt x="1913327" y="2783410"/>
                      <a:pt x="1865887" y="2464086"/>
                    </a:cubicBezTo>
                    <a:close/>
                    <a:moveTo>
                      <a:pt x="1167444" y="1995269"/>
                    </a:moveTo>
                    <a:cubicBezTo>
                      <a:pt x="995624" y="2130014"/>
                      <a:pt x="827391" y="2261571"/>
                      <a:pt x="656767" y="2395518"/>
                    </a:cubicBezTo>
                    <a:cubicBezTo>
                      <a:pt x="830979" y="2395518"/>
                      <a:pt x="1000806" y="2395518"/>
                      <a:pt x="1173424" y="2395518"/>
                    </a:cubicBezTo>
                    <a:cubicBezTo>
                      <a:pt x="1171430" y="2262767"/>
                      <a:pt x="1169437" y="2130812"/>
                      <a:pt x="1167444" y="1995269"/>
                    </a:cubicBezTo>
                    <a:close/>
                    <a:moveTo>
                      <a:pt x="1233620" y="1958592"/>
                    </a:moveTo>
                    <a:cubicBezTo>
                      <a:pt x="1236013" y="2106892"/>
                      <a:pt x="1238404" y="2251206"/>
                      <a:pt x="1240796" y="2395119"/>
                    </a:cubicBezTo>
                    <a:cubicBezTo>
                      <a:pt x="1424975" y="2395119"/>
                      <a:pt x="1606761" y="2395119"/>
                      <a:pt x="1791737" y="2395119"/>
                    </a:cubicBezTo>
                    <a:cubicBezTo>
                      <a:pt x="1604769" y="2248813"/>
                      <a:pt x="1420589" y="2104899"/>
                      <a:pt x="1233620" y="1958592"/>
                    </a:cubicBezTo>
                    <a:close/>
                    <a:moveTo>
                      <a:pt x="1721474" y="1574938"/>
                    </a:moveTo>
                    <a:cubicBezTo>
                      <a:pt x="1713800" y="1572197"/>
                      <a:pt x="1704033" y="1574688"/>
                      <a:pt x="1693668" y="1582661"/>
                    </a:cubicBezTo>
                    <a:cubicBezTo>
                      <a:pt x="1651411" y="1615749"/>
                      <a:pt x="1609153" y="1648838"/>
                      <a:pt x="1566896" y="1681926"/>
                    </a:cubicBezTo>
                    <a:cubicBezTo>
                      <a:pt x="1471218" y="1757271"/>
                      <a:pt x="1375541" y="1832219"/>
                      <a:pt x="1277472" y="1909160"/>
                    </a:cubicBezTo>
                    <a:cubicBezTo>
                      <a:pt x="1468827" y="2058656"/>
                      <a:pt x="1657789" y="2206556"/>
                      <a:pt x="1849542" y="2356450"/>
                    </a:cubicBezTo>
                    <a:cubicBezTo>
                      <a:pt x="1838379" y="2279510"/>
                      <a:pt x="1828014" y="2206955"/>
                      <a:pt x="1817251" y="2134400"/>
                    </a:cubicBezTo>
                    <a:cubicBezTo>
                      <a:pt x="1803298" y="2040317"/>
                      <a:pt x="1788947" y="1945836"/>
                      <a:pt x="1774595" y="1851752"/>
                    </a:cubicBezTo>
                    <a:cubicBezTo>
                      <a:pt x="1761837" y="1767239"/>
                      <a:pt x="1749879" y="1682724"/>
                      <a:pt x="1736722" y="1598608"/>
                    </a:cubicBezTo>
                    <a:cubicBezTo>
                      <a:pt x="1734729" y="1585651"/>
                      <a:pt x="1729148" y="1577678"/>
                      <a:pt x="1721474" y="1574938"/>
                    </a:cubicBezTo>
                    <a:close/>
                    <a:moveTo>
                      <a:pt x="668726" y="1517281"/>
                    </a:moveTo>
                    <a:cubicBezTo>
                      <a:pt x="640023" y="1802719"/>
                      <a:pt x="611719" y="2084568"/>
                      <a:pt x="583016" y="2369207"/>
                    </a:cubicBezTo>
                    <a:cubicBezTo>
                      <a:pt x="587799" y="2366417"/>
                      <a:pt x="589793" y="2365620"/>
                      <a:pt x="590989" y="2364424"/>
                    </a:cubicBezTo>
                    <a:cubicBezTo>
                      <a:pt x="777957" y="2217719"/>
                      <a:pt x="964927" y="2071013"/>
                      <a:pt x="1151896" y="1924706"/>
                    </a:cubicBezTo>
                    <a:cubicBezTo>
                      <a:pt x="1170235" y="1910355"/>
                      <a:pt x="1170235" y="1909160"/>
                      <a:pt x="1151896" y="1894808"/>
                    </a:cubicBezTo>
                    <a:cubicBezTo>
                      <a:pt x="1021934" y="1792753"/>
                      <a:pt x="891574" y="1691094"/>
                      <a:pt x="761214" y="1589039"/>
                    </a:cubicBezTo>
                    <a:cubicBezTo>
                      <a:pt x="731315" y="1565519"/>
                      <a:pt x="701017" y="1542396"/>
                      <a:pt x="668726" y="1517281"/>
                    </a:cubicBezTo>
                    <a:close/>
                    <a:moveTo>
                      <a:pt x="1230830" y="1491369"/>
                    </a:moveTo>
                    <a:cubicBezTo>
                      <a:pt x="1230830" y="1615350"/>
                      <a:pt x="1230830" y="1736143"/>
                      <a:pt x="1230830" y="1862915"/>
                    </a:cubicBezTo>
                    <a:cubicBezTo>
                      <a:pt x="1387102" y="1740130"/>
                      <a:pt x="1538592" y="1621729"/>
                      <a:pt x="1693668" y="1500140"/>
                    </a:cubicBezTo>
                    <a:cubicBezTo>
                      <a:pt x="1535004" y="1497349"/>
                      <a:pt x="1381921" y="1494159"/>
                      <a:pt x="1230830" y="1491369"/>
                    </a:cubicBezTo>
                    <a:close/>
                    <a:moveTo>
                      <a:pt x="738092" y="1482599"/>
                    </a:moveTo>
                    <a:cubicBezTo>
                      <a:pt x="737693" y="1484193"/>
                      <a:pt x="737693" y="1485389"/>
                      <a:pt x="737294" y="1486983"/>
                    </a:cubicBezTo>
                    <a:cubicBezTo>
                      <a:pt x="878419" y="1597411"/>
                      <a:pt x="1019543" y="1707839"/>
                      <a:pt x="1161862" y="1819063"/>
                    </a:cubicBezTo>
                    <a:cubicBezTo>
                      <a:pt x="1161862" y="1709035"/>
                      <a:pt x="1161862" y="1600999"/>
                      <a:pt x="1161862" y="1490571"/>
                    </a:cubicBezTo>
                    <a:cubicBezTo>
                      <a:pt x="1017949" y="1487781"/>
                      <a:pt x="878020" y="1484990"/>
                      <a:pt x="738092" y="1482599"/>
                    </a:cubicBezTo>
                    <a:close/>
                    <a:moveTo>
                      <a:pt x="1148707" y="767013"/>
                    </a:moveTo>
                    <a:cubicBezTo>
                      <a:pt x="1006786" y="982287"/>
                      <a:pt x="864864" y="1197560"/>
                      <a:pt x="721748" y="1415226"/>
                    </a:cubicBezTo>
                    <a:cubicBezTo>
                      <a:pt x="870047" y="1418016"/>
                      <a:pt x="1014758" y="1420409"/>
                      <a:pt x="1160666" y="1423199"/>
                    </a:cubicBezTo>
                    <a:cubicBezTo>
                      <a:pt x="1157876" y="1203540"/>
                      <a:pt x="1155484" y="985875"/>
                      <a:pt x="1152694" y="768607"/>
                    </a:cubicBezTo>
                    <a:cubicBezTo>
                      <a:pt x="1151498" y="768208"/>
                      <a:pt x="1149902" y="767811"/>
                      <a:pt x="1148707" y="767013"/>
                    </a:cubicBezTo>
                    <a:close/>
                    <a:moveTo>
                      <a:pt x="1224452" y="745885"/>
                    </a:moveTo>
                    <a:cubicBezTo>
                      <a:pt x="1222856" y="746282"/>
                      <a:pt x="1221262" y="746282"/>
                      <a:pt x="1220066" y="746681"/>
                    </a:cubicBezTo>
                    <a:cubicBezTo>
                      <a:pt x="1222457" y="971922"/>
                      <a:pt x="1225249" y="1197162"/>
                      <a:pt x="1227641" y="1424793"/>
                    </a:cubicBezTo>
                    <a:cubicBezTo>
                      <a:pt x="1379528" y="1427186"/>
                      <a:pt x="1529023" y="1429976"/>
                      <a:pt x="1682107" y="1432367"/>
                    </a:cubicBezTo>
                    <a:cubicBezTo>
                      <a:pt x="1527429" y="1200351"/>
                      <a:pt x="1375940" y="973117"/>
                      <a:pt x="1224452" y="745885"/>
                    </a:cubicBezTo>
                    <a:close/>
                    <a:moveTo>
                      <a:pt x="1074956" y="721566"/>
                    </a:moveTo>
                    <a:cubicBezTo>
                      <a:pt x="982467" y="722363"/>
                      <a:pt x="890378" y="722762"/>
                      <a:pt x="797891" y="723560"/>
                    </a:cubicBezTo>
                    <a:cubicBezTo>
                      <a:pt x="782742" y="723560"/>
                      <a:pt x="762808" y="719174"/>
                      <a:pt x="753640" y="726749"/>
                    </a:cubicBezTo>
                    <a:cubicBezTo>
                      <a:pt x="744869" y="733924"/>
                      <a:pt x="747262" y="754654"/>
                      <a:pt x="744869" y="769006"/>
                    </a:cubicBezTo>
                    <a:cubicBezTo>
                      <a:pt x="744869" y="769803"/>
                      <a:pt x="744470" y="770202"/>
                      <a:pt x="744470" y="771000"/>
                    </a:cubicBezTo>
                    <a:cubicBezTo>
                      <a:pt x="735700" y="856710"/>
                      <a:pt x="726929" y="942421"/>
                      <a:pt x="718160" y="1028131"/>
                    </a:cubicBezTo>
                    <a:cubicBezTo>
                      <a:pt x="710585" y="1102681"/>
                      <a:pt x="703011" y="1177228"/>
                      <a:pt x="695436" y="1251777"/>
                    </a:cubicBezTo>
                    <a:cubicBezTo>
                      <a:pt x="692247" y="1282076"/>
                      <a:pt x="689854" y="1312372"/>
                      <a:pt x="686665" y="1342272"/>
                    </a:cubicBezTo>
                    <a:cubicBezTo>
                      <a:pt x="687862" y="1342671"/>
                      <a:pt x="689058" y="1342671"/>
                      <a:pt x="690253" y="1343069"/>
                    </a:cubicBezTo>
                    <a:cubicBezTo>
                      <a:pt x="826195" y="1137363"/>
                      <a:pt x="961738" y="931259"/>
                      <a:pt x="1100071" y="721566"/>
                    </a:cubicBezTo>
                    <a:cubicBezTo>
                      <a:pt x="1088909" y="721566"/>
                      <a:pt x="1082132" y="721566"/>
                      <a:pt x="1074956" y="721566"/>
                    </a:cubicBezTo>
                    <a:close/>
                    <a:moveTo>
                      <a:pt x="1588423" y="717978"/>
                    </a:moveTo>
                    <a:cubicBezTo>
                      <a:pt x="1528227" y="718775"/>
                      <a:pt x="1467631" y="719174"/>
                      <a:pt x="1407434" y="719573"/>
                    </a:cubicBezTo>
                    <a:cubicBezTo>
                      <a:pt x="1368764" y="719573"/>
                      <a:pt x="1329696" y="719573"/>
                      <a:pt x="1286243" y="719573"/>
                    </a:cubicBezTo>
                    <a:cubicBezTo>
                      <a:pt x="1423380" y="926076"/>
                      <a:pt x="1558125" y="1127796"/>
                      <a:pt x="1692473" y="1329913"/>
                    </a:cubicBezTo>
                    <a:cubicBezTo>
                      <a:pt x="1693668" y="1329516"/>
                      <a:pt x="1694466" y="1329117"/>
                      <a:pt x="1695662" y="1328718"/>
                    </a:cubicBezTo>
                    <a:cubicBezTo>
                      <a:pt x="1691276" y="1295629"/>
                      <a:pt x="1686891" y="1262541"/>
                      <a:pt x="1682107" y="1229453"/>
                    </a:cubicBezTo>
                    <a:cubicBezTo>
                      <a:pt x="1657390" y="1064808"/>
                      <a:pt x="1632275" y="899765"/>
                      <a:pt x="1607958" y="735119"/>
                    </a:cubicBezTo>
                    <a:cubicBezTo>
                      <a:pt x="1605964" y="721167"/>
                      <a:pt x="1601181" y="717978"/>
                      <a:pt x="1588423" y="717978"/>
                    </a:cubicBezTo>
                    <a:close/>
                    <a:moveTo>
                      <a:pt x="1324116" y="0"/>
                    </a:moveTo>
                    <a:cubicBezTo>
                      <a:pt x="1379129" y="63786"/>
                      <a:pt x="1433744" y="127969"/>
                      <a:pt x="1489557" y="191355"/>
                    </a:cubicBezTo>
                    <a:cubicBezTo>
                      <a:pt x="1495537" y="198132"/>
                      <a:pt x="1507097" y="202915"/>
                      <a:pt x="1516267" y="202915"/>
                    </a:cubicBezTo>
                    <a:cubicBezTo>
                      <a:pt x="1645033" y="203713"/>
                      <a:pt x="1774196" y="203314"/>
                      <a:pt x="1902962" y="203314"/>
                    </a:cubicBezTo>
                    <a:cubicBezTo>
                      <a:pt x="1910138" y="203314"/>
                      <a:pt x="1917314" y="203314"/>
                      <a:pt x="1925287" y="203314"/>
                    </a:cubicBezTo>
                    <a:cubicBezTo>
                      <a:pt x="1925287" y="360384"/>
                      <a:pt x="1925287" y="515462"/>
                      <a:pt x="1925287" y="672931"/>
                    </a:cubicBezTo>
                    <a:cubicBezTo>
                      <a:pt x="1839576" y="672931"/>
                      <a:pt x="1754264" y="672931"/>
                      <a:pt x="1666560" y="672931"/>
                    </a:cubicBezTo>
                    <a:cubicBezTo>
                      <a:pt x="1704432" y="926475"/>
                      <a:pt x="1741905" y="1177627"/>
                      <a:pt x="1779379" y="1429178"/>
                    </a:cubicBezTo>
                    <a:cubicBezTo>
                      <a:pt x="1782967" y="1428780"/>
                      <a:pt x="1786156" y="1428381"/>
                      <a:pt x="1788947" y="1427585"/>
                    </a:cubicBezTo>
                    <a:cubicBezTo>
                      <a:pt x="1788947" y="1429178"/>
                      <a:pt x="1789744" y="1430774"/>
                      <a:pt x="1789345" y="1431571"/>
                    </a:cubicBezTo>
                    <a:cubicBezTo>
                      <a:pt x="1776190" y="1459477"/>
                      <a:pt x="1788149" y="1486983"/>
                      <a:pt x="1792136" y="1513693"/>
                    </a:cubicBezTo>
                    <a:cubicBezTo>
                      <a:pt x="1809279" y="1635683"/>
                      <a:pt x="1828014" y="1757271"/>
                      <a:pt x="1846353" y="1879261"/>
                    </a:cubicBezTo>
                    <a:cubicBezTo>
                      <a:pt x="1861901" y="1982114"/>
                      <a:pt x="1877448" y="2084966"/>
                      <a:pt x="1892996" y="2187819"/>
                    </a:cubicBezTo>
                    <a:cubicBezTo>
                      <a:pt x="1902564" y="2252799"/>
                      <a:pt x="1912530" y="2317383"/>
                      <a:pt x="1922098" y="2382363"/>
                    </a:cubicBezTo>
                    <a:cubicBezTo>
                      <a:pt x="1922495" y="2385552"/>
                      <a:pt x="1921699" y="2391133"/>
                      <a:pt x="1923293" y="2391930"/>
                    </a:cubicBezTo>
                    <a:cubicBezTo>
                      <a:pt x="1952395" y="2404289"/>
                      <a:pt x="1934854" y="2429404"/>
                      <a:pt x="1937645" y="2448141"/>
                    </a:cubicBezTo>
                    <a:cubicBezTo>
                      <a:pt x="1941232" y="2473256"/>
                      <a:pt x="1939240" y="2499169"/>
                      <a:pt x="1942828" y="2524284"/>
                    </a:cubicBezTo>
                    <a:cubicBezTo>
                      <a:pt x="1967145" y="2689328"/>
                      <a:pt x="1992659" y="2854370"/>
                      <a:pt x="2017375" y="3019413"/>
                    </a:cubicBezTo>
                    <a:cubicBezTo>
                      <a:pt x="2037708" y="3154159"/>
                      <a:pt x="2057640" y="3289303"/>
                      <a:pt x="2077972" y="3424048"/>
                    </a:cubicBezTo>
                    <a:cubicBezTo>
                      <a:pt x="2078770" y="3428832"/>
                      <a:pt x="2084350" y="3433218"/>
                      <a:pt x="2087140" y="3438002"/>
                    </a:cubicBezTo>
                    <a:cubicBezTo>
                      <a:pt x="2089533" y="3441989"/>
                      <a:pt x="2092722" y="3446772"/>
                      <a:pt x="2092323" y="3451157"/>
                    </a:cubicBezTo>
                    <a:cubicBezTo>
                      <a:pt x="2087140" y="3533280"/>
                      <a:pt x="2106276" y="3612613"/>
                      <a:pt x="2117438" y="3692743"/>
                    </a:cubicBezTo>
                    <a:cubicBezTo>
                      <a:pt x="2133385" y="3805562"/>
                      <a:pt x="2151325" y="3917982"/>
                      <a:pt x="2168067" y="4030403"/>
                    </a:cubicBezTo>
                    <a:cubicBezTo>
                      <a:pt x="2184812" y="4141628"/>
                      <a:pt x="2200757" y="4253251"/>
                      <a:pt x="2217500" y="4364477"/>
                    </a:cubicBezTo>
                    <a:cubicBezTo>
                      <a:pt x="2221487" y="4391186"/>
                      <a:pt x="2225075" y="4418295"/>
                      <a:pt x="2229859" y="4445004"/>
                    </a:cubicBezTo>
                    <a:cubicBezTo>
                      <a:pt x="2230657" y="4449389"/>
                      <a:pt x="2237433" y="4452977"/>
                      <a:pt x="2241420" y="4456964"/>
                    </a:cubicBezTo>
                    <a:cubicBezTo>
                      <a:pt x="2242218" y="4457761"/>
                      <a:pt x="2243812" y="4456964"/>
                      <a:pt x="2245407" y="4456964"/>
                    </a:cubicBezTo>
                    <a:lnTo>
                      <a:pt x="2481379" y="4456840"/>
                    </a:lnTo>
                    <a:lnTo>
                      <a:pt x="2481379" y="5102386"/>
                    </a:lnTo>
                    <a:lnTo>
                      <a:pt x="0" y="5102386"/>
                    </a:lnTo>
                    <a:lnTo>
                      <a:pt x="0" y="4469937"/>
                    </a:lnTo>
                    <a:lnTo>
                      <a:pt x="303558" y="4466532"/>
                    </a:lnTo>
                    <a:cubicBezTo>
                      <a:pt x="307545" y="4427862"/>
                      <a:pt x="311930" y="4390787"/>
                      <a:pt x="315518" y="4353314"/>
                    </a:cubicBezTo>
                    <a:cubicBezTo>
                      <a:pt x="324687" y="4264414"/>
                      <a:pt x="333856" y="4175116"/>
                      <a:pt x="342627" y="4086215"/>
                    </a:cubicBezTo>
                    <a:cubicBezTo>
                      <a:pt x="349803" y="4014458"/>
                      <a:pt x="356181" y="3942300"/>
                      <a:pt x="363755" y="3870542"/>
                    </a:cubicBezTo>
                    <a:cubicBezTo>
                      <a:pt x="372525" y="3784832"/>
                      <a:pt x="381695" y="3699121"/>
                      <a:pt x="390466" y="3613411"/>
                    </a:cubicBezTo>
                    <a:cubicBezTo>
                      <a:pt x="393655" y="3584307"/>
                      <a:pt x="396046" y="3555206"/>
                      <a:pt x="399235" y="3526503"/>
                    </a:cubicBezTo>
                    <a:cubicBezTo>
                      <a:pt x="400830" y="3512151"/>
                      <a:pt x="400830" y="3498597"/>
                      <a:pt x="379701" y="3493414"/>
                    </a:cubicBezTo>
                    <a:cubicBezTo>
                      <a:pt x="417972" y="3473083"/>
                      <a:pt x="406810" y="3438400"/>
                      <a:pt x="409999" y="3410095"/>
                    </a:cubicBezTo>
                    <a:cubicBezTo>
                      <a:pt x="423951" y="3292891"/>
                      <a:pt x="434715" y="3175289"/>
                      <a:pt x="446675" y="3058084"/>
                    </a:cubicBezTo>
                    <a:cubicBezTo>
                      <a:pt x="456641" y="2959217"/>
                      <a:pt x="465811" y="2859952"/>
                      <a:pt x="475378" y="2761085"/>
                    </a:cubicBezTo>
                    <a:cubicBezTo>
                      <a:pt x="484548" y="2668597"/>
                      <a:pt x="492919" y="2576110"/>
                      <a:pt x="504081" y="2484020"/>
                    </a:cubicBezTo>
                    <a:cubicBezTo>
                      <a:pt x="506873" y="2462892"/>
                      <a:pt x="490926" y="2460897"/>
                      <a:pt x="481359" y="2448540"/>
                    </a:cubicBezTo>
                    <a:cubicBezTo>
                      <a:pt x="516440" y="2435383"/>
                      <a:pt x="511257" y="2404289"/>
                      <a:pt x="514447" y="2376781"/>
                    </a:cubicBezTo>
                    <a:cubicBezTo>
                      <a:pt x="523616" y="2289078"/>
                      <a:pt x="532387" y="2201374"/>
                      <a:pt x="541555" y="2113670"/>
                    </a:cubicBezTo>
                    <a:cubicBezTo>
                      <a:pt x="548731" y="2043108"/>
                      <a:pt x="555508" y="1972545"/>
                      <a:pt x="562683" y="1901984"/>
                    </a:cubicBezTo>
                    <a:cubicBezTo>
                      <a:pt x="571454" y="1815076"/>
                      <a:pt x="580623" y="1727771"/>
                      <a:pt x="589394" y="1640864"/>
                    </a:cubicBezTo>
                    <a:cubicBezTo>
                      <a:pt x="596570" y="1570303"/>
                      <a:pt x="603346" y="1499741"/>
                      <a:pt x="610522" y="1429178"/>
                    </a:cubicBezTo>
                    <a:cubicBezTo>
                      <a:pt x="619293" y="1341474"/>
                      <a:pt x="628860" y="1253770"/>
                      <a:pt x="637631" y="1166066"/>
                    </a:cubicBezTo>
                    <a:cubicBezTo>
                      <a:pt x="644807" y="1096301"/>
                      <a:pt x="651185" y="1026139"/>
                      <a:pt x="658361" y="956374"/>
                    </a:cubicBezTo>
                    <a:cubicBezTo>
                      <a:pt x="667132" y="868670"/>
                      <a:pt x="676300" y="780966"/>
                      <a:pt x="685470" y="693262"/>
                    </a:cubicBezTo>
                    <a:cubicBezTo>
                      <a:pt x="685867" y="688876"/>
                      <a:pt x="685470" y="684491"/>
                      <a:pt x="685470" y="676519"/>
                    </a:cubicBezTo>
                    <a:cubicBezTo>
                      <a:pt x="593381" y="676519"/>
                      <a:pt x="501690" y="676519"/>
                      <a:pt x="411195" y="676519"/>
                    </a:cubicBezTo>
                    <a:cubicBezTo>
                      <a:pt x="411195" y="517853"/>
                      <a:pt x="411195" y="361979"/>
                      <a:pt x="411195" y="204112"/>
                    </a:cubicBezTo>
                    <a:cubicBezTo>
                      <a:pt x="422757" y="204112"/>
                      <a:pt x="430331" y="204112"/>
                      <a:pt x="437906" y="204112"/>
                    </a:cubicBezTo>
                    <a:cubicBezTo>
                      <a:pt x="575441" y="204112"/>
                      <a:pt x="712977" y="203713"/>
                      <a:pt x="850512" y="204510"/>
                    </a:cubicBezTo>
                    <a:cubicBezTo>
                      <a:pt x="865661" y="204510"/>
                      <a:pt x="876026" y="200923"/>
                      <a:pt x="886393" y="188962"/>
                    </a:cubicBezTo>
                    <a:cubicBezTo>
                      <a:pt x="933434" y="133948"/>
                      <a:pt x="981670" y="79731"/>
                      <a:pt x="1028712" y="24716"/>
                    </a:cubicBezTo>
                    <a:cubicBezTo>
                      <a:pt x="1039873" y="11960"/>
                      <a:pt x="1050240" y="0"/>
                      <a:pt x="1068975" y="399"/>
                    </a:cubicBezTo>
                    <a:cubicBezTo>
                      <a:pt x="1153889" y="0"/>
                      <a:pt x="1239202" y="0"/>
                      <a:pt x="1324116" y="0"/>
                    </a:cubicBez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267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73">
                <a:extLst>
                  <a:ext uri="{FF2B5EF4-FFF2-40B4-BE49-F238E27FC236}">
                    <a16:creationId xmlns:a16="http://schemas.microsoft.com/office/drawing/2014/main" id="{4CCA397C-2AC6-4F23-A540-0D264D5C1464}"/>
                  </a:ext>
                </a:extLst>
              </p:cNvPr>
              <p:cNvSpPr/>
              <p:nvPr/>
            </p:nvSpPr>
            <p:spPr>
              <a:xfrm>
                <a:off x="8112597" y="2066031"/>
                <a:ext cx="331027" cy="461692"/>
              </a:xfrm>
              <a:custGeom>
                <a:avLst/>
                <a:gdLst>
                  <a:gd name="connsiteX0" fmla="*/ 1198938 w 2481379"/>
                  <a:gd name="connsiteY0" fmla="*/ 4031200 h 5102386"/>
                  <a:gd name="connsiteX1" fmla="*/ 437906 w 2481379"/>
                  <a:gd name="connsiteY1" fmla="*/ 4502012 h 5102386"/>
                  <a:gd name="connsiteX2" fmla="*/ 1205715 w 2481379"/>
                  <a:gd name="connsiteY2" fmla="*/ 4502012 h 5102386"/>
                  <a:gd name="connsiteX3" fmla="*/ 1198938 w 2481379"/>
                  <a:gd name="connsiteY3" fmla="*/ 4031200 h 5102386"/>
                  <a:gd name="connsiteX4" fmla="*/ 1265911 w 2481379"/>
                  <a:gd name="connsiteY4" fmla="*/ 4024822 h 5102386"/>
                  <a:gd name="connsiteX5" fmla="*/ 1273485 w 2481379"/>
                  <a:gd name="connsiteY5" fmla="*/ 4499222 h 5102386"/>
                  <a:gd name="connsiteX6" fmla="*/ 2045681 w 2481379"/>
                  <a:gd name="connsiteY6" fmla="*/ 4499619 h 5102386"/>
                  <a:gd name="connsiteX7" fmla="*/ 2047275 w 2481379"/>
                  <a:gd name="connsiteY7" fmla="*/ 4495235 h 5102386"/>
                  <a:gd name="connsiteX8" fmla="*/ 1265911 w 2481379"/>
                  <a:gd name="connsiteY8" fmla="*/ 4024822 h 5102386"/>
                  <a:gd name="connsiteX9" fmla="*/ 464216 w 2481379"/>
                  <a:gd name="connsiteY9" fmla="*/ 3542848 h 5102386"/>
                  <a:gd name="connsiteX10" fmla="*/ 370931 w 2481379"/>
                  <a:gd name="connsiteY10" fmla="*/ 4466532 h 5102386"/>
                  <a:gd name="connsiteX11" fmla="*/ 1173823 w 2481379"/>
                  <a:gd name="connsiteY11" fmla="*/ 3969808 h 5102386"/>
                  <a:gd name="connsiteX12" fmla="*/ 464216 w 2481379"/>
                  <a:gd name="connsiteY12" fmla="*/ 3542848 h 5102386"/>
                  <a:gd name="connsiteX13" fmla="*/ 2023356 w 2481379"/>
                  <a:gd name="connsiteY13" fmla="*/ 3520922 h 5102386"/>
                  <a:gd name="connsiteX14" fmla="*/ 1299398 w 2481379"/>
                  <a:gd name="connsiteY14" fmla="*/ 3968611 h 5102386"/>
                  <a:gd name="connsiteX15" fmla="*/ 2168466 w 2481379"/>
                  <a:gd name="connsiteY15" fmla="*/ 4491648 h 5102386"/>
                  <a:gd name="connsiteX16" fmla="*/ 2023356 w 2481379"/>
                  <a:gd name="connsiteY16" fmla="*/ 3520922 h 5102386"/>
                  <a:gd name="connsiteX17" fmla="*/ 1190565 w 2481379"/>
                  <a:gd name="connsiteY17" fmla="*/ 3515739 h 5102386"/>
                  <a:gd name="connsiteX18" fmla="*/ 566670 w 2481379"/>
                  <a:gd name="connsiteY18" fmla="*/ 3522516 h 5102386"/>
                  <a:gd name="connsiteX19" fmla="*/ 565475 w 2481379"/>
                  <a:gd name="connsiteY19" fmla="*/ 3527300 h 5102386"/>
                  <a:gd name="connsiteX20" fmla="*/ 1196944 w 2481379"/>
                  <a:gd name="connsiteY20" fmla="*/ 3907219 h 5102386"/>
                  <a:gd name="connsiteX21" fmla="*/ 1190565 w 2481379"/>
                  <a:gd name="connsiteY21" fmla="*/ 3515739 h 5102386"/>
                  <a:gd name="connsiteX22" fmla="*/ 1914125 w 2481379"/>
                  <a:gd name="connsiteY22" fmla="*/ 3506571 h 5102386"/>
                  <a:gd name="connsiteX23" fmla="*/ 1257939 w 2481379"/>
                  <a:gd name="connsiteY23" fmla="*/ 3514145 h 5102386"/>
                  <a:gd name="connsiteX24" fmla="*/ 1264317 w 2481379"/>
                  <a:gd name="connsiteY24" fmla="*/ 3913996 h 5102386"/>
                  <a:gd name="connsiteX25" fmla="*/ 1915719 w 2481379"/>
                  <a:gd name="connsiteY25" fmla="*/ 3510956 h 5102386"/>
                  <a:gd name="connsiteX26" fmla="*/ 1914125 w 2481379"/>
                  <a:gd name="connsiteY26" fmla="*/ 3506571 h 5102386"/>
                  <a:gd name="connsiteX27" fmla="*/ 1249567 w 2481379"/>
                  <a:gd name="connsiteY27" fmla="*/ 2977156 h 5102386"/>
                  <a:gd name="connsiteX28" fmla="*/ 1257540 w 2481379"/>
                  <a:gd name="connsiteY28" fmla="*/ 3447569 h 5102386"/>
                  <a:gd name="connsiteX29" fmla="*/ 1918111 w 2481379"/>
                  <a:gd name="connsiteY29" fmla="*/ 3439995 h 5102386"/>
                  <a:gd name="connsiteX30" fmla="*/ 1919705 w 2481379"/>
                  <a:gd name="connsiteY30" fmla="*/ 3436407 h 5102386"/>
                  <a:gd name="connsiteX31" fmla="*/ 1249567 w 2481379"/>
                  <a:gd name="connsiteY31" fmla="*/ 2977156 h 5102386"/>
                  <a:gd name="connsiteX32" fmla="*/ 1182592 w 2481379"/>
                  <a:gd name="connsiteY32" fmla="*/ 2975561 h 5102386"/>
                  <a:gd name="connsiteX33" fmla="*/ 540359 w 2481379"/>
                  <a:gd name="connsiteY33" fmla="*/ 3455942 h 5102386"/>
                  <a:gd name="connsiteX34" fmla="*/ 1189768 w 2481379"/>
                  <a:gd name="connsiteY34" fmla="*/ 3448367 h 5102386"/>
                  <a:gd name="connsiteX35" fmla="*/ 1182592 w 2481379"/>
                  <a:gd name="connsiteY35" fmla="*/ 2975561 h 5102386"/>
                  <a:gd name="connsiteX36" fmla="*/ 568664 w 2481379"/>
                  <a:gd name="connsiteY36" fmla="*/ 2510331 h 5102386"/>
                  <a:gd name="connsiteX37" fmla="*/ 476575 w 2481379"/>
                  <a:gd name="connsiteY37" fmla="*/ 3421258 h 5102386"/>
                  <a:gd name="connsiteX38" fmla="*/ 1155883 w 2481379"/>
                  <a:gd name="connsiteY38" fmla="*/ 2912972 h 5102386"/>
                  <a:gd name="connsiteX39" fmla="*/ 568664 w 2481379"/>
                  <a:gd name="connsiteY39" fmla="*/ 2510331 h 5102386"/>
                  <a:gd name="connsiteX40" fmla="*/ 1241593 w 2481379"/>
                  <a:gd name="connsiteY40" fmla="*/ 2465682 h 5102386"/>
                  <a:gd name="connsiteX41" fmla="*/ 1247573 w 2481379"/>
                  <a:gd name="connsiteY41" fmla="*/ 2844404 h 5102386"/>
                  <a:gd name="connsiteX42" fmla="*/ 1753866 w 2481379"/>
                  <a:gd name="connsiteY42" fmla="*/ 2465682 h 5102386"/>
                  <a:gd name="connsiteX43" fmla="*/ 1241593 w 2481379"/>
                  <a:gd name="connsiteY43" fmla="*/ 2465682 h 5102386"/>
                  <a:gd name="connsiteX44" fmla="*/ 618097 w 2481379"/>
                  <a:gd name="connsiteY44" fmla="*/ 2465682 h 5102386"/>
                  <a:gd name="connsiteX45" fmla="*/ 1180599 w 2481379"/>
                  <a:gd name="connsiteY45" fmla="*/ 2851181 h 5102386"/>
                  <a:gd name="connsiteX46" fmla="*/ 1174620 w 2481379"/>
                  <a:gd name="connsiteY46" fmla="*/ 2465682 h 5102386"/>
                  <a:gd name="connsiteX47" fmla="*/ 618097 w 2481379"/>
                  <a:gd name="connsiteY47" fmla="*/ 2465682 h 5102386"/>
                  <a:gd name="connsiteX48" fmla="*/ 1865887 w 2481379"/>
                  <a:gd name="connsiteY48" fmla="*/ 2464086 h 5102386"/>
                  <a:gd name="connsiteX49" fmla="*/ 1268304 w 2481379"/>
                  <a:gd name="connsiteY49" fmla="*/ 2910980 h 5102386"/>
                  <a:gd name="connsiteX50" fmla="*/ 2008207 w 2481379"/>
                  <a:gd name="connsiteY50" fmla="*/ 3418069 h 5102386"/>
                  <a:gd name="connsiteX51" fmla="*/ 1865887 w 2481379"/>
                  <a:gd name="connsiteY51" fmla="*/ 2464086 h 5102386"/>
                  <a:gd name="connsiteX52" fmla="*/ 1167444 w 2481379"/>
                  <a:gd name="connsiteY52" fmla="*/ 1995269 h 5102386"/>
                  <a:gd name="connsiteX53" fmla="*/ 656767 w 2481379"/>
                  <a:gd name="connsiteY53" fmla="*/ 2395518 h 5102386"/>
                  <a:gd name="connsiteX54" fmla="*/ 1173424 w 2481379"/>
                  <a:gd name="connsiteY54" fmla="*/ 2395518 h 5102386"/>
                  <a:gd name="connsiteX55" fmla="*/ 1167444 w 2481379"/>
                  <a:gd name="connsiteY55" fmla="*/ 1995269 h 5102386"/>
                  <a:gd name="connsiteX56" fmla="*/ 1233620 w 2481379"/>
                  <a:gd name="connsiteY56" fmla="*/ 1958592 h 5102386"/>
                  <a:gd name="connsiteX57" fmla="*/ 1240796 w 2481379"/>
                  <a:gd name="connsiteY57" fmla="*/ 2395119 h 5102386"/>
                  <a:gd name="connsiteX58" fmla="*/ 1791737 w 2481379"/>
                  <a:gd name="connsiteY58" fmla="*/ 2395119 h 5102386"/>
                  <a:gd name="connsiteX59" fmla="*/ 1233620 w 2481379"/>
                  <a:gd name="connsiteY59" fmla="*/ 1958592 h 5102386"/>
                  <a:gd name="connsiteX60" fmla="*/ 1721474 w 2481379"/>
                  <a:gd name="connsiteY60" fmla="*/ 1574938 h 5102386"/>
                  <a:gd name="connsiteX61" fmla="*/ 1693668 w 2481379"/>
                  <a:gd name="connsiteY61" fmla="*/ 1582661 h 5102386"/>
                  <a:gd name="connsiteX62" fmla="*/ 1566896 w 2481379"/>
                  <a:gd name="connsiteY62" fmla="*/ 1681926 h 5102386"/>
                  <a:gd name="connsiteX63" fmla="*/ 1277472 w 2481379"/>
                  <a:gd name="connsiteY63" fmla="*/ 1909160 h 5102386"/>
                  <a:gd name="connsiteX64" fmla="*/ 1849542 w 2481379"/>
                  <a:gd name="connsiteY64" fmla="*/ 2356450 h 5102386"/>
                  <a:gd name="connsiteX65" fmla="*/ 1817251 w 2481379"/>
                  <a:gd name="connsiteY65" fmla="*/ 2134400 h 5102386"/>
                  <a:gd name="connsiteX66" fmla="*/ 1774595 w 2481379"/>
                  <a:gd name="connsiteY66" fmla="*/ 1851752 h 5102386"/>
                  <a:gd name="connsiteX67" fmla="*/ 1736722 w 2481379"/>
                  <a:gd name="connsiteY67" fmla="*/ 1598608 h 5102386"/>
                  <a:gd name="connsiteX68" fmla="*/ 1721474 w 2481379"/>
                  <a:gd name="connsiteY68" fmla="*/ 1574938 h 5102386"/>
                  <a:gd name="connsiteX69" fmla="*/ 668726 w 2481379"/>
                  <a:gd name="connsiteY69" fmla="*/ 1517281 h 5102386"/>
                  <a:gd name="connsiteX70" fmla="*/ 583016 w 2481379"/>
                  <a:gd name="connsiteY70" fmla="*/ 2369207 h 5102386"/>
                  <a:gd name="connsiteX71" fmla="*/ 590989 w 2481379"/>
                  <a:gd name="connsiteY71" fmla="*/ 2364424 h 5102386"/>
                  <a:gd name="connsiteX72" fmla="*/ 1151896 w 2481379"/>
                  <a:gd name="connsiteY72" fmla="*/ 1924706 h 5102386"/>
                  <a:gd name="connsiteX73" fmla="*/ 1151896 w 2481379"/>
                  <a:gd name="connsiteY73" fmla="*/ 1894808 h 5102386"/>
                  <a:gd name="connsiteX74" fmla="*/ 761214 w 2481379"/>
                  <a:gd name="connsiteY74" fmla="*/ 1589039 h 5102386"/>
                  <a:gd name="connsiteX75" fmla="*/ 668726 w 2481379"/>
                  <a:gd name="connsiteY75" fmla="*/ 1517281 h 5102386"/>
                  <a:gd name="connsiteX76" fmla="*/ 1230830 w 2481379"/>
                  <a:gd name="connsiteY76" fmla="*/ 1491369 h 5102386"/>
                  <a:gd name="connsiteX77" fmla="*/ 1230830 w 2481379"/>
                  <a:gd name="connsiteY77" fmla="*/ 1862915 h 5102386"/>
                  <a:gd name="connsiteX78" fmla="*/ 1693668 w 2481379"/>
                  <a:gd name="connsiteY78" fmla="*/ 1500140 h 5102386"/>
                  <a:gd name="connsiteX79" fmla="*/ 1230830 w 2481379"/>
                  <a:gd name="connsiteY79" fmla="*/ 1491369 h 5102386"/>
                  <a:gd name="connsiteX80" fmla="*/ 738092 w 2481379"/>
                  <a:gd name="connsiteY80" fmla="*/ 1482599 h 5102386"/>
                  <a:gd name="connsiteX81" fmla="*/ 737294 w 2481379"/>
                  <a:gd name="connsiteY81" fmla="*/ 1486983 h 5102386"/>
                  <a:gd name="connsiteX82" fmla="*/ 1161862 w 2481379"/>
                  <a:gd name="connsiteY82" fmla="*/ 1819063 h 5102386"/>
                  <a:gd name="connsiteX83" fmla="*/ 1161862 w 2481379"/>
                  <a:gd name="connsiteY83" fmla="*/ 1490571 h 5102386"/>
                  <a:gd name="connsiteX84" fmla="*/ 738092 w 2481379"/>
                  <a:gd name="connsiteY84" fmla="*/ 1482599 h 5102386"/>
                  <a:gd name="connsiteX85" fmla="*/ 1148707 w 2481379"/>
                  <a:gd name="connsiteY85" fmla="*/ 767013 h 5102386"/>
                  <a:gd name="connsiteX86" fmla="*/ 721748 w 2481379"/>
                  <a:gd name="connsiteY86" fmla="*/ 1415226 h 5102386"/>
                  <a:gd name="connsiteX87" fmla="*/ 1160666 w 2481379"/>
                  <a:gd name="connsiteY87" fmla="*/ 1423199 h 5102386"/>
                  <a:gd name="connsiteX88" fmla="*/ 1152694 w 2481379"/>
                  <a:gd name="connsiteY88" fmla="*/ 768607 h 5102386"/>
                  <a:gd name="connsiteX89" fmla="*/ 1148707 w 2481379"/>
                  <a:gd name="connsiteY89" fmla="*/ 767013 h 5102386"/>
                  <a:gd name="connsiteX90" fmla="*/ 1224452 w 2481379"/>
                  <a:gd name="connsiteY90" fmla="*/ 745885 h 5102386"/>
                  <a:gd name="connsiteX91" fmla="*/ 1220066 w 2481379"/>
                  <a:gd name="connsiteY91" fmla="*/ 746681 h 5102386"/>
                  <a:gd name="connsiteX92" fmla="*/ 1227641 w 2481379"/>
                  <a:gd name="connsiteY92" fmla="*/ 1424793 h 5102386"/>
                  <a:gd name="connsiteX93" fmla="*/ 1682107 w 2481379"/>
                  <a:gd name="connsiteY93" fmla="*/ 1432367 h 5102386"/>
                  <a:gd name="connsiteX94" fmla="*/ 1224452 w 2481379"/>
                  <a:gd name="connsiteY94" fmla="*/ 745885 h 5102386"/>
                  <a:gd name="connsiteX95" fmla="*/ 1074956 w 2481379"/>
                  <a:gd name="connsiteY95" fmla="*/ 721566 h 5102386"/>
                  <a:gd name="connsiteX96" fmla="*/ 797891 w 2481379"/>
                  <a:gd name="connsiteY96" fmla="*/ 723560 h 5102386"/>
                  <a:gd name="connsiteX97" fmla="*/ 753640 w 2481379"/>
                  <a:gd name="connsiteY97" fmla="*/ 726749 h 5102386"/>
                  <a:gd name="connsiteX98" fmla="*/ 744869 w 2481379"/>
                  <a:gd name="connsiteY98" fmla="*/ 769006 h 5102386"/>
                  <a:gd name="connsiteX99" fmla="*/ 744470 w 2481379"/>
                  <a:gd name="connsiteY99" fmla="*/ 771000 h 5102386"/>
                  <a:gd name="connsiteX100" fmla="*/ 718160 w 2481379"/>
                  <a:gd name="connsiteY100" fmla="*/ 1028131 h 5102386"/>
                  <a:gd name="connsiteX101" fmla="*/ 695436 w 2481379"/>
                  <a:gd name="connsiteY101" fmla="*/ 1251777 h 5102386"/>
                  <a:gd name="connsiteX102" fmla="*/ 686665 w 2481379"/>
                  <a:gd name="connsiteY102" fmla="*/ 1342272 h 5102386"/>
                  <a:gd name="connsiteX103" fmla="*/ 690253 w 2481379"/>
                  <a:gd name="connsiteY103" fmla="*/ 1343069 h 5102386"/>
                  <a:gd name="connsiteX104" fmla="*/ 1100071 w 2481379"/>
                  <a:gd name="connsiteY104" fmla="*/ 721566 h 5102386"/>
                  <a:gd name="connsiteX105" fmla="*/ 1074956 w 2481379"/>
                  <a:gd name="connsiteY105" fmla="*/ 721566 h 5102386"/>
                  <a:gd name="connsiteX106" fmla="*/ 1588423 w 2481379"/>
                  <a:gd name="connsiteY106" fmla="*/ 717978 h 5102386"/>
                  <a:gd name="connsiteX107" fmla="*/ 1407434 w 2481379"/>
                  <a:gd name="connsiteY107" fmla="*/ 719573 h 5102386"/>
                  <a:gd name="connsiteX108" fmla="*/ 1286243 w 2481379"/>
                  <a:gd name="connsiteY108" fmla="*/ 719573 h 5102386"/>
                  <a:gd name="connsiteX109" fmla="*/ 1692473 w 2481379"/>
                  <a:gd name="connsiteY109" fmla="*/ 1329913 h 5102386"/>
                  <a:gd name="connsiteX110" fmla="*/ 1695662 w 2481379"/>
                  <a:gd name="connsiteY110" fmla="*/ 1328718 h 5102386"/>
                  <a:gd name="connsiteX111" fmla="*/ 1682107 w 2481379"/>
                  <a:gd name="connsiteY111" fmla="*/ 1229453 h 5102386"/>
                  <a:gd name="connsiteX112" fmla="*/ 1607958 w 2481379"/>
                  <a:gd name="connsiteY112" fmla="*/ 735119 h 5102386"/>
                  <a:gd name="connsiteX113" fmla="*/ 1588423 w 2481379"/>
                  <a:gd name="connsiteY113" fmla="*/ 717978 h 5102386"/>
                  <a:gd name="connsiteX114" fmla="*/ 1324116 w 2481379"/>
                  <a:gd name="connsiteY114" fmla="*/ 0 h 5102386"/>
                  <a:gd name="connsiteX115" fmla="*/ 1489557 w 2481379"/>
                  <a:gd name="connsiteY115" fmla="*/ 191355 h 5102386"/>
                  <a:gd name="connsiteX116" fmla="*/ 1516267 w 2481379"/>
                  <a:gd name="connsiteY116" fmla="*/ 202915 h 5102386"/>
                  <a:gd name="connsiteX117" fmla="*/ 1902962 w 2481379"/>
                  <a:gd name="connsiteY117" fmla="*/ 203314 h 5102386"/>
                  <a:gd name="connsiteX118" fmla="*/ 1925287 w 2481379"/>
                  <a:gd name="connsiteY118" fmla="*/ 203314 h 5102386"/>
                  <a:gd name="connsiteX119" fmla="*/ 1925287 w 2481379"/>
                  <a:gd name="connsiteY119" fmla="*/ 672931 h 5102386"/>
                  <a:gd name="connsiteX120" fmla="*/ 1666560 w 2481379"/>
                  <a:gd name="connsiteY120" fmla="*/ 672931 h 5102386"/>
                  <a:gd name="connsiteX121" fmla="*/ 1779379 w 2481379"/>
                  <a:gd name="connsiteY121" fmla="*/ 1429178 h 5102386"/>
                  <a:gd name="connsiteX122" fmla="*/ 1788947 w 2481379"/>
                  <a:gd name="connsiteY122" fmla="*/ 1427585 h 5102386"/>
                  <a:gd name="connsiteX123" fmla="*/ 1789345 w 2481379"/>
                  <a:gd name="connsiteY123" fmla="*/ 1431571 h 5102386"/>
                  <a:gd name="connsiteX124" fmla="*/ 1792136 w 2481379"/>
                  <a:gd name="connsiteY124" fmla="*/ 1513693 h 5102386"/>
                  <a:gd name="connsiteX125" fmla="*/ 1846353 w 2481379"/>
                  <a:gd name="connsiteY125" fmla="*/ 1879261 h 5102386"/>
                  <a:gd name="connsiteX126" fmla="*/ 1892996 w 2481379"/>
                  <a:gd name="connsiteY126" fmla="*/ 2187819 h 5102386"/>
                  <a:gd name="connsiteX127" fmla="*/ 1922098 w 2481379"/>
                  <a:gd name="connsiteY127" fmla="*/ 2382363 h 5102386"/>
                  <a:gd name="connsiteX128" fmla="*/ 1923293 w 2481379"/>
                  <a:gd name="connsiteY128" fmla="*/ 2391930 h 5102386"/>
                  <a:gd name="connsiteX129" fmla="*/ 1937645 w 2481379"/>
                  <a:gd name="connsiteY129" fmla="*/ 2448141 h 5102386"/>
                  <a:gd name="connsiteX130" fmla="*/ 1942828 w 2481379"/>
                  <a:gd name="connsiteY130" fmla="*/ 2524284 h 5102386"/>
                  <a:gd name="connsiteX131" fmla="*/ 2017375 w 2481379"/>
                  <a:gd name="connsiteY131" fmla="*/ 3019413 h 5102386"/>
                  <a:gd name="connsiteX132" fmla="*/ 2077972 w 2481379"/>
                  <a:gd name="connsiteY132" fmla="*/ 3424048 h 5102386"/>
                  <a:gd name="connsiteX133" fmla="*/ 2087140 w 2481379"/>
                  <a:gd name="connsiteY133" fmla="*/ 3438002 h 5102386"/>
                  <a:gd name="connsiteX134" fmla="*/ 2092323 w 2481379"/>
                  <a:gd name="connsiteY134" fmla="*/ 3451157 h 5102386"/>
                  <a:gd name="connsiteX135" fmla="*/ 2117438 w 2481379"/>
                  <a:gd name="connsiteY135" fmla="*/ 3692743 h 5102386"/>
                  <a:gd name="connsiteX136" fmla="*/ 2168067 w 2481379"/>
                  <a:gd name="connsiteY136" fmla="*/ 4030403 h 5102386"/>
                  <a:gd name="connsiteX137" fmla="*/ 2217500 w 2481379"/>
                  <a:gd name="connsiteY137" fmla="*/ 4364477 h 5102386"/>
                  <a:gd name="connsiteX138" fmla="*/ 2229859 w 2481379"/>
                  <a:gd name="connsiteY138" fmla="*/ 4445004 h 5102386"/>
                  <a:gd name="connsiteX139" fmla="*/ 2241420 w 2481379"/>
                  <a:gd name="connsiteY139" fmla="*/ 4456964 h 5102386"/>
                  <a:gd name="connsiteX140" fmla="*/ 2245407 w 2481379"/>
                  <a:gd name="connsiteY140" fmla="*/ 4456964 h 5102386"/>
                  <a:gd name="connsiteX141" fmla="*/ 2481379 w 2481379"/>
                  <a:gd name="connsiteY141" fmla="*/ 4456840 h 5102386"/>
                  <a:gd name="connsiteX142" fmla="*/ 2481379 w 2481379"/>
                  <a:gd name="connsiteY142" fmla="*/ 5102386 h 5102386"/>
                  <a:gd name="connsiteX143" fmla="*/ 0 w 2481379"/>
                  <a:gd name="connsiteY143" fmla="*/ 5102386 h 5102386"/>
                  <a:gd name="connsiteX144" fmla="*/ 0 w 2481379"/>
                  <a:gd name="connsiteY144" fmla="*/ 4469937 h 5102386"/>
                  <a:gd name="connsiteX145" fmla="*/ 303558 w 2481379"/>
                  <a:gd name="connsiteY145" fmla="*/ 4466532 h 5102386"/>
                  <a:gd name="connsiteX146" fmla="*/ 315518 w 2481379"/>
                  <a:gd name="connsiteY146" fmla="*/ 4353314 h 5102386"/>
                  <a:gd name="connsiteX147" fmla="*/ 342627 w 2481379"/>
                  <a:gd name="connsiteY147" fmla="*/ 4086215 h 5102386"/>
                  <a:gd name="connsiteX148" fmla="*/ 363755 w 2481379"/>
                  <a:gd name="connsiteY148" fmla="*/ 3870542 h 5102386"/>
                  <a:gd name="connsiteX149" fmla="*/ 390466 w 2481379"/>
                  <a:gd name="connsiteY149" fmla="*/ 3613411 h 5102386"/>
                  <a:gd name="connsiteX150" fmla="*/ 399235 w 2481379"/>
                  <a:gd name="connsiteY150" fmla="*/ 3526503 h 5102386"/>
                  <a:gd name="connsiteX151" fmla="*/ 379701 w 2481379"/>
                  <a:gd name="connsiteY151" fmla="*/ 3493414 h 5102386"/>
                  <a:gd name="connsiteX152" fmla="*/ 409999 w 2481379"/>
                  <a:gd name="connsiteY152" fmla="*/ 3410095 h 5102386"/>
                  <a:gd name="connsiteX153" fmla="*/ 446675 w 2481379"/>
                  <a:gd name="connsiteY153" fmla="*/ 3058084 h 5102386"/>
                  <a:gd name="connsiteX154" fmla="*/ 475378 w 2481379"/>
                  <a:gd name="connsiteY154" fmla="*/ 2761085 h 5102386"/>
                  <a:gd name="connsiteX155" fmla="*/ 504081 w 2481379"/>
                  <a:gd name="connsiteY155" fmla="*/ 2484020 h 5102386"/>
                  <a:gd name="connsiteX156" fmla="*/ 481359 w 2481379"/>
                  <a:gd name="connsiteY156" fmla="*/ 2448540 h 5102386"/>
                  <a:gd name="connsiteX157" fmla="*/ 514447 w 2481379"/>
                  <a:gd name="connsiteY157" fmla="*/ 2376781 h 5102386"/>
                  <a:gd name="connsiteX158" fmla="*/ 541555 w 2481379"/>
                  <a:gd name="connsiteY158" fmla="*/ 2113670 h 5102386"/>
                  <a:gd name="connsiteX159" fmla="*/ 562683 w 2481379"/>
                  <a:gd name="connsiteY159" fmla="*/ 1901984 h 5102386"/>
                  <a:gd name="connsiteX160" fmla="*/ 589394 w 2481379"/>
                  <a:gd name="connsiteY160" fmla="*/ 1640864 h 5102386"/>
                  <a:gd name="connsiteX161" fmla="*/ 610522 w 2481379"/>
                  <a:gd name="connsiteY161" fmla="*/ 1429178 h 5102386"/>
                  <a:gd name="connsiteX162" fmla="*/ 637631 w 2481379"/>
                  <a:gd name="connsiteY162" fmla="*/ 1166066 h 5102386"/>
                  <a:gd name="connsiteX163" fmla="*/ 658361 w 2481379"/>
                  <a:gd name="connsiteY163" fmla="*/ 956374 h 5102386"/>
                  <a:gd name="connsiteX164" fmla="*/ 685470 w 2481379"/>
                  <a:gd name="connsiteY164" fmla="*/ 693262 h 5102386"/>
                  <a:gd name="connsiteX165" fmla="*/ 685470 w 2481379"/>
                  <a:gd name="connsiteY165" fmla="*/ 676519 h 5102386"/>
                  <a:gd name="connsiteX166" fmla="*/ 411195 w 2481379"/>
                  <a:gd name="connsiteY166" fmla="*/ 676519 h 5102386"/>
                  <a:gd name="connsiteX167" fmla="*/ 411195 w 2481379"/>
                  <a:gd name="connsiteY167" fmla="*/ 204112 h 5102386"/>
                  <a:gd name="connsiteX168" fmla="*/ 437906 w 2481379"/>
                  <a:gd name="connsiteY168" fmla="*/ 204112 h 5102386"/>
                  <a:gd name="connsiteX169" fmla="*/ 850512 w 2481379"/>
                  <a:gd name="connsiteY169" fmla="*/ 204510 h 5102386"/>
                  <a:gd name="connsiteX170" fmla="*/ 886393 w 2481379"/>
                  <a:gd name="connsiteY170" fmla="*/ 188962 h 5102386"/>
                  <a:gd name="connsiteX171" fmla="*/ 1028712 w 2481379"/>
                  <a:gd name="connsiteY171" fmla="*/ 24716 h 5102386"/>
                  <a:gd name="connsiteX172" fmla="*/ 1068975 w 2481379"/>
                  <a:gd name="connsiteY172" fmla="*/ 399 h 5102386"/>
                  <a:gd name="connsiteX173" fmla="*/ 1324116 w 2481379"/>
                  <a:gd name="connsiteY173" fmla="*/ 0 h 5102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</a:cxnLst>
                <a:rect l="l" t="t" r="r" b="b"/>
                <a:pathLst>
                  <a:path w="2481379" h="5102386">
                    <a:moveTo>
                      <a:pt x="1198938" y="4031200"/>
                    </a:moveTo>
                    <a:cubicBezTo>
                      <a:pt x="944197" y="4188669"/>
                      <a:pt x="692646" y="4344144"/>
                      <a:pt x="437906" y="4502012"/>
                    </a:cubicBezTo>
                    <a:cubicBezTo>
                      <a:pt x="695835" y="4502012"/>
                      <a:pt x="948980" y="4502012"/>
                      <a:pt x="1205715" y="4502012"/>
                    </a:cubicBezTo>
                    <a:cubicBezTo>
                      <a:pt x="1203323" y="4344144"/>
                      <a:pt x="1201329" y="4189864"/>
                      <a:pt x="1198938" y="4031200"/>
                    </a:cubicBezTo>
                    <a:close/>
                    <a:moveTo>
                      <a:pt x="1265911" y="4024822"/>
                    </a:moveTo>
                    <a:cubicBezTo>
                      <a:pt x="1268304" y="4185480"/>
                      <a:pt x="1271094" y="4342152"/>
                      <a:pt x="1273485" y="4499222"/>
                    </a:cubicBezTo>
                    <a:cubicBezTo>
                      <a:pt x="1531813" y="4499619"/>
                      <a:pt x="1788947" y="4499619"/>
                      <a:pt x="2045681" y="4499619"/>
                    </a:cubicBezTo>
                    <a:cubicBezTo>
                      <a:pt x="2046078" y="4498026"/>
                      <a:pt x="2046477" y="4496829"/>
                      <a:pt x="2047275" y="4495235"/>
                    </a:cubicBezTo>
                    <a:cubicBezTo>
                      <a:pt x="1787353" y="4338963"/>
                      <a:pt x="1527828" y="4182689"/>
                      <a:pt x="1265911" y="4024822"/>
                    </a:cubicBezTo>
                    <a:close/>
                    <a:moveTo>
                      <a:pt x="464216" y="3542848"/>
                    </a:moveTo>
                    <a:cubicBezTo>
                      <a:pt x="433121" y="3851805"/>
                      <a:pt x="402025" y="4157176"/>
                      <a:pt x="370931" y="4466532"/>
                    </a:cubicBezTo>
                    <a:cubicBezTo>
                      <a:pt x="639624" y="4300292"/>
                      <a:pt x="905926" y="4135648"/>
                      <a:pt x="1173823" y="3969808"/>
                    </a:cubicBezTo>
                    <a:cubicBezTo>
                      <a:pt x="936623" y="3827089"/>
                      <a:pt x="701814" y="3685966"/>
                      <a:pt x="464216" y="3542848"/>
                    </a:cubicBezTo>
                    <a:close/>
                    <a:moveTo>
                      <a:pt x="2023356" y="3520922"/>
                    </a:moveTo>
                    <a:cubicBezTo>
                      <a:pt x="1781771" y="3670817"/>
                      <a:pt x="1542180" y="3818717"/>
                      <a:pt x="1299398" y="3968611"/>
                    </a:cubicBezTo>
                    <a:cubicBezTo>
                      <a:pt x="1590018" y="4143222"/>
                      <a:pt x="1877847" y="4316638"/>
                      <a:pt x="2168466" y="4491648"/>
                    </a:cubicBezTo>
                    <a:cubicBezTo>
                      <a:pt x="2119830" y="4166345"/>
                      <a:pt x="2071991" y="3845427"/>
                      <a:pt x="2023356" y="3520922"/>
                    </a:cubicBezTo>
                    <a:close/>
                    <a:moveTo>
                      <a:pt x="1190565" y="3515739"/>
                    </a:moveTo>
                    <a:cubicBezTo>
                      <a:pt x="981272" y="3517733"/>
                      <a:pt x="773971" y="3520124"/>
                      <a:pt x="566670" y="3522516"/>
                    </a:cubicBezTo>
                    <a:cubicBezTo>
                      <a:pt x="566271" y="3524111"/>
                      <a:pt x="565872" y="3525706"/>
                      <a:pt x="565475" y="3527300"/>
                    </a:cubicBezTo>
                    <a:cubicBezTo>
                      <a:pt x="774768" y="3653276"/>
                      <a:pt x="984461" y="3779250"/>
                      <a:pt x="1196944" y="3907219"/>
                    </a:cubicBezTo>
                    <a:cubicBezTo>
                      <a:pt x="1194951" y="3774466"/>
                      <a:pt x="1192957" y="3646099"/>
                      <a:pt x="1190565" y="3515739"/>
                    </a:cubicBezTo>
                    <a:close/>
                    <a:moveTo>
                      <a:pt x="1914125" y="3506571"/>
                    </a:moveTo>
                    <a:cubicBezTo>
                      <a:pt x="1695263" y="3508962"/>
                      <a:pt x="1476800" y="3511353"/>
                      <a:pt x="1257939" y="3514145"/>
                    </a:cubicBezTo>
                    <a:cubicBezTo>
                      <a:pt x="1259931" y="3649289"/>
                      <a:pt x="1261926" y="3779649"/>
                      <a:pt x="1264317" y="3913996"/>
                    </a:cubicBezTo>
                    <a:cubicBezTo>
                      <a:pt x="1483976" y="3778054"/>
                      <a:pt x="1699649" y="3644505"/>
                      <a:pt x="1915719" y="3510956"/>
                    </a:cubicBezTo>
                    <a:cubicBezTo>
                      <a:pt x="1915320" y="3509361"/>
                      <a:pt x="1914524" y="3508164"/>
                      <a:pt x="1914125" y="3506571"/>
                    </a:cubicBezTo>
                    <a:close/>
                    <a:moveTo>
                      <a:pt x="1249567" y="2977156"/>
                    </a:moveTo>
                    <a:cubicBezTo>
                      <a:pt x="1252357" y="3137017"/>
                      <a:pt x="1254750" y="3292094"/>
                      <a:pt x="1257540" y="3447569"/>
                    </a:cubicBezTo>
                    <a:cubicBezTo>
                      <a:pt x="1478793" y="3444779"/>
                      <a:pt x="1698452" y="3442386"/>
                      <a:pt x="1918111" y="3439995"/>
                    </a:cubicBezTo>
                    <a:cubicBezTo>
                      <a:pt x="1918509" y="3438798"/>
                      <a:pt x="1918908" y="3437603"/>
                      <a:pt x="1919705" y="3436407"/>
                    </a:cubicBezTo>
                    <a:cubicBezTo>
                      <a:pt x="1697256" y="3284121"/>
                      <a:pt x="1474408" y="3131436"/>
                      <a:pt x="1249567" y="2977156"/>
                    </a:cubicBezTo>
                    <a:close/>
                    <a:moveTo>
                      <a:pt x="1182592" y="2975561"/>
                    </a:moveTo>
                    <a:cubicBezTo>
                      <a:pt x="967717" y="3135820"/>
                      <a:pt x="756430" y="3294087"/>
                      <a:pt x="540359" y="3455942"/>
                    </a:cubicBezTo>
                    <a:cubicBezTo>
                      <a:pt x="760417" y="3453150"/>
                      <a:pt x="974097" y="3450758"/>
                      <a:pt x="1189768" y="3448367"/>
                    </a:cubicBezTo>
                    <a:cubicBezTo>
                      <a:pt x="1187376" y="3290499"/>
                      <a:pt x="1184985" y="3135024"/>
                      <a:pt x="1182592" y="2975561"/>
                    </a:cubicBezTo>
                    <a:close/>
                    <a:moveTo>
                      <a:pt x="568664" y="2510331"/>
                    </a:moveTo>
                    <a:cubicBezTo>
                      <a:pt x="537967" y="2814505"/>
                      <a:pt x="507669" y="3115091"/>
                      <a:pt x="476575" y="3421258"/>
                    </a:cubicBezTo>
                    <a:cubicBezTo>
                      <a:pt x="705801" y="3249836"/>
                      <a:pt x="929846" y="3082401"/>
                      <a:pt x="1155883" y="2912972"/>
                    </a:cubicBezTo>
                    <a:cubicBezTo>
                      <a:pt x="959346" y="2778227"/>
                      <a:pt x="765201" y="2645077"/>
                      <a:pt x="568664" y="2510331"/>
                    </a:cubicBezTo>
                    <a:close/>
                    <a:moveTo>
                      <a:pt x="1241593" y="2465682"/>
                    </a:moveTo>
                    <a:cubicBezTo>
                      <a:pt x="1243587" y="2591656"/>
                      <a:pt x="1245580" y="2715639"/>
                      <a:pt x="1247573" y="2844404"/>
                    </a:cubicBezTo>
                    <a:cubicBezTo>
                      <a:pt x="1417799" y="2717233"/>
                      <a:pt x="1584437" y="2592454"/>
                      <a:pt x="1753866" y="2465682"/>
                    </a:cubicBezTo>
                    <a:cubicBezTo>
                      <a:pt x="1580450" y="2465682"/>
                      <a:pt x="1411022" y="2465682"/>
                      <a:pt x="1241593" y="2465682"/>
                    </a:cubicBezTo>
                    <a:close/>
                    <a:moveTo>
                      <a:pt x="618097" y="2465682"/>
                    </a:moveTo>
                    <a:cubicBezTo>
                      <a:pt x="807059" y="2594847"/>
                      <a:pt x="992036" y="2722017"/>
                      <a:pt x="1180599" y="2851181"/>
                    </a:cubicBezTo>
                    <a:cubicBezTo>
                      <a:pt x="1178605" y="2719624"/>
                      <a:pt x="1176613" y="2592454"/>
                      <a:pt x="1174620" y="2465682"/>
                    </a:cubicBezTo>
                    <a:cubicBezTo>
                      <a:pt x="989244" y="2465682"/>
                      <a:pt x="805864" y="2465682"/>
                      <a:pt x="618097" y="2465682"/>
                    </a:cubicBezTo>
                    <a:close/>
                    <a:moveTo>
                      <a:pt x="1865887" y="2464086"/>
                    </a:moveTo>
                    <a:cubicBezTo>
                      <a:pt x="1665364" y="2614380"/>
                      <a:pt x="1468029" y="2761883"/>
                      <a:pt x="1268304" y="2910980"/>
                    </a:cubicBezTo>
                    <a:cubicBezTo>
                      <a:pt x="1515868" y="3080409"/>
                      <a:pt x="1760642" y="3248242"/>
                      <a:pt x="2008207" y="3418069"/>
                    </a:cubicBezTo>
                    <a:cubicBezTo>
                      <a:pt x="1960368" y="3099144"/>
                      <a:pt x="1913327" y="2783410"/>
                      <a:pt x="1865887" y="2464086"/>
                    </a:cubicBezTo>
                    <a:close/>
                    <a:moveTo>
                      <a:pt x="1167444" y="1995269"/>
                    </a:moveTo>
                    <a:cubicBezTo>
                      <a:pt x="995624" y="2130014"/>
                      <a:pt x="827391" y="2261571"/>
                      <a:pt x="656767" y="2395518"/>
                    </a:cubicBezTo>
                    <a:cubicBezTo>
                      <a:pt x="830979" y="2395518"/>
                      <a:pt x="1000806" y="2395518"/>
                      <a:pt x="1173424" y="2395518"/>
                    </a:cubicBezTo>
                    <a:cubicBezTo>
                      <a:pt x="1171430" y="2262767"/>
                      <a:pt x="1169437" y="2130812"/>
                      <a:pt x="1167444" y="1995269"/>
                    </a:cubicBezTo>
                    <a:close/>
                    <a:moveTo>
                      <a:pt x="1233620" y="1958592"/>
                    </a:moveTo>
                    <a:cubicBezTo>
                      <a:pt x="1236013" y="2106892"/>
                      <a:pt x="1238404" y="2251206"/>
                      <a:pt x="1240796" y="2395119"/>
                    </a:cubicBezTo>
                    <a:cubicBezTo>
                      <a:pt x="1424975" y="2395119"/>
                      <a:pt x="1606761" y="2395119"/>
                      <a:pt x="1791737" y="2395119"/>
                    </a:cubicBezTo>
                    <a:cubicBezTo>
                      <a:pt x="1604769" y="2248813"/>
                      <a:pt x="1420589" y="2104899"/>
                      <a:pt x="1233620" y="1958592"/>
                    </a:cubicBezTo>
                    <a:close/>
                    <a:moveTo>
                      <a:pt x="1721474" y="1574938"/>
                    </a:moveTo>
                    <a:cubicBezTo>
                      <a:pt x="1713800" y="1572197"/>
                      <a:pt x="1704033" y="1574688"/>
                      <a:pt x="1693668" y="1582661"/>
                    </a:cubicBezTo>
                    <a:cubicBezTo>
                      <a:pt x="1651411" y="1615749"/>
                      <a:pt x="1609153" y="1648838"/>
                      <a:pt x="1566896" y="1681926"/>
                    </a:cubicBezTo>
                    <a:cubicBezTo>
                      <a:pt x="1471218" y="1757271"/>
                      <a:pt x="1375541" y="1832219"/>
                      <a:pt x="1277472" y="1909160"/>
                    </a:cubicBezTo>
                    <a:cubicBezTo>
                      <a:pt x="1468827" y="2058656"/>
                      <a:pt x="1657789" y="2206556"/>
                      <a:pt x="1849542" y="2356450"/>
                    </a:cubicBezTo>
                    <a:cubicBezTo>
                      <a:pt x="1838379" y="2279510"/>
                      <a:pt x="1828014" y="2206955"/>
                      <a:pt x="1817251" y="2134400"/>
                    </a:cubicBezTo>
                    <a:cubicBezTo>
                      <a:pt x="1803298" y="2040317"/>
                      <a:pt x="1788947" y="1945836"/>
                      <a:pt x="1774595" y="1851752"/>
                    </a:cubicBezTo>
                    <a:cubicBezTo>
                      <a:pt x="1761837" y="1767239"/>
                      <a:pt x="1749879" y="1682724"/>
                      <a:pt x="1736722" y="1598608"/>
                    </a:cubicBezTo>
                    <a:cubicBezTo>
                      <a:pt x="1734729" y="1585651"/>
                      <a:pt x="1729148" y="1577678"/>
                      <a:pt x="1721474" y="1574938"/>
                    </a:cubicBezTo>
                    <a:close/>
                    <a:moveTo>
                      <a:pt x="668726" y="1517281"/>
                    </a:moveTo>
                    <a:cubicBezTo>
                      <a:pt x="640023" y="1802719"/>
                      <a:pt x="611719" y="2084568"/>
                      <a:pt x="583016" y="2369207"/>
                    </a:cubicBezTo>
                    <a:cubicBezTo>
                      <a:pt x="587799" y="2366417"/>
                      <a:pt x="589793" y="2365620"/>
                      <a:pt x="590989" y="2364424"/>
                    </a:cubicBezTo>
                    <a:cubicBezTo>
                      <a:pt x="777957" y="2217719"/>
                      <a:pt x="964927" y="2071013"/>
                      <a:pt x="1151896" y="1924706"/>
                    </a:cubicBezTo>
                    <a:cubicBezTo>
                      <a:pt x="1170235" y="1910355"/>
                      <a:pt x="1170235" y="1909160"/>
                      <a:pt x="1151896" y="1894808"/>
                    </a:cubicBezTo>
                    <a:cubicBezTo>
                      <a:pt x="1021934" y="1792753"/>
                      <a:pt x="891574" y="1691094"/>
                      <a:pt x="761214" y="1589039"/>
                    </a:cubicBezTo>
                    <a:cubicBezTo>
                      <a:pt x="731315" y="1565519"/>
                      <a:pt x="701017" y="1542396"/>
                      <a:pt x="668726" y="1517281"/>
                    </a:cubicBezTo>
                    <a:close/>
                    <a:moveTo>
                      <a:pt x="1230830" y="1491369"/>
                    </a:moveTo>
                    <a:cubicBezTo>
                      <a:pt x="1230830" y="1615350"/>
                      <a:pt x="1230830" y="1736143"/>
                      <a:pt x="1230830" y="1862915"/>
                    </a:cubicBezTo>
                    <a:cubicBezTo>
                      <a:pt x="1387102" y="1740130"/>
                      <a:pt x="1538592" y="1621729"/>
                      <a:pt x="1693668" y="1500140"/>
                    </a:cubicBezTo>
                    <a:cubicBezTo>
                      <a:pt x="1535004" y="1497349"/>
                      <a:pt x="1381921" y="1494159"/>
                      <a:pt x="1230830" y="1491369"/>
                    </a:cubicBezTo>
                    <a:close/>
                    <a:moveTo>
                      <a:pt x="738092" y="1482599"/>
                    </a:moveTo>
                    <a:cubicBezTo>
                      <a:pt x="737693" y="1484193"/>
                      <a:pt x="737693" y="1485389"/>
                      <a:pt x="737294" y="1486983"/>
                    </a:cubicBezTo>
                    <a:cubicBezTo>
                      <a:pt x="878419" y="1597411"/>
                      <a:pt x="1019543" y="1707839"/>
                      <a:pt x="1161862" y="1819063"/>
                    </a:cubicBezTo>
                    <a:cubicBezTo>
                      <a:pt x="1161862" y="1709035"/>
                      <a:pt x="1161862" y="1600999"/>
                      <a:pt x="1161862" y="1490571"/>
                    </a:cubicBezTo>
                    <a:cubicBezTo>
                      <a:pt x="1017949" y="1487781"/>
                      <a:pt x="878020" y="1484990"/>
                      <a:pt x="738092" y="1482599"/>
                    </a:cubicBezTo>
                    <a:close/>
                    <a:moveTo>
                      <a:pt x="1148707" y="767013"/>
                    </a:moveTo>
                    <a:cubicBezTo>
                      <a:pt x="1006786" y="982287"/>
                      <a:pt x="864864" y="1197560"/>
                      <a:pt x="721748" y="1415226"/>
                    </a:cubicBezTo>
                    <a:cubicBezTo>
                      <a:pt x="870047" y="1418016"/>
                      <a:pt x="1014758" y="1420409"/>
                      <a:pt x="1160666" y="1423199"/>
                    </a:cubicBezTo>
                    <a:cubicBezTo>
                      <a:pt x="1157876" y="1203540"/>
                      <a:pt x="1155484" y="985875"/>
                      <a:pt x="1152694" y="768607"/>
                    </a:cubicBezTo>
                    <a:cubicBezTo>
                      <a:pt x="1151498" y="768208"/>
                      <a:pt x="1149902" y="767811"/>
                      <a:pt x="1148707" y="767013"/>
                    </a:cubicBezTo>
                    <a:close/>
                    <a:moveTo>
                      <a:pt x="1224452" y="745885"/>
                    </a:moveTo>
                    <a:cubicBezTo>
                      <a:pt x="1222856" y="746282"/>
                      <a:pt x="1221262" y="746282"/>
                      <a:pt x="1220066" y="746681"/>
                    </a:cubicBezTo>
                    <a:cubicBezTo>
                      <a:pt x="1222457" y="971922"/>
                      <a:pt x="1225249" y="1197162"/>
                      <a:pt x="1227641" y="1424793"/>
                    </a:cubicBezTo>
                    <a:cubicBezTo>
                      <a:pt x="1379528" y="1427186"/>
                      <a:pt x="1529023" y="1429976"/>
                      <a:pt x="1682107" y="1432367"/>
                    </a:cubicBezTo>
                    <a:cubicBezTo>
                      <a:pt x="1527429" y="1200351"/>
                      <a:pt x="1375940" y="973117"/>
                      <a:pt x="1224452" y="745885"/>
                    </a:cubicBezTo>
                    <a:close/>
                    <a:moveTo>
                      <a:pt x="1074956" y="721566"/>
                    </a:moveTo>
                    <a:cubicBezTo>
                      <a:pt x="982467" y="722363"/>
                      <a:pt x="890378" y="722762"/>
                      <a:pt x="797891" y="723560"/>
                    </a:cubicBezTo>
                    <a:cubicBezTo>
                      <a:pt x="782742" y="723560"/>
                      <a:pt x="762808" y="719174"/>
                      <a:pt x="753640" y="726749"/>
                    </a:cubicBezTo>
                    <a:cubicBezTo>
                      <a:pt x="744869" y="733924"/>
                      <a:pt x="747262" y="754654"/>
                      <a:pt x="744869" y="769006"/>
                    </a:cubicBezTo>
                    <a:cubicBezTo>
                      <a:pt x="744869" y="769803"/>
                      <a:pt x="744470" y="770202"/>
                      <a:pt x="744470" y="771000"/>
                    </a:cubicBezTo>
                    <a:cubicBezTo>
                      <a:pt x="735700" y="856710"/>
                      <a:pt x="726929" y="942421"/>
                      <a:pt x="718160" y="1028131"/>
                    </a:cubicBezTo>
                    <a:cubicBezTo>
                      <a:pt x="710585" y="1102681"/>
                      <a:pt x="703011" y="1177228"/>
                      <a:pt x="695436" y="1251777"/>
                    </a:cubicBezTo>
                    <a:cubicBezTo>
                      <a:pt x="692247" y="1282076"/>
                      <a:pt x="689854" y="1312372"/>
                      <a:pt x="686665" y="1342272"/>
                    </a:cubicBezTo>
                    <a:cubicBezTo>
                      <a:pt x="687862" y="1342671"/>
                      <a:pt x="689058" y="1342671"/>
                      <a:pt x="690253" y="1343069"/>
                    </a:cubicBezTo>
                    <a:cubicBezTo>
                      <a:pt x="826195" y="1137363"/>
                      <a:pt x="961738" y="931259"/>
                      <a:pt x="1100071" y="721566"/>
                    </a:cubicBezTo>
                    <a:cubicBezTo>
                      <a:pt x="1088909" y="721566"/>
                      <a:pt x="1082132" y="721566"/>
                      <a:pt x="1074956" y="721566"/>
                    </a:cubicBezTo>
                    <a:close/>
                    <a:moveTo>
                      <a:pt x="1588423" y="717978"/>
                    </a:moveTo>
                    <a:cubicBezTo>
                      <a:pt x="1528227" y="718775"/>
                      <a:pt x="1467631" y="719174"/>
                      <a:pt x="1407434" y="719573"/>
                    </a:cubicBezTo>
                    <a:cubicBezTo>
                      <a:pt x="1368764" y="719573"/>
                      <a:pt x="1329696" y="719573"/>
                      <a:pt x="1286243" y="719573"/>
                    </a:cubicBezTo>
                    <a:cubicBezTo>
                      <a:pt x="1423380" y="926076"/>
                      <a:pt x="1558125" y="1127796"/>
                      <a:pt x="1692473" y="1329913"/>
                    </a:cubicBezTo>
                    <a:cubicBezTo>
                      <a:pt x="1693668" y="1329516"/>
                      <a:pt x="1694466" y="1329117"/>
                      <a:pt x="1695662" y="1328718"/>
                    </a:cubicBezTo>
                    <a:cubicBezTo>
                      <a:pt x="1691276" y="1295629"/>
                      <a:pt x="1686891" y="1262541"/>
                      <a:pt x="1682107" y="1229453"/>
                    </a:cubicBezTo>
                    <a:cubicBezTo>
                      <a:pt x="1657390" y="1064808"/>
                      <a:pt x="1632275" y="899765"/>
                      <a:pt x="1607958" y="735119"/>
                    </a:cubicBezTo>
                    <a:cubicBezTo>
                      <a:pt x="1605964" y="721167"/>
                      <a:pt x="1601181" y="717978"/>
                      <a:pt x="1588423" y="717978"/>
                    </a:cubicBezTo>
                    <a:close/>
                    <a:moveTo>
                      <a:pt x="1324116" y="0"/>
                    </a:moveTo>
                    <a:cubicBezTo>
                      <a:pt x="1379129" y="63786"/>
                      <a:pt x="1433744" y="127969"/>
                      <a:pt x="1489557" y="191355"/>
                    </a:cubicBezTo>
                    <a:cubicBezTo>
                      <a:pt x="1495537" y="198132"/>
                      <a:pt x="1507097" y="202915"/>
                      <a:pt x="1516267" y="202915"/>
                    </a:cubicBezTo>
                    <a:cubicBezTo>
                      <a:pt x="1645033" y="203713"/>
                      <a:pt x="1774196" y="203314"/>
                      <a:pt x="1902962" y="203314"/>
                    </a:cubicBezTo>
                    <a:cubicBezTo>
                      <a:pt x="1910138" y="203314"/>
                      <a:pt x="1917314" y="203314"/>
                      <a:pt x="1925287" y="203314"/>
                    </a:cubicBezTo>
                    <a:cubicBezTo>
                      <a:pt x="1925287" y="360384"/>
                      <a:pt x="1925287" y="515462"/>
                      <a:pt x="1925287" y="672931"/>
                    </a:cubicBezTo>
                    <a:cubicBezTo>
                      <a:pt x="1839576" y="672931"/>
                      <a:pt x="1754264" y="672931"/>
                      <a:pt x="1666560" y="672931"/>
                    </a:cubicBezTo>
                    <a:cubicBezTo>
                      <a:pt x="1704432" y="926475"/>
                      <a:pt x="1741905" y="1177627"/>
                      <a:pt x="1779379" y="1429178"/>
                    </a:cubicBezTo>
                    <a:cubicBezTo>
                      <a:pt x="1782967" y="1428780"/>
                      <a:pt x="1786156" y="1428381"/>
                      <a:pt x="1788947" y="1427585"/>
                    </a:cubicBezTo>
                    <a:cubicBezTo>
                      <a:pt x="1788947" y="1429178"/>
                      <a:pt x="1789744" y="1430774"/>
                      <a:pt x="1789345" y="1431571"/>
                    </a:cubicBezTo>
                    <a:cubicBezTo>
                      <a:pt x="1776190" y="1459477"/>
                      <a:pt x="1788149" y="1486983"/>
                      <a:pt x="1792136" y="1513693"/>
                    </a:cubicBezTo>
                    <a:cubicBezTo>
                      <a:pt x="1809279" y="1635683"/>
                      <a:pt x="1828014" y="1757271"/>
                      <a:pt x="1846353" y="1879261"/>
                    </a:cubicBezTo>
                    <a:cubicBezTo>
                      <a:pt x="1861901" y="1982114"/>
                      <a:pt x="1877448" y="2084966"/>
                      <a:pt x="1892996" y="2187819"/>
                    </a:cubicBezTo>
                    <a:cubicBezTo>
                      <a:pt x="1902564" y="2252799"/>
                      <a:pt x="1912530" y="2317383"/>
                      <a:pt x="1922098" y="2382363"/>
                    </a:cubicBezTo>
                    <a:cubicBezTo>
                      <a:pt x="1922495" y="2385552"/>
                      <a:pt x="1921699" y="2391133"/>
                      <a:pt x="1923293" y="2391930"/>
                    </a:cubicBezTo>
                    <a:cubicBezTo>
                      <a:pt x="1952395" y="2404289"/>
                      <a:pt x="1934854" y="2429404"/>
                      <a:pt x="1937645" y="2448141"/>
                    </a:cubicBezTo>
                    <a:cubicBezTo>
                      <a:pt x="1941232" y="2473256"/>
                      <a:pt x="1939240" y="2499169"/>
                      <a:pt x="1942828" y="2524284"/>
                    </a:cubicBezTo>
                    <a:cubicBezTo>
                      <a:pt x="1967145" y="2689328"/>
                      <a:pt x="1992659" y="2854370"/>
                      <a:pt x="2017375" y="3019413"/>
                    </a:cubicBezTo>
                    <a:cubicBezTo>
                      <a:pt x="2037708" y="3154159"/>
                      <a:pt x="2057640" y="3289303"/>
                      <a:pt x="2077972" y="3424048"/>
                    </a:cubicBezTo>
                    <a:cubicBezTo>
                      <a:pt x="2078770" y="3428832"/>
                      <a:pt x="2084350" y="3433218"/>
                      <a:pt x="2087140" y="3438002"/>
                    </a:cubicBezTo>
                    <a:cubicBezTo>
                      <a:pt x="2089533" y="3441989"/>
                      <a:pt x="2092722" y="3446772"/>
                      <a:pt x="2092323" y="3451157"/>
                    </a:cubicBezTo>
                    <a:cubicBezTo>
                      <a:pt x="2087140" y="3533280"/>
                      <a:pt x="2106276" y="3612613"/>
                      <a:pt x="2117438" y="3692743"/>
                    </a:cubicBezTo>
                    <a:cubicBezTo>
                      <a:pt x="2133385" y="3805562"/>
                      <a:pt x="2151325" y="3917982"/>
                      <a:pt x="2168067" y="4030403"/>
                    </a:cubicBezTo>
                    <a:cubicBezTo>
                      <a:pt x="2184812" y="4141628"/>
                      <a:pt x="2200757" y="4253251"/>
                      <a:pt x="2217500" y="4364477"/>
                    </a:cubicBezTo>
                    <a:cubicBezTo>
                      <a:pt x="2221487" y="4391186"/>
                      <a:pt x="2225075" y="4418295"/>
                      <a:pt x="2229859" y="4445004"/>
                    </a:cubicBezTo>
                    <a:cubicBezTo>
                      <a:pt x="2230657" y="4449389"/>
                      <a:pt x="2237433" y="4452977"/>
                      <a:pt x="2241420" y="4456964"/>
                    </a:cubicBezTo>
                    <a:cubicBezTo>
                      <a:pt x="2242218" y="4457761"/>
                      <a:pt x="2243812" y="4456964"/>
                      <a:pt x="2245407" y="4456964"/>
                    </a:cubicBezTo>
                    <a:lnTo>
                      <a:pt x="2481379" y="4456840"/>
                    </a:lnTo>
                    <a:lnTo>
                      <a:pt x="2481379" y="5102386"/>
                    </a:lnTo>
                    <a:lnTo>
                      <a:pt x="0" y="5102386"/>
                    </a:lnTo>
                    <a:lnTo>
                      <a:pt x="0" y="4469937"/>
                    </a:lnTo>
                    <a:lnTo>
                      <a:pt x="303558" y="4466532"/>
                    </a:lnTo>
                    <a:cubicBezTo>
                      <a:pt x="307545" y="4427862"/>
                      <a:pt x="311930" y="4390787"/>
                      <a:pt x="315518" y="4353314"/>
                    </a:cubicBezTo>
                    <a:cubicBezTo>
                      <a:pt x="324687" y="4264414"/>
                      <a:pt x="333856" y="4175116"/>
                      <a:pt x="342627" y="4086215"/>
                    </a:cubicBezTo>
                    <a:cubicBezTo>
                      <a:pt x="349803" y="4014458"/>
                      <a:pt x="356181" y="3942300"/>
                      <a:pt x="363755" y="3870542"/>
                    </a:cubicBezTo>
                    <a:cubicBezTo>
                      <a:pt x="372525" y="3784832"/>
                      <a:pt x="381695" y="3699121"/>
                      <a:pt x="390466" y="3613411"/>
                    </a:cubicBezTo>
                    <a:cubicBezTo>
                      <a:pt x="393655" y="3584307"/>
                      <a:pt x="396046" y="3555206"/>
                      <a:pt x="399235" y="3526503"/>
                    </a:cubicBezTo>
                    <a:cubicBezTo>
                      <a:pt x="400830" y="3512151"/>
                      <a:pt x="400830" y="3498597"/>
                      <a:pt x="379701" y="3493414"/>
                    </a:cubicBezTo>
                    <a:cubicBezTo>
                      <a:pt x="417972" y="3473083"/>
                      <a:pt x="406810" y="3438400"/>
                      <a:pt x="409999" y="3410095"/>
                    </a:cubicBezTo>
                    <a:cubicBezTo>
                      <a:pt x="423951" y="3292891"/>
                      <a:pt x="434715" y="3175289"/>
                      <a:pt x="446675" y="3058084"/>
                    </a:cubicBezTo>
                    <a:cubicBezTo>
                      <a:pt x="456641" y="2959217"/>
                      <a:pt x="465811" y="2859952"/>
                      <a:pt x="475378" y="2761085"/>
                    </a:cubicBezTo>
                    <a:cubicBezTo>
                      <a:pt x="484548" y="2668597"/>
                      <a:pt x="492919" y="2576110"/>
                      <a:pt x="504081" y="2484020"/>
                    </a:cubicBezTo>
                    <a:cubicBezTo>
                      <a:pt x="506873" y="2462892"/>
                      <a:pt x="490926" y="2460897"/>
                      <a:pt x="481359" y="2448540"/>
                    </a:cubicBezTo>
                    <a:cubicBezTo>
                      <a:pt x="516440" y="2435383"/>
                      <a:pt x="511257" y="2404289"/>
                      <a:pt x="514447" y="2376781"/>
                    </a:cubicBezTo>
                    <a:cubicBezTo>
                      <a:pt x="523616" y="2289078"/>
                      <a:pt x="532387" y="2201374"/>
                      <a:pt x="541555" y="2113670"/>
                    </a:cubicBezTo>
                    <a:cubicBezTo>
                      <a:pt x="548731" y="2043108"/>
                      <a:pt x="555508" y="1972545"/>
                      <a:pt x="562683" y="1901984"/>
                    </a:cubicBezTo>
                    <a:cubicBezTo>
                      <a:pt x="571454" y="1815076"/>
                      <a:pt x="580623" y="1727771"/>
                      <a:pt x="589394" y="1640864"/>
                    </a:cubicBezTo>
                    <a:cubicBezTo>
                      <a:pt x="596570" y="1570303"/>
                      <a:pt x="603346" y="1499741"/>
                      <a:pt x="610522" y="1429178"/>
                    </a:cubicBezTo>
                    <a:cubicBezTo>
                      <a:pt x="619293" y="1341474"/>
                      <a:pt x="628860" y="1253770"/>
                      <a:pt x="637631" y="1166066"/>
                    </a:cubicBezTo>
                    <a:cubicBezTo>
                      <a:pt x="644807" y="1096301"/>
                      <a:pt x="651185" y="1026139"/>
                      <a:pt x="658361" y="956374"/>
                    </a:cubicBezTo>
                    <a:cubicBezTo>
                      <a:pt x="667132" y="868670"/>
                      <a:pt x="676300" y="780966"/>
                      <a:pt x="685470" y="693262"/>
                    </a:cubicBezTo>
                    <a:cubicBezTo>
                      <a:pt x="685867" y="688876"/>
                      <a:pt x="685470" y="684491"/>
                      <a:pt x="685470" y="676519"/>
                    </a:cubicBezTo>
                    <a:cubicBezTo>
                      <a:pt x="593381" y="676519"/>
                      <a:pt x="501690" y="676519"/>
                      <a:pt x="411195" y="676519"/>
                    </a:cubicBezTo>
                    <a:cubicBezTo>
                      <a:pt x="411195" y="517853"/>
                      <a:pt x="411195" y="361979"/>
                      <a:pt x="411195" y="204112"/>
                    </a:cubicBezTo>
                    <a:cubicBezTo>
                      <a:pt x="422757" y="204112"/>
                      <a:pt x="430331" y="204112"/>
                      <a:pt x="437906" y="204112"/>
                    </a:cubicBezTo>
                    <a:cubicBezTo>
                      <a:pt x="575441" y="204112"/>
                      <a:pt x="712977" y="203713"/>
                      <a:pt x="850512" y="204510"/>
                    </a:cubicBezTo>
                    <a:cubicBezTo>
                      <a:pt x="865661" y="204510"/>
                      <a:pt x="876026" y="200923"/>
                      <a:pt x="886393" y="188962"/>
                    </a:cubicBezTo>
                    <a:cubicBezTo>
                      <a:pt x="933434" y="133948"/>
                      <a:pt x="981670" y="79731"/>
                      <a:pt x="1028712" y="24716"/>
                    </a:cubicBezTo>
                    <a:cubicBezTo>
                      <a:pt x="1039873" y="11960"/>
                      <a:pt x="1050240" y="0"/>
                      <a:pt x="1068975" y="399"/>
                    </a:cubicBezTo>
                    <a:cubicBezTo>
                      <a:pt x="1153889" y="0"/>
                      <a:pt x="1239202" y="0"/>
                      <a:pt x="1324116" y="0"/>
                    </a:cubicBez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267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pic>
            <p:nvPicPr>
              <p:cNvPr id="36" name="Imagen 35"/>
              <p:cNvPicPr>
                <a:picLocks noChangeAspect="1"/>
              </p:cNvPicPr>
              <p:nvPr/>
            </p:nvPicPr>
            <p:blipFill rotWithShape="1">
              <a:blip r:embed="rId4" cstate="hqprint">
                <a:clrChange>
                  <a:clrFrom>
                    <a:srgbClr val="FFFDDB"/>
                  </a:clrFrom>
                  <a:clrTo>
                    <a:srgbClr val="FFFDDB">
                      <a:alpha val="0"/>
                    </a:srgbClr>
                  </a:clrTo>
                </a:clrChange>
                <a:duotone>
                  <a:prstClr val="black"/>
                  <a:schemeClr val="accent4">
                    <a:lumMod val="60000"/>
                    <a:lumOff val="40000"/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622171" y="2784507"/>
                <a:ext cx="676467" cy="381721"/>
              </a:xfrm>
              <a:prstGeom prst="rect">
                <a:avLst/>
              </a:prstGeom>
              <a:noFill/>
              <a:ln w="2675" cap="flat">
                <a:noFill/>
                <a:prstDash val="solid"/>
                <a:miter/>
              </a:ln>
            </p:spPr>
          </p:pic>
          <p:pic>
            <p:nvPicPr>
              <p:cNvPr id="37" name="Imagen 36"/>
              <p:cNvPicPr>
                <a:picLocks noChangeAspect="1"/>
              </p:cNvPicPr>
              <p:nvPr/>
            </p:nvPicPr>
            <p:blipFill>
              <a:blip r:embed="rId6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4">
                    <a:lumMod val="50000"/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59285" y="4757963"/>
                <a:ext cx="505680" cy="505680"/>
              </a:xfrm>
              <a:prstGeom prst="rect">
                <a:avLst/>
              </a:prstGeom>
              <a:noFill/>
              <a:ln w="2675" cap="flat">
                <a:noFill/>
                <a:prstDash val="solid"/>
                <a:miter/>
              </a:ln>
            </p:spPr>
          </p:pic>
          <p:pic>
            <p:nvPicPr>
              <p:cNvPr id="38" name="Imagen 37"/>
              <p:cNvPicPr>
                <a:picLocks noChangeAspect="1"/>
              </p:cNvPicPr>
              <p:nvPr/>
            </p:nvPicPr>
            <p:blipFill>
              <a:blip r:embed="rId6" cstate="hq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duotone>
                  <a:prstClr val="black"/>
                  <a:schemeClr val="accent4">
                    <a:lumMod val="50000"/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29935" y="5585676"/>
                <a:ext cx="505680" cy="505680"/>
              </a:xfrm>
              <a:prstGeom prst="rect">
                <a:avLst/>
              </a:prstGeom>
              <a:noFill/>
              <a:ln w="2675" cap="flat">
                <a:noFill/>
                <a:prstDash val="solid"/>
                <a:miter/>
              </a:ln>
            </p:spPr>
          </p:pic>
          <p:pic>
            <p:nvPicPr>
              <p:cNvPr id="40" name="Imagen 39"/>
              <p:cNvPicPr>
                <a:picLocks noChangeAspect="1"/>
              </p:cNvPicPr>
              <p:nvPr/>
            </p:nvPicPr>
            <p:blipFill rotWithShape="1"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4">
                    <a:lumMod val="50000"/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62887" y="4204195"/>
                <a:ext cx="676467" cy="381721"/>
              </a:xfrm>
              <a:prstGeom prst="rect">
                <a:avLst/>
              </a:prstGeom>
              <a:noFill/>
              <a:ln w="2675" cap="flat">
                <a:noFill/>
                <a:prstDash val="solid"/>
                <a:miter/>
              </a:ln>
            </p:spPr>
          </p:pic>
        </p:grpSp>
      </p:grpSp>
      <p:sp>
        <p:nvSpPr>
          <p:cNvPr id="41" name="Rectángulo 40"/>
          <p:cNvSpPr/>
          <p:nvPr/>
        </p:nvSpPr>
        <p:spPr>
          <a:xfrm>
            <a:off x="3258953" y="6394696"/>
            <a:ext cx="8318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Yacimientos Petrolíferos Fiscales Bolivianos (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YPFB).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Elaboración</a:t>
            </a: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31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68">
            <a:extLst>
              <a:ext uri="{FF2B5EF4-FFF2-40B4-BE49-F238E27FC236}">
                <a16:creationId xmlns:a16="http://schemas.microsoft.com/office/drawing/2014/main" id="{71941A14-7F76-4D06-B0A6-C99B51176888}"/>
              </a:ext>
            </a:extLst>
          </p:cNvPr>
          <p:cNvGrpSpPr/>
          <p:nvPr/>
        </p:nvGrpSpPr>
        <p:grpSpPr>
          <a:xfrm>
            <a:off x="48512" y="2301131"/>
            <a:ext cx="1784939" cy="3290556"/>
            <a:chOff x="433001" y="1399349"/>
            <a:chExt cx="2505075" cy="461813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1" name="Freeform: Shape 69">
              <a:extLst>
                <a:ext uri="{FF2B5EF4-FFF2-40B4-BE49-F238E27FC236}">
                  <a16:creationId xmlns:a16="http://schemas.microsoft.com/office/drawing/2014/main" id="{2A1187AF-55CC-4E43-A6E3-3C53E788098E}"/>
                </a:ext>
              </a:extLst>
            </p:cNvPr>
            <p:cNvSpPr/>
            <p:nvPr/>
          </p:nvSpPr>
          <p:spPr>
            <a:xfrm flipH="1">
              <a:off x="433001" y="1407380"/>
              <a:ext cx="2505075" cy="4610100"/>
            </a:xfrm>
            <a:custGeom>
              <a:avLst/>
              <a:gdLst>
                <a:gd name="connsiteX0" fmla="*/ 2506574 w 2505075"/>
                <a:gd name="connsiteY0" fmla="*/ 1319831 h 4610100"/>
                <a:gd name="connsiteX1" fmla="*/ 2419896 w 2505075"/>
                <a:gd name="connsiteY1" fmla="*/ 1597008 h 4610100"/>
                <a:gd name="connsiteX2" fmla="*/ 2297024 w 2505075"/>
                <a:gd name="connsiteY2" fmla="*/ 1953243 h 4610100"/>
                <a:gd name="connsiteX3" fmla="*/ 2223681 w 2505075"/>
                <a:gd name="connsiteY3" fmla="*/ 1977056 h 4610100"/>
                <a:gd name="connsiteX4" fmla="*/ 2181771 w 2505075"/>
                <a:gd name="connsiteY4" fmla="*/ 1967531 h 4610100"/>
                <a:gd name="connsiteX5" fmla="*/ 2192249 w 2505075"/>
                <a:gd name="connsiteY5" fmla="*/ 2057066 h 4610100"/>
                <a:gd name="connsiteX6" fmla="*/ 2197964 w 2505075"/>
                <a:gd name="connsiteY6" fmla="*/ 2281856 h 4610100"/>
                <a:gd name="connsiteX7" fmla="*/ 2174151 w 2505075"/>
                <a:gd name="connsiteY7" fmla="*/ 2359961 h 4610100"/>
                <a:gd name="connsiteX8" fmla="*/ 2148434 w 2505075"/>
                <a:gd name="connsiteY8" fmla="*/ 2443781 h 4610100"/>
                <a:gd name="connsiteX9" fmla="*/ 2158911 w 2505075"/>
                <a:gd name="connsiteY9" fmla="*/ 2773346 h 4610100"/>
                <a:gd name="connsiteX10" fmla="*/ 2195106 w 2505075"/>
                <a:gd name="connsiteY10" fmla="*/ 3105768 h 4610100"/>
                <a:gd name="connsiteX11" fmla="*/ 2199869 w 2505075"/>
                <a:gd name="connsiteY11" fmla="*/ 3123866 h 4610100"/>
                <a:gd name="connsiteX12" fmla="*/ 2271306 w 2505075"/>
                <a:gd name="connsiteY12" fmla="*/ 3309603 h 4610100"/>
                <a:gd name="connsiteX13" fmla="*/ 2389416 w 2505075"/>
                <a:gd name="connsiteY13" fmla="*/ 3806808 h 4610100"/>
                <a:gd name="connsiteX14" fmla="*/ 2400846 w 2505075"/>
                <a:gd name="connsiteY14" fmla="*/ 4025883 h 4610100"/>
                <a:gd name="connsiteX15" fmla="*/ 2428469 w 2505075"/>
                <a:gd name="connsiteY15" fmla="*/ 4251626 h 4610100"/>
                <a:gd name="connsiteX16" fmla="*/ 2451329 w 2505075"/>
                <a:gd name="connsiteY16" fmla="*/ 4492608 h 4610100"/>
                <a:gd name="connsiteX17" fmla="*/ 2413229 w 2505075"/>
                <a:gd name="connsiteY17" fmla="*/ 4541186 h 4610100"/>
                <a:gd name="connsiteX18" fmla="*/ 2241779 w 2505075"/>
                <a:gd name="connsiteY18" fmla="*/ 4529756 h 4610100"/>
                <a:gd name="connsiteX19" fmla="*/ 2136051 w 2505075"/>
                <a:gd name="connsiteY19" fmla="*/ 4560236 h 4610100"/>
                <a:gd name="connsiteX20" fmla="*/ 1966506 w 2505075"/>
                <a:gd name="connsiteY20" fmla="*/ 4604051 h 4610100"/>
                <a:gd name="connsiteX21" fmla="*/ 1729334 w 2505075"/>
                <a:gd name="connsiteY21" fmla="*/ 4564998 h 4610100"/>
                <a:gd name="connsiteX22" fmla="*/ 1660753 w 2505075"/>
                <a:gd name="connsiteY22" fmla="*/ 4506896 h 4610100"/>
                <a:gd name="connsiteX23" fmla="*/ 1734096 w 2505075"/>
                <a:gd name="connsiteY23" fmla="*/ 4407836 h 4610100"/>
                <a:gd name="connsiteX24" fmla="*/ 1886496 w 2505075"/>
                <a:gd name="connsiteY24" fmla="*/ 4358306 h 4610100"/>
                <a:gd name="connsiteX25" fmla="*/ 1980794 w 2505075"/>
                <a:gd name="connsiteY25" fmla="*/ 4264961 h 4610100"/>
                <a:gd name="connsiteX26" fmla="*/ 1989366 w 2505075"/>
                <a:gd name="connsiteY26" fmla="*/ 4249721 h 4610100"/>
                <a:gd name="connsiteX27" fmla="*/ 2080806 w 2505075"/>
                <a:gd name="connsiteY27" fmla="*/ 4107798 h 4610100"/>
                <a:gd name="connsiteX28" fmla="*/ 2096998 w 2505075"/>
                <a:gd name="connsiteY28" fmla="*/ 4062078 h 4610100"/>
                <a:gd name="connsiteX29" fmla="*/ 1957934 w 2505075"/>
                <a:gd name="connsiteY29" fmla="*/ 3826811 h 4610100"/>
                <a:gd name="connsiteX30" fmla="*/ 1895069 w 2505075"/>
                <a:gd name="connsiteY30" fmla="*/ 3535346 h 4610100"/>
                <a:gd name="connsiteX31" fmla="*/ 1867446 w 2505075"/>
                <a:gd name="connsiteY31" fmla="*/ 3420093 h 4610100"/>
                <a:gd name="connsiteX32" fmla="*/ 1754098 w 2505075"/>
                <a:gd name="connsiteY32" fmla="*/ 3091481 h 4610100"/>
                <a:gd name="connsiteX33" fmla="*/ 1736001 w 2505075"/>
                <a:gd name="connsiteY33" fmla="*/ 3229593 h 4610100"/>
                <a:gd name="connsiteX34" fmla="*/ 1749336 w 2505075"/>
                <a:gd name="connsiteY34" fmla="*/ 3292458 h 4610100"/>
                <a:gd name="connsiteX35" fmla="*/ 1694091 w 2505075"/>
                <a:gd name="connsiteY35" fmla="*/ 3704891 h 4610100"/>
                <a:gd name="connsiteX36" fmla="*/ 1691234 w 2505075"/>
                <a:gd name="connsiteY36" fmla="*/ 3723941 h 4610100"/>
                <a:gd name="connsiteX37" fmla="*/ 1696948 w 2505075"/>
                <a:gd name="connsiteY37" fmla="*/ 4043981 h 4610100"/>
                <a:gd name="connsiteX38" fmla="*/ 1709331 w 2505075"/>
                <a:gd name="connsiteY38" fmla="*/ 4361163 h 4610100"/>
                <a:gd name="connsiteX39" fmla="*/ 1676946 w 2505075"/>
                <a:gd name="connsiteY39" fmla="*/ 4403073 h 4610100"/>
                <a:gd name="connsiteX40" fmla="*/ 1531214 w 2505075"/>
                <a:gd name="connsiteY40" fmla="*/ 4415456 h 4610100"/>
                <a:gd name="connsiteX41" fmla="*/ 1507401 w 2505075"/>
                <a:gd name="connsiteY41" fmla="*/ 4398311 h 4610100"/>
                <a:gd name="connsiteX42" fmla="*/ 1443584 w 2505075"/>
                <a:gd name="connsiteY42" fmla="*/ 4370688 h 4610100"/>
                <a:gd name="connsiteX43" fmla="*/ 1330236 w 2505075"/>
                <a:gd name="connsiteY43" fmla="*/ 4422123 h 4610100"/>
                <a:gd name="connsiteX44" fmla="*/ 1224509 w 2505075"/>
                <a:gd name="connsiteY44" fmla="*/ 4439268 h 4610100"/>
                <a:gd name="connsiteX45" fmla="*/ 1021626 w 2505075"/>
                <a:gd name="connsiteY45" fmla="*/ 4407836 h 4610100"/>
                <a:gd name="connsiteX46" fmla="*/ 957808 w 2505075"/>
                <a:gd name="connsiteY46" fmla="*/ 4350686 h 4610100"/>
                <a:gd name="connsiteX47" fmla="*/ 1040676 w 2505075"/>
                <a:gd name="connsiteY47" fmla="*/ 4261151 h 4610100"/>
                <a:gd name="connsiteX48" fmla="*/ 1143546 w 2505075"/>
                <a:gd name="connsiteY48" fmla="*/ 4244958 h 4610100"/>
                <a:gd name="connsiteX49" fmla="*/ 1253084 w 2505075"/>
                <a:gd name="connsiteY49" fmla="*/ 4174473 h 4610100"/>
                <a:gd name="connsiteX50" fmla="*/ 1324521 w 2505075"/>
                <a:gd name="connsiteY50" fmla="*/ 4105893 h 4610100"/>
                <a:gd name="connsiteX51" fmla="*/ 1391196 w 2505075"/>
                <a:gd name="connsiteY51" fmla="*/ 4005881 h 4610100"/>
                <a:gd name="connsiteX52" fmla="*/ 1395006 w 2505075"/>
                <a:gd name="connsiteY52" fmla="*/ 3998261 h 4610100"/>
                <a:gd name="connsiteX53" fmla="*/ 1400721 w 2505075"/>
                <a:gd name="connsiteY53" fmla="*/ 3828716 h 4610100"/>
                <a:gd name="connsiteX54" fmla="*/ 1386434 w 2505075"/>
                <a:gd name="connsiteY54" fmla="*/ 3644883 h 4610100"/>
                <a:gd name="connsiteX55" fmla="*/ 1354048 w 2505075"/>
                <a:gd name="connsiteY55" fmla="*/ 3254358 h 4610100"/>
                <a:gd name="connsiteX56" fmla="*/ 1377861 w 2505075"/>
                <a:gd name="connsiteY56" fmla="*/ 3072431 h 4610100"/>
                <a:gd name="connsiteX57" fmla="*/ 1424534 w 2505075"/>
                <a:gd name="connsiteY57" fmla="*/ 2639996 h 4610100"/>
                <a:gd name="connsiteX58" fmla="*/ 1406436 w 2505075"/>
                <a:gd name="connsiteY58" fmla="*/ 2529506 h 4610100"/>
                <a:gd name="connsiteX59" fmla="*/ 1377861 w 2505075"/>
                <a:gd name="connsiteY59" fmla="*/ 2347578 h 4610100"/>
                <a:gd name="connsiteX60" fmla="*/ 1215936 w 2505075"/>
                <a:gd name="connsiteY60" fmla="*/ 2223753 h 4610100"/>
                <a:gd name="connsiteX61" fmla="*/ 1086396 w 2505075"/>
                <a:gd name="connsiteY61" fmla="*/ 2184701 h 4610100"/>
                <a:gd name="connsiteX62" fmla="*/ 986383 w 2505075"/>
                <a:gd name="connsiteY62" fmla="*/ 2132313 h 4610100"/>
                <a:gd name="connsiteX63" fmla="*/ 962571 w 2505075"/>
                <a:gd name="connsiteY63" fmla="*/ 2106596 h 4610100"/>
                <a:gd name="connsiteX64" fmla="*/ 943521 w 2505075"/>
                <a:gd name="connsiteY64" fmla="*/ 2053256 h 4610100"/>
                <a:gd name="connsiteX65" fmla="*/ 900658 w 2505075"/>
                <a:gd name="connsiteY65" fmla="*/ 2005631 h 4610100"/>
                <a:gd name="connsiteX66" fmla="*/ 872083 w 2505075"/>
                <a:gd name="connsiteY66" fmla="*/ 1971341 h 4610100"/>
                <a:gd name="connsiteX67" fmla="*/ 328206 w 2505075"/>
                <a:gd name="connsiteY67" fmla="*/ 1569386 h 4610100"/>
                <a:gd name="connsiteX68" fmla="*/ 57696 w 2505075"/>
                <a:gd name="connsiteY68" fmla="*/ 1357931 h 4610100"/>
                <a:gd name="connsiteX69" fmla="*/ 13881 w 2505075"/>
                <a:gd name="connsiteY69" fmla="*/ 1227438 h 4610100"/>
                <a:gd name="connsiteX70" fmla="*/ 80556 w 2505075"/>
                <a:gd name="connsiteY70" fmla="*/ 1016936 h 4610100"/>
                <a:gd name="connsiteX71" fmla="*/ 122466 w 2505075"/>
                <a:gd name="connsiteY71" fmla="*/ 955023 h 4610100"/>
                <a:gd name="connsiteX72" fmla="*/ 173901 w 2505075"/>
                <a:gd name="connsiteY72" fmla="*/ 856916 h 4610100"/>
                <a:gd name="connsiteX73" fmla="*/ 238671 w 2505075"/>
                <a:gd name="connsiteY73" fmla="*/ 852153 h 4610100"/>
                <a:gd name="connsiteX74" fmla="*/ 484416 w 2505075"/>
                <a:gd name="connsiteY74" fmla="*/ 1050273 h 4610100"/>
                <a:gd name="connsiteX75" fmla="*/ 823506 w 2505075"/>
                <a:gd name="connsiteY75" fmla="*/ 1307448 h 4610100"/>
                <a:gd name="connsiteX76" fmla="*/ 878751 w 2505075"/>
                <a:gd name="connsiteY76" fmla="*/ 1341738 h 4610100"/>
                <a:gd name="connsiteX77" fmla="*/ 903516 w 2505075"/>
                <a:gd name="connsiteY77" fmla="*/ 1341738 h 4610100"/>
                <a:gd name="connsiteX78" fmla="*/ 958761 w 2505075"/>
                <a:gd name="connsiteY78" fmla="*/ 1327451 h 4610100"/>
                <a:gd name="connsiteX79" fmla="*/ 1323569 w 2505075"/>
                <a:gd name="connsiteY79" fmla="*/ 1350311 h 4610100"/>
                <a:gd name="connsiteX80" fmla="*/ 1364526 w 2505075"/>
                <a:gd name="connsiteY80" fmla="*/ 1333166 h 4610100"/>
                <a:gd name="connsiteX81" fmla="*/ 1507401 w 2505075"/>
                <a:gd name="connsiteY81" fmla="*/ 1305543 h 4610100"/>
                <a:gd name="connsiteX82" fmla="*/ 1575028 w 2505075"/>
                <a:gd name="connsiteY82" fmla="*/ 1295066 h 4610100"/>
                <a:gd name="connsiteX83" fmla="*/ 1603603 w 2505075"/>
                <a:gd name="connsiteY83" fmla="*/ 1249346 h 4610100"/>
                <a:gd name="connsiteX84" fmla="*/ 1627416 w 2505075"/>
                <a:gd name="connsiteY84" fmla="*/ 1203626 h 4610100"/>
                <a:gd name="connsiteX85" fmla="*/ 1640751 w 2505075"/>
                <a:gd name="connsiteY85" fmla="*/ 1134093 h 4610100"/>
                <a:gd name="connsiteX86" fmla="*/ 1663611 w 2505075"/>
                <a:gd name="connsiteY86" fmla="*/ 1080753 h 4610100"/>
                <a:gd name="connsiteX87" fmla="*/ 1724571 w 2505075"/>
                <a:gd name="connsiteY87" fmla="*/ 1004553 h 4610100"/>
                <a:gd name="connsiteX88" fmla="*/ 1882686 w 2505075"/>
                <a:gd name="connsiteY88" fmla="*/ 815006 h 4610100"/>
                <a:gd name="connsiteX89" fmla="*/ 1795056 w 2505075"/>
                <a:gd name="connsiteY89" fmla="*/ 694991 h 4610100"/>
                <a:gd name="connsiteX90" fmla="*/ 1750289 w 2505075"/>
                <a:gd name="connsiteY90" fmla="*/ 562593 h 4610100"/>
                <a:gd name="connsiteX91" fmla="*/ 1640751 w 2505075"/>
                <a:gd name="connsiteY91" fmla="*/ 574023 h 4610100"/>
                <a:gd name="connsiteX92" fmla="*/ 1596936 w 2505075"/>
                <a:gd name="connsiteY92" fmla="*/ 552116 h 4610100"/>
                <a:gd name="connsiteX93" fmla="*/ 1616939 w 2505075"/>
                <a:gd name="connsiteY93" fmla="*/ 517826 h 4610100"/>
                <a:gd name="connsiteX94" fmla="*/ 1655991 w 2505075"/>
                <a:gd name="connsiteY94" fmla="*/ 376856 h 4610100"/>
                <a:gd name="connsiteX95" fmla="*/ 1740764 w 2505075"/>
                <a:gd name="connsiteY95" fmla="*/ 93963 h 4610100"/>
                <a:gd name="connsiteX96" fmla="*/ 1922691 w 2505075"/>
                <a:gd name="connsiteY96" fmla="*/ 10143 h 4610100"/>
                <a:gd name="connsiteX97" fmla="*/ 2188439 w 2505075"/>
                <a:gd name="connsiteY97" fmla="*/ 176831 h 4610100"/>
                <a:gd name="connsiteX98" fmla="*/ 2235111 w 2505075"/>
                <a:gd name="connsiteY98" fmla="*/ 248268 h 4610100"/>
                <a:gd name="connsiteX99" fmla="*/ 2247494 w 2505075"/>
                <a:gd name="connsiteY99" fmla="*/ 243506 h 4610100"/>
                <a:gd name="connsiteX100" fmla="*/ 2219871 w 2505075"/>
                <a:gd name="connsiteY100" fmla="*/ 305418 h 4610100"/>
                <a:gd name="connsiteX101" fmla="*/ 2249399 w 2505075"/>
                <a:gd name="connsiteY101" fmla="*/ 325421 h 4610100"/>
                <a:gd name="connsiteX102" fmla="*/ 2239874 w 2505075"/>
                <a:gd name="connsiteY102" fmla="*/ 371141 h 4610100"/>
                <a:gd name="connsiteX103" fmla="*/ 2223681 w 2505075"/>
                <a:gd name="connsiteY103" fmla="*/ 434958 h 4610100"/>
                <a:gd name="connsiteX104" fmla="*/ 2216061 w 2505075"/>
                <a:gd name="connsiteY104" fmla="*/ 522588 h 4610100"/>
                <a:gd name="connsiteX105" fmla="*/ 2250351 w 2505075"/>
                <a:gd name="connsiteY105" fmla="*/ 594026 h 4610100"/>
                <a:gd name="connsiteX106" fmla="*/ 2282736 w 2505075"/>
                <a:gd name="connsiteY106" fmla="*/ 631173 h 4610100"/>
                <a:gd name="connsiteX107" fmla="*/ 2335124 w 2505075"/>
                <a:gd name="connsiteY107" fmla="*/ 739758 h 4610100"/>
                <a:gd name="connsiteX108" fmla="*/ 2486571 w 2505075"/>
                <a:gd name="connsiteY108" fmla="*/ 1071228 h 4610100"/>
                <a:gd name="connsiteX109" fmla="*/ 2503716 w 2505075"/>
                <a:gd name="connsiteY109" fmla="*/ 1097898 h 4610100"/>
                <a:gd name="connsiteX110" fmla="*/ 2506574 w 2505075"/>
                <a:gd name="connsiteY110" fmla="*/ 1319831 h 4610100"/>
                <a:gd name="connsiteX111" fmla="*/ 1273086 w 2505075"/>
                <a:gd name="connsiteY111" fmla="*/ 1638918 h 4610100"/>
                <a:gd name="connsiteX112" fmla="*/ 1242606 w 2505075"/>
                <a:gd name="connsiteY112" fmla="*/ 1746551 h 4610100"/>
                <a:gd name="connsiteX113" fmla="*/ 1279753 w 2505075"/>
                <a:gd name="connsiteY113" fmla="*/ 1919906 h 4610100"/>
                <a:gd name="connsiteX114" fmla="*/ 1308328 w 2505075"/>
                <a:gd name="connsiteY114" fmla="*/ 1942766 h 4610100"/>
                <a:gd name="connsiteX115" fmla="*/ 1478826 w 2505075"/>
                <a:gd name="connsiteY115" fmla="*/ 1882758 h 4610100"/>
                <a:gd name="connsiteX116" fmla="*/ 1497876 w 2505075"/>
                <a:gd name="connsiteY116" fmla="*/ 1593198 h 4610100"/>
                <a:gd name="connsiteX117" fmla="*/ 1435964 w 2505075"/>
                <a:gd name="connsiteY117" fmla="*/ 1557956 h 4610100"/>
                <a:gd name="connsiteX118" fmla="*/ 1208316 w 2505075"/>
                <a:gd name="connsiteY118" fmla="*/ 1484613 h 4610100"/>
                <a:gd name="connsiteX119" fmla="*/ 1161644 w 2505075"/>
                <a:gd name="connsiteY119" fmla="*/ 1471278 h 4610100"/>
                <a:gd name="connsiteX120" fmla="*/ 1078776 w 2505075"/>
                <a:gd name="connsiteY120" fmla="*/ 1483661 h 4610100"/>
                <a:gd name="connsiteX121" fmla="*/ 1273086 w 2505075"/>
                <a:gd name="connsiteY121" fmla="*/ 1638918 h 4610100"/>
                <a:gd name="connsiteX122" fmla="*/ 1464539 w 2505075"/>
                <a:gd name="connsiteY122" fmla="*/ 2075163 h 4610100"/>
                <a:gd name="connsiteX123" fmla="*/ 1359764 w 2505075"/>
                <a:gd name="connsiteY123" fmla="*/ 2097071 h 4610100"/>
                <a:gd name="connsiteX124" fmla="*/ 1322616 w 2505075"/>
                <a:gd name="connsiteY124" fmla="*/ 2169461 h 4610100"/>
                <a:gd name="connsiteX125" fmla="*/ 1340714 w 2505075"/>
                <a:gd name="connsiteY125" fmla="*/ 2215181 h 4610100"/>
                <a:gd name="connsiteX126" fmla="*/ 1420723 w 2505075"/>
                <a:gd name="connsiteY126" fmla="*/ 2246613 h 4610100"/>
                <a:gd name="connsiteX127" fmla="*/ 1455014 w 2505075"/>
                <a:gd name="connsiteY127" fmla="*/ 2304716 h 4610100"/>
                <a:gd name="connsiteX128" fmla="*/ 1459776 w 2505075"/>
                <a:gd name="connsiteY128" fmla="*/ 2237088 h 4610100"/>
                <a:gd name="connsiteX129" fmla="*/ 1464539 w 2505075"/>
                <a:gd name="connsiteY129" fmla="*/ 2075163 h 461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2505075" h="4610100">
                  <a:moveTo>
                    <a:pt x="2506574" y="1319831"/>
                  </a:moveTo>
                  <a:cubicBezTo>
                    <a:pt x="2448471" y="1403651"/>
                    <a:pt x="2446566" y="1500806"/>
                    <a:pt x="2419896" y="1597008"/>
                  </a:cubicBezTo>
                  <a:cubicBezTo>
                    <a:pt x="2385606" y="1717976"/>
                    <a:pt x="2339886" y="1835133"/>
                    <a:pt x="2297024" y="1953243"/>
                  </a:cubicBezTo>
                  <a:cubicBezTo>
                    <a:pt x="2284641" y="1986581"/>
                    <a:pt x="2257971" y="1996106"/>
                    <a:pt x="2223681" y="1977056"/>
                  </a:cubicBezTo>
                  <a:cubicBezTo>
                    <a:pt x="2211299" y="1970388"/>
                    <a:pt x="2195106" y="1970388"/>
                    <a:pt x="2181771" y="1967531"/>
                  </a:cubicBezTo>
                  <a:cubicBezTo>
                    <a:pt x="2185581" y="2000868"/>
                    <a:pt x="2190344" y="2028491"/>
                    <a:pt x="2192249" y="2057066"/>
                  </a:cubicBezTo>
                  <a:cubicBezTo>
                    <a:pt x="2195106" y="2132313"/>
                    <a:pt x="2198916" y="2207561"/>
                    <a:pt x="2197964" y="2281856"/>
                  </a:cubicBezTo>
                  <a:cubicBezTo>
                    <a:pt x="2197964" y="2308526"/>
                    <a:pt x="2192249" y="2344721"/>
                    <a:pt x="2174151" y="2359961"/>
                  </a:cubicBezTo>
                  <a:cubicBezTo>
                    <a:pt x="2144624" y="2385678"/>
                    <a:pt x="2147481" y="2412348"/>
                    <a:pt x="2148434" y="2443781"/>
                  </a:cubicBezTo>
                  <a:cubicBezTo>
                    <a:pt x="2152244" y="2553318"/>
                    <a:pt x="2151291" y="2663808"/>
                    <a:pt x="2158911" y="2773346"/>
                  </a:cubicBezTo>
                  <a:cubicBezTo>
                    <a:pt x="2166531" y="2884788"/>
                    <a:pt x="2182724" y="2995278"/>
                    <a:pt x="2195106" y="3105768"/>
                  </a:cubicBezTo>
                  <a:cubicBezTo>
                    <a:pt x="2196059" y="3111483"/>
                    <a:pt x="2196059" y="3120056"/>
                    <a:pt x="2199869" y="3123866"/>
                  </a:cubicBezTo>
                  <a:cubicBezTo>
                    <a:pt x="2257971" y="3172443"/>
                    <a:pt x="2257019" y="3242928"/>
                    <a:pt x="2271306" y="3309603"/>
                  </a:cubicBezTo>
                  <a:cubicBezTo>
                    <a:pt x="2307501" y="3476291"/>
                    <a:pt x="2344649" y="3642978"/>
                    <a:pt x="2389416" y="3806808"/>
                  </a:cubicBezTo>
                  <a:cubicBezTo>
                    <a:pt x="2409419" y="3881103"/>
                    <a:pt x="2395131" y="3952541"/>
                    <a:pt x="2400846" y="4025883"/>
                  </a:cubicBezTo>
                  <a:cubicBezTo>
                    <a:pt x="2406561" y="4101131"/>
                    <a:pt x="2419896" y="4176378"/>
                    <a:pt x="2428469" y="4251626"/>
                  </a:cubicBezTo>
                  <a:cubicBezTo>
                    <a:pt x="2437041" y="4331636"/>
                    <a:pt x="2442756" y="4412598"/>
                    <a:pt x="2451329" y="4492608"/>
                  </a:cubicBezTo>
                  <a:cubicBezTo>
                    <a:pt x="2454186" y="4522136"/>
                    <a:pt x="2441804" y="4536423"/>
                    <a:pt x="2413229" y="4541186"/>
                  </a:cubicBezTo>
                  <a:cubicBezTo>
                    <a:pt x="2355126" y="4551663"/>
                    <a:pt x="2300834" y="4573571"/>
                    <a:pt x="2241779" y="4529756"/>
                  </a:cubicBezTo>
                  <a:cubicBezTo>
                    <a:pt x="2222729" y="4515468"/>
                    <a:pt x="2160816" y="4536423"/>
                    <a:pt x="2136051" y="4560236"/>
                  </a:cubicBezTo>
                  <a:cubicBezTo>
                    <a:pt x="2084616" y="4609766"/>
                    <a:pt x="2023656" y="4606908"/>
                    <a:pt x="1966506" y="4604051"/>
                  </a:cubicBezTo>
                  <a:cubicBezTo>
                    <a:pt x="1886496" y="4600241"/>
                    <a:pt x="1807439" y="4582143"/>
                    <a:pt x="1729334" y="4564998"/>
                  </a:cubicBezTo>
                  <a:cubicBezTo>
                    <a:pt x="1699806" y="4558331"/>
                    <a:pt x="1658848" y="4555473"/>
                    <a:pt x="1660753" y="4506896"/>
                  </a:cubicBezTo>
                  <a:cubicBezTo>
                    <a:pt x="1662659" y="4455461"/>
                    <a:pt x="1688376" y="4422123"/>
                    <a:pt x="1734096" y="4407836"/>
                  </a:cubicBezTo>
                  <a:cubicBezTo>
                    <a:pt x="1785531" y="4392596"/>
                    <a:pt x="1840776" y="4384023"/>
                    <a:pt x="1886496" y="4358306"/>
                  </a:cubicBezTo>
                  <a:cubicBezTo>
                    <a:pt x="1923644" y="4337351"/>
                    <a:pt x="1950314" y="4297346"/>
                    <a:pt x="1980794" y="4264961"/>
                  </a:cubicBezTo>
                  <a:cubicBezTo>
                    <a:pt x="1984603" y="4261151"/>
                    <a:pt x="1985556" y="4250673"/>
                    <a:pt x="1989366" y="4249721"/>
                  </a:cubicBezTo>
                  <a:cubicBezTo>
                    <a:pt x="2067471" y="4232576"/>
                    <a:pt x="2066519" y="4164948"/>
                    <a:pt x="2080806" y="4107798"/>
                  </a:cubicBezTo>
                  <a:cubicBezTo>
                    <a:pt x="2084616" y="4092558"/>
                    <a:pt x="2091284" y="4078271"/>
                    <a:pt x="2096998" y="4062078"/>
                  </a:cubicBezTo>
                  <a:cubicBezTo>
                    <a:pt x="1999844" y="4015406"/>
                    <a:pt x="1987461" y="3912536"/>
                    <a:pt x="1957934" y="3826811"/>
                  </a:cubicBezTo>
                  <a:cubicBezTo>
                    <a:pt x="1925548" y="3733466"/>
                    <a:pt x="1915071" y="3632501"/>
                    <a:pt x="1895069" y="3535346"/>
                  </a:cubicBezTo>
                  <a:cubicBezTo>
                    <a:pt x="1886496" y="3497246"/>
                    <a:pt x="1879828" y="3458193"/>
                    <a:pt x="1867446" y="3420093"/>
                  </a:cubicBezTo>
                  <a:cubicBezTo>
                    <a:pt x="1831251" y="3311508"/>
                    <a:pt x="1793151" y="3202923"/>
                    <a:pt x="1754098" y="3091481"/>
                  </a:cubicBezTo>
                  <a:cubicBezTo>
                    <a:pt x="1722666" y="3134343"/>
                    <a:pt x="1702664" y="3176253"/>
                    <a:pt x="1736001" y="3229593"/>
                  </a:cubicBezTo>
                  <a:cubicBezTo>
                    <a:pt x="1746478" y="3246738"/>
                    <a:pt x="1752194" y="3272456"/>
                    <a:pt x="1749336" y="3292458"/>
                  </a:cubicBezTo>
                  <a:cubicBezTo>
                    <a:pt x="1732191" y="3430571"/>
                    <a:pt x="1713141" y="3567731"/>
                    <a:pt x="1694091" y="3704891"/>
                  </a:cubicBezTo>
                  <a:cubicBezTo>
                    <a:pt x="1693139" y="3711558"/>
                    <a:pt x="1690281" y="3717273"/>
                    <a:pt x="1691234" y="3723941"/>
                  </a:cubicBezTo>
                  <a:cubicBezTo>
                    <a:pt x="1693139" y="3830621"/>
                    <a:pt x="1693139" y="3937301"/>
                    <a:pt x="1696948" y="4043981"/>
                  </a:cubicBezTo>
                  <a:cubicBezTo>
                    <a:pt x="1699806" y="4149708"/>
                    <a:pt x="1704569" y="4255436"/>
                    <a:pt x="1709331" y="4361163"/>
                  </a:cubicBezTo>
                  <a:cubicBezTo>
                    <a:pt x="1710284" y="4386881"/>
                    <a:pt x="1701711" y="4401168"/>
                    <a:pt x="1676946" y="4403073"/>
                  </a:cubicBezTo>
                  <a:cubicBezTo>
                    <a:pt x="1628369" y="4407836"/>
                    <a:pt x="1579791" y="4412598"/>
                    <a:pt x="1531214" y="4415456"/>
                  </a:cubicBezTo>
                  <a:cubicBezTo>
                    <a:pt x="1523594" y="4415456"/>
                    <a:pt x="1510259" y="4405931"/>
                    <a:pt x="1507401" y="4398311"/>
                  </a:cubicBezTo>
                  <a:cubicBezTo>
                    <a:pt x="1496923" y="4363068"/>
                    <a:pt x="1470253" y="4360211"/>
                    <a:pt x="1443584" y="4370688"/>
                  </a:cubicBezTo>
                  <a:cubicBezTo>
                    <a:pt x="1404531" y="4384976"/>
                    <a:pt x="1369289" y="4408788"/>
                    <a:pt x="1330236" y="4422123"/>
                  </a:cubicBezTo>
                  <a:cubicBezTo>
                    <a:pt x="1296898" y="4433553"/>
                    <a:pt x="1259751" y="4442126"/>
                    <a:pt x="1224509" y="4439268"/>
                  </a:cubicBezTo>
                  <a:cubicBezTo>
                    <a:pt x="1155929" y="4433553"/>
                    <a:pt x="1088301" y="4423076"/>
                    <a:pt x="1021626" y="4407836"/>
                  </a:cubicBezTo>
                  <a:cubicBezTo>
                    <a:pt x="994004" y="4402121"/>
                    <a:pt x="954951" y="4395453"/>
                    <a:pt x="957808" y="4350686"/>
                  </a:cubicBezTo>
                  <a:cubicBezTo>
                    <a:pt x="960666" y="4304966"/>
                    <a:pt x="997814" y="4267818"/>
                    <a:pt x="1040676" y="4261151"/>
                  </a:cubicBezTo>
                  <a:cubicBezTo>
                    <a:pt x="1074966" y="4256388"/>
                    <a:pt x="1109256" y="4250673"/>
                    <a:pt x="1143546" y="4244958"/>
                  </a:cubicBezTo>
                  <a:cubicBezTo>
                    <a:pt x="1190219" y="4237338"/>
                    <a:pt x="1227366" y="4219241"/>
                    <a:pt x="1253084" y="4174473"/>
                  </a:cubicBezTo>
                  <a:cubicBezTo>
                    <a:pt x="1268323" y="4146851"/>
                    <a:pt x="1303566" y="4131611"/>
                    <a:pt x="1324521" y="4105893"/>
                  </a:cubicBezTo>
                  <a:cubicBezTo>
                    <a:pt x="1349286" y="4075413"/>
                    <a:pt x="1369289" y="4039218"/>
                    <a:pt x="1391196" y="4005881"/>
                  </a:cubicBezTo>
                  <a:cubicBezTo>
                    <a:pt x="1393101" y="4003023"/>
                    <a:pt x="1395959" y="3998261"/>
                    <a:pt x="1395006" y="3998261"/>
                  </a:cubicBezTo>
                  <a:cubicBezTo>
                    <a:pt x="1330236" y="3941111"/>
                    <a:pt x="1417866" y="3888723"/>
                    <a:pt x="1400721" y="3828716"/>
                  </a:cubicBezTo>
                  <a:cubicBezTo>
                    <a:pt x="1383576" y="3770613"/>
                    <a:pt x="1383576" y="3705843"/>
                    <a:pt x="1386434" y="3644883"/>
                  </a:cubicBezTo>
                  <a:cubicBezTo>
                    <a:pt x="1394053" y="3512486"/>
                    <a:pt x="1378814" y="3383898"/>
                    <a:pt x="1354048" y="3254358"/>
                  </a:cubicBezTo>
                  <a:cubicBezTo>
                    <a:pt x="1343571" y="3197208"/>
                    <a:pt x="1367384" y="3133391"/>
                    <a:pt x="1377861" y="3072431"/>
                  </a:cubicBezTo>
                  <a:cubicBezTo>
                    <a:pt x="1404531" y="2929556"/>
                    <a:pt x="1420723" y="2785728"/>
                    <a:pt x="1424534" y="2639996"/>
                  </a:cubicBezTo>
                  <a:cubicBezTo>
                    <a:pt x="1425486" y="2604753"/>
                    <a:pt x="1413103" y="2569511"/>
                    <a:pt x="1406436" y="2529506"/>
                  </a:cubicBezTo>
                  <a:cubicBezTo>
                    <a:pt x="1451203" y="2481881"/>
                    <a:pt x="1438821" y="2392346"/>
                    <a:pt x="1377861" y="2347578"/>
                  </a:cubicBezTo>
                  <a:cubicBezTo>
                    <a:pt x="1322616" y="2307573"/>
                    <a:pt x="1267371" y="2268521"/>
                    <a:pt x="1215936" y="2223753"/>
                  </a:cubicBezTo>
                  <a:cubicBezTo>
                    <a:pt x="1176884" y="2189463"/>
                    <a:pt x="1133069" y="2173271"/>
                    <a:pt x="1086396" y="2184701"/>
                  </a:cubicBezTo>
                  <a:cubicBezTo>
                    <a:pt x="1033056" y="2197083"/>
                    <a:pt x="1021626" y="2144696"/>
                    <a:pt x="986383" y="2132313"/>
                  </a:cubicBezTo>
                  <a:cubicBezTo>
                    <a:pt x="976858" y="2129456"/>
                    <a:pt x="967333" y="2117073"/>
                    <a:pt x="962571" y="2106596"/>
                  </a:cubicBezTo>
                  <a:cubicBezTo>
                    <a:pt x="954951" y="2091356"/>
                    <a:pt x="951141" y="2074211"/>
                    <a:pt x="943521" y="2053256"/>
                  </a:cubicBezTo>
                  <a:cubicBezTo>
                    <a:pt x="912089" y="2063733"/>
                    <a:pt x="887323" y="2058018"/>
                    <a:pt x="900658" y="2005631"/>
                  </a:cubicBezTo>
                  <a:cubicBezTo>
                    <a:pt x="902564" y="1997058"/>
                    <a:pt x="884466" y="1979913"/>
                    <a:pt x="872083" y="1971341"/>
                  </a:cubicBezTo>
                  <a:cubicBezTo>
                    <a:pt x="691108" y="1837038"/>
                    <a:pt x="508228" y="1703688"/>
                    <a:pt x="328206" y="1569386"/>
                  </a:cubicBezTo>
                  <a:cubicBezTo>
                    <a:pt x="231051" y="1496996"/>
                    <a:pt x="155803" y="1429368"/>
                    <a:pt x="57696" y="1357931"/>
                  </a:cubicBezTo>
                  <a:cubicBezTo>
                    <a:pt x="10071" y="1322688"/>
                    <a:pt x="-2312" y="1280778"/>
                    <a:pt x="13881" y="1227438"/>
                  </a:cubicBezTo>
                  <a:cubicBezTo>
                    <a:pt x="34836" y="1156953"/>
                    <a:pt x="55791" y="1085516"/>
                    <a:pt x="80556" y="1016936"/>
                  </a:cubicBezTo>
                  <a:cubicBezTo>
                    <a:pt x="88176" y="994076"/>
                    <a:pt x="110083" y="976931"/>
                    <a:pt x="122466" y="955023"/>
                  </a:cubicBezTo>
                  <a:cubicBezTo>
                    <a:pt x="140563" y="923591"/>
                    <a:pt x="156756" y="889301"/>
                    <a:pt x="173901" y="856916"/>
                  </a:cubicBezTo>
                  <a:cubicBezTo>
                    <a:pt x="192951" y="823578"/>
                    <a:pt x="213906" y="832151"/>
                    <a:pt x="238671" y="852153"/>
                  </a:cubicBezTo>
                  <a:cubicBezTo>
                    <a:pt x="326301" y="921686"/>
                    <a:pt x="394881" y="981693"/>
                    <a:pt x="484416" y="1050273"/>
                  </a:cubicBezTo>
                  <a:cubicBezTo>
                    <a:pt x="594906" y="1137903"/>
                    <a:pt x="709206" y="1222676"/>
                    <a:pt x="823506" y="1307448"/>
                  </a:cubicBezTo>
                  <a:cubicBezTo>
                    <a:pt x="840651" y="1320783"/>
                    <a:pt x="859701" y="1332213"/>
                    <a:pt x="878751" y="1341738"/>
                  </a:cubicBezTo>
                  <a:cubicBezTo>
                    <a:pt x="885418" y="1345548"/>
                    <a:pt x="895896" y="1343643"/>
                    <a:pt x="903516" y="1341738"/>
                  </a:cubicBezTo>
                  <a:cubicBezTo>
                    <a:pt x="922566" y="1337928"/>
                    <a:pt x="940664" y="1326498"/>
                    <a:pt x="958761" y="1327451"/>
                  </a:cubicBezTo>
                  <a:cubicBezTo>
                    <a:pt x="1080681" y="1334118"/>
                    <a:pt x="1201648" y="1343643"/>
                    <a:pt x="1323569" y="1350311"/>
                  </a:cubicBezTo>
                  <a:cubicBezTo>
                    <a:pt x="1336903" y="1351263"/>
                    <a:pt x="1351191" y="1338881"/>
                    <a:pt x="1364526" y="1333166"/>
                  </a:cubicBezTo>
                  <a:cubicBezTo>
                    <a:pt x="1410246" y="1314116"/>
                    <a:pt x="1450251" y="1278873"/>
                    <a:pt x="1507401" y="1305543"/>
                  </a:cubicBezTo>
                  <a:cubicBezTo>
                    <a:pt x="1524546" y="1314116"/>
                    <a:pt x="1555026" y="1305543"/>
                    <a:pt x="1575028" y="1295066"/>
                  </a:cubicBezTo>
                  <a:cubicBezTo>
                    <a:pt x="1588364" y="1288398"/>
                    <a:pt x="1595031" y="1265538"/>
                    <a:pt x="1603603" y="1249346"/>
                  </a:cubicBezTo>
                  <a:cubicBezTo>
                    <a:pt x="1612176" y="1234106"/>
                    <a:pt x="1622653" y="1219818"/>
                    <a:pt x="1627416" y="1203626"/>
                  </a:cubicBezTo>
                  <a:cubicBezTo>
                    <a:pt x="1634084" y="1180766"/>
                    <a:pt x="1635036" y="1156953"/>
                    <a:pt x="1640751" y="1134093"/>
                  </a:cubicBezTo>
                  <a:cubicBezTo>
                    <a:pt x="1645514" y="1115996"/>
                    <a:pt x="1652181" y="1095993"/>
                    <a:pt x="1663611" y="1080753"/>
                  </a:cubicBezTo>
                  <a:cubicBezTo>
                    <a:pt x="1681709" y="1054083"/>
                    <a:pt x="1710284" y="1033128"/>
                    <a:pt x="1724571" y="1004553"/>
                  </a:cubicBezTo>
                  <a:cubicBezTo>
                    <a:pt x="1760766" y="929306"/>
                    <a:pt x="1796961" y="855963"/>
                    <a:pt x="1882686" y="815006"/>
                  </a:cubicBezTo>
                  <a:cubicBezTo>
                    <a:pt x="1852206" y="771191"/>
                    <a:pt x="1833156" y="708326"/>
                    <a:pt x="1795056" y="694991"/>
                  </a:cubicBezTo>
                  <a:cubicBezTo>
                    <a:pt x="1712189" y="665463"/>
                    <a:pt x="1756003" y="608313"/>
                    <a:pt x="1750289" y="562593"/>
                  </a:cubicBezTo>
                  <a:cubicBezTo>
                    <a:pt x="1712189" y="567356"/>
                    <a:pt x="1676946" y="573071"/>
                    <a:pt x="1640751" y="574023"/>
                  </a:cubicBezTo>
                  <a:cubicBezTo>
                    <a:pt x="1626464" y="574023"/>
                    <a:pt x="1612176" y="559736"/>
                    <a:pt x="1596936" y="552116"/>
                  </a:cubicBezTo>
                  <a:cubicBezTo>
                    <a:pt x="1603603" y="540686"/>
                    <a:pt x="1608366" y="526398"/>
                    <a:pt x="1616939" y="517826"/>
                  </a:cubicBezTo>
                  <a:cubicBezTo>
                    <a:pt x="1657896" y="477821"/>
                    <a:pt x="1669326" y="434958"/>
                    <a:pt x="1655991" y="376856"/>
                  </a:cubicBezTo>
                  <a:cubicBezTo>
                    <a:pt x="1632178" y="269223"/>
                    <a:pt x="1644561" y="163496"/>
                    <a:pt x="1740764" y="93963"/>
                  </a:cubicBezTo>
                  <a:cubicBezTo>
                    <a:pt x="1794103" y="54911"/>
                    <a:pt x="1858873" y="24431"/>
                    <a:pt x="1922691" y="10143"/>
                  </a:cubicBezTo>
                  <a:cubicBezTo>
                    <a:pt x="2017941" y="-10812"/>
                    <a:pt x="2150339" y="81581"/>
                    <a:pt x="2188439" y="176831"/>
                  </a:cubicBezTo>
                  <a:cubicBezTo>
                    <a:pt x="2198916" y="202548"/>
                    <a:pt x="2219871" y="224456"/>
                    <a:pt x="2235111" y="248268"/>
                  </a:cubicBezTo>
                  <a:cubicBezTo>
                    <a:pt x="2238921" y="246363"/>
                    <a:pt x="2243684" y="245411"/>
                    <a:pt x="2247494" y="243506"/>
                  </a:cubicBezTo>
                  <a:cubicBezTo>
                    <a:pt x="2237969" y="265413"/>
                    <a:pt x="2228444" y="288273"/>
                    <a:pt x="2219871" y="305418"/>
                  </a:cubicBezTo>
                  <a:cubicBezTo>
                    <a:pt x="2232254" y="313991"/>
                    <a:pt x="2249399" y="318753"/>
                    <a:pt x="2249399" y="325421"/>
                  </a:cubicBezTo>
                  <a:cubicBezTo>
                    <a:pt x="2250351" y="340661"/>
                    <a:pt x="2249399" y="364473"/>
                    <a:pt x="2239874" y="371141"/>
                  </a:cubicBezTo>
                  <a:cubicBezTo>
                    <a:pt x="2212251" y="390191"/>
                    <a:pt x="2217014" y="407336"/>
                    <a:pt x="2223681" y="434958"/>
                  </a:cubicBezTo>
                  <a:cubicBezTo>
                    <a:pt x="2230349" y="462581"/>
                    <a:pt x="2222729" y="494013"/>
                    <a:pt x="2216061" y="522588"/>
                  </a:cubicBezTo>
                  <a:cubicBezTo>
                    <a:pt x="2208441" y="557831"/>
                    <a:pt x="2205584" y="583548"/>
                    <a:pt x="2250351" y="594026"/>
                  </a:cubicBezTo>
                  <a:cubicBezTo>
                    <a:pt x="2263686" y="596883"/>
                    <a:pt x="2275116" y="616886"/>
                    <a:pt x="2282736" y="631173"/>
                  </a:cubicBezTo>
                  <a:cubicBezTo>
                    <a:pt x="2301786" y="666416"/>
                    <a:pt x="2313216" y="706421"/>
                    <a:pt x="2335124" y="739758"/>
                  </a:cubicBezTo>
                  <a:cubicBezTo>
                    <a:pt x="2401799" y="845486"/>
                    <a:pt x="2458949" y="945498"/>
                    <a:pt x="2486571" y="1071228"/>
                  </a:cubicBezTo>
                  <a:cubicBezTo>
                    <a:pt x="2488476" y="1080753"/>
                    <a:pt x="2498001" y="1089326"/>
                    <a:pt x="2503716" y="1097898"/>
                  </a:cubicBezTo>
                  <a:cubicBezTo>
                    <a:pt x="2506574" y="1174098"/>
                    <a:pt x="2506574" y="1246488"/>
                    <a:pt x="2506574" y="1319831"/>
                  </a:cubicBezTo>
                  <a:close/>
                  <a:moveTo>
                    <a:pt x="1273086" y="1638918"/>
                  </a:moveTo>
                  <a:cubicBezTo>
                    <a:pt x="1260703" y="1678923"/>
                    <a:pt x="1240701" y="1713213"/>
                    <a:pt x="1242606" y="1746551"/>
                  </a:cubicBezTo>
                  <a:cubicBezTo>
                    <a:pt x="1247369" y="1804653"/>
                    <a:pt x="1264514" y="1862756"/>
                    <a:pt x="1279753" y="1919906"/>
                  </a:cubicBezTo>
                  <a:cubicBezTo>
                    <a:pt x="1282611" y="1929431"/>
                    <a:pt x="1301661" y="1944671"/>
                    <a:pt x="1308328" y="1942766"/>
                  </a:cubicBezTo>
                  <a:cubicBezTo>
                    <a:pt x="1365478" y="1924668"/>
                    <a:pt x="1420723" y="1903713"/>
                    <a:pt x="1478826" y="1882758"/>
                  </a:cubicBezTo>
                  <a:cubicBezTo>
                    <a:pt x="1432153" y="1777031"/>
                    <a:pt x="1483589" y="1684638"/>
                    <a:pt x="1497876" y="1593198"/>
                  </a:cubicBezTo>
                  <a:cubicBezTo>
                    <a:pt x="1474064" y="1579863"/>
                    <a:pt x="1451203" y="1573196"/>
                    <a:pt x="1435964" y="1557956"/>
                  </a:cubicBezTo>
                  <a:cubicBezTo>
                    <a:pt x="1372146" y="1493186"/>
                    <a:pt x="1285469" y="1505568"/>
                    <a:pt x="1208316" y="1484613"/>
                  </a:cubicBezTo>
                  <a:cubicBezTo>
                    <a:pt x="1193076" y="1480803"/>
                    <a:pt x="1176884" y="1476041"/>
                    <a:pt x="1161644" y="1471278"/>
                  </a:cubicBezTo>
                  <a:cubicBezTo>
                    <a:pt x="1133069" y="1461753"/>
                    <a:pt x="1103541" y="1450323"/>
                    <a:pt x="1078776" y="1483661"/>
                  </a:cubicBezTo>
                  <a:cubicBezTo>
                    <a:pt x="1146404" y="1537001"/>
                    <a:pt x="1211173" y="1588436"/>
                    <a:pt x="1273086" y="1638918"/>
                  </a:cubicBezTo>
                  <a:close/>
                  <a:moveTo>
                    <a:pt x="1464539" y="2075163"/>
                  </a:moveTo>
                  <a:cubicBezTo>
                    <a:pt x="1427391" y="2082783"/>
                    <a:pt x="1393101" y="2089451"/>
                    <a:pt x="1359764" y="2097071"/>
                  </a:cubicBezTo>
                  <a:cubicBezTo>
                    <a:pt x="1318806" y="2106596"/>
                    <a:pt x="1305471" y="2129456"/>
                    <a:pt x="1322616" y="2169461"/>
                  </a:cubicBezTo>
                  <a:cubicBezTo>
                    <a:pt x="1329284" y="2184701"/>
                    <a:pt x="1334998" y="2199941"/>
                    <a:pt x="1340714" y="2215181"/>
                  </a:cubicBezTo>
                  <a:cubicBezTo>
                    <a:pt x="1396911" y="2194226"/>
                    <a:pt x="1396911" y="2194226"/>
                    <a:pt x="1420723" y="2246613"/>
                  </a:cubicBezTo>
                  <a:cubicBezTo>
                    <a:pt x="1428344" y="2262806"/>
                    <a:pt x="1438821" y="2278046"/>
                    <a:pt x="1455014" y="2304716"/>
                  </a:cubicBezTo>
                  <a:cubicBezTo>
                    <a:pt x="1456919" y="2271378"/>
                    <a:pt x="1451203" y="2248518"/>
                    <a:pt x="1459776" y="2237088"/>
                  </a:cubicBezTo>
                  <a:cubicBezTo>
                    <a:pt x="1499781" y="2183748"/>
                    <a:pt x="1503591" y="2132313"/>
                    <a:pt x="1464539" y="20751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: Shape 70">
              <a:extLst>
                <a:ext uri="{FF2B5EF4-FFF2-40B4-BE49-F238E27FC236}">
                  <a16:creationId xmlns:a16="http://schemas.microsoft.com/office/drawing/2014/main" id="{8B1410C7-27D2-489A-9147-C9240D2F27A6}"/>
                </a:ext>
              </a:extLst>
            </p:cNvPr>
            <p:cNvSpPr/>
            <p:nvPr/>
          </p:nvSpPr>
          <p:spPr>
            <a:xfrm flipH="1">
              <a:off x="700577" y="1399349"/>
              <a:ext cx="647458" cy="566880"/>
            </a:xfrm>
            <a:custGeom>
              <a:avLst/>
              <a:gdLst>
                <a:gd name="connsiteX0" fmla="*/ 325755 w 647458"/>
                <a:gd name="connsiteY0" fmla="*/ 3000 h 566880"/>
                <a:gd name="connsiteX1" fmla="*/ 143828 w 647458"/>
                <a:gd name="connsiteY1" fmla="*/ 86820 h 566880"/>
                <a:gd name="connsiteX2" fmla="*/ 59055 w 647458"/>
                <a:gd name="connsiteY2" fmla="*/ 369713 h 566880"/>
                <a:gd name="connsiteX3" fmla="*/ 20003 w 647458"/>
                <a:gd name="connsiteY3" fmla="*/ 510683 h 566880"/>
                <a:gd name="connsiteX4" fmla="*/ 0 w 647458"/>
                <a:gd name="connsiteY4" fmla="*/ 544973 h 566880"/>
                <a:gd name="connsiteX5" fmla="*/ 43815 w 647458"/>
                <a:gd name="connsiteY5" fmla="*/ 566880 h 566880"/>
                <a:gd name="connsiteX6" fmla="*/ 65495 w 647458"/>
                <a:gd name="connsiteY6" fmla="*/ 564618 h 566880"/>
                <a:gd name="connsiteX7" fmla="*/ 178721 w 647458"/>
                <a:gd name="connsiteY7" fmla="*/ 530129 h 566880"/>
                <a:gd name="connsiteX8" fmla="*/ 603774 w 647458"/>
                <a:gd name="connsiteY8" fmla="*/ 274215 h 566880"/>
                <a:gd name="connsiteX9" fmla="*/ 647458 w 647458"/>
                <a:gd name="connsiteY9" fmla="*/ 237555 h 566880"/>
                <a:gd name="connsiteX10" fmla="*/ 638175 w 647458"/>
                <a:gd name="connsiteY10" fmla="*/ 241125 h 566880"/>
                <a:gd name="connsiteX11" fmla="*/ 591503 w 647458"/>
                <a:gd name="connsiteY11" fmla="*/ 169688 h 566880"/>
                <a:gd name="connsiteX12" fmla="*/ 325755 w 647458"/>
                <a:gd name="connsiteY12" fmla="*/ 3000 h 56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7458" h="566880">
                  <a:moveTo>
                    <a:pt x="325755" y="3000"/>
                  </a:moveTo>
                  <a:cubicBezTo>
                    <a:pt x="261937" y="17288"/>
                    <a:pt x="197167" y="47768"/>
                    <a:pt x="143828" y="86820"/>
                  </a:cubicBezTo>
                  <a:cubicBezTo>
                    <a:pt x="47625" y="156353"/>
                    <a:pt x="35242" y="262080"/>
                    <a:pt x="59055" y="369713"/>
                  </a:cubicBezTo>
                  <a:cubicBezTo>
                    <a:pt x="72390" y="427815"/>
                    <a:pt x="60960" y="470678"/>
                    <a:pt x="20003" y="510683"/>
                  </a:cubicBezTo>
                  <a:cubicBezTo>
                    <a:pt x="11430" y="519255"/>
                    <a:pt x="6667" y="533543"/>
                    <a:pt x="0" y="544973"/>
                  </a:cubicBezTo>
                  <a:cubicBezTo>
                    <a:pt x="15240" y="552593"/>
                    <a:pt x="29528" y="566880"/>
                    <a:pt x="43815" y="566880"/>
                  </a:cubicBezTo>
                  <a:lnTo>
                    <a:pt x="65495" y="564618"/>
                  </a:lnTo>
                  <a:lnTo>
                    <a:pt x="178721" y="530129"/>
                  </a:lnTo>
                  <a:cubicBezTo>
                    <a:pt x="449670" y="395635"/>
                    <a:pt x="455226" y="398414"/>
                    <a:pt x="603774" y="274215"/>
                  </a:cubicBezTo>
                  <a:lnTo>
                    <a:pt x="647458" y="237555"/>
                  </a:lnTo>
                  <a:lnTo>
                    <a:pt x="638175" y="241125"/>
                  </a:lnTo>
                  <a:cubicBezTo>
                    <a:pt x="622935" y="217313"/>
                    <a:pt x="601980" y="195405"/>
                    <a:pt x="591503" y="169688"/>
                  </a:cubicBezTo>
                  <a:cubicBezTo>
                    <a:pt x="553403" y="74438"/>
                    <a:pt x="421005" y="-17955"/>
                    <a:pt x="325755" y="30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15</a:t>
            </a:fld>
            <a:endParaRPr lang="es-ES" noProof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809D4EA-58F7-BB5B-A58C-D24EC594907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923513" cy="1485900"/>
          </a:xfrm>
          <a:prstGeom prst="rect">
            <a:avLst/>
          </a:prstGeom>
        </p:spPr>
      </p:pic>
      <p:sp>
        <p:nvSpPr>
          <p:cNvPr id="4" name="Título 4"/>
          <p:cNvSpPr txBox="1">
            <a:spLocks/>
          </p:cNvSpPr>
          <p:nvPr/>
        </p:nvSpPr>
        <p:spPr>
          <a:xfrm>
            <a:off x="2229731" y="132078"/>
            <a:ext cx="9367257" cy="5385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ESTUDIOS G&amp;G</a:t>
            </a:r>
            <a:br>
              <a:rPr lang="es-MX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EJECUTADOS EN LA GESTIÓN 2022</a:t>
            </a:r>
            <a:endParaRPr lang="es-BO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982840" y="1319008"/>
            <a:ext cx="3369604" cy="2358058"/>
            <a:chOff x="-35150" y="1493090"/>
            <a:chExt cx="5343196" cy="2358058"/>
          </a:xfrm>
        </p:grpSpPr>
        <p:sp>
          <p:nvSpPr>
            <p:cNvPr id="6" name="Rectángulo 5"/>
            <p:cNvSpPr/>
            <p:nvPr/>
          </p:nvSpPr>
          <p:spPr>
            <a:xfrm>
              <a:off x="0" y="1493090"/>
              <a:ext cx="1323833" cy="6823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5B5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01.</a:t>
              </a:r>
              <a:endParaRPr kumimoji="0" lang="es-BO" sz="3200" b="1" i="0" u="none" strike="noStrike" kern="1200" cap="none" spc="0" normalizeH="0" baseline="0" noProof="0" dirty="0">
                <a:ln>
                  <a:noFill/>
                </a:ln>
                <a:solidFill>
                  <a:srgbClr val="FF5B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-35150" y="2070293"/>
              <a:ext cx="5285123" cy="87944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BO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683C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Geoquímica </a:t>
              </a:r>
              <a:r>
                <a:rPr kumimoji="0" lang="es-BO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683C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de Superficie Boomerang - Llanura Beniana en Santa Cruz, Cochabamba.</a:t>
              </a:r>
            </a:p>
          </p:txBody>
        </p:sp>
        <p:sp>
          <p:nvSpPr>
            <p:cNvPr id="8" name="Rectángulo 7"/>
            <p:cNvSpPr/>
            <p:nvPr/>
          </p:nvSpPr>
          <p:spPr>
            <a:xfrm>
              <a:off x="-35150" y="3168760"/>
              <a:ext cx="5068577" cy="6823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Empresa: </a:t>
              </a:r>
              <a:r>
                <a:rPr kumimoji="0" lang="es-MX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YPFB Casa Matriz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Actividad realizada:</a:t>
              </a:r>
              <a:r>
                <a:rPr kumimoji="0" lang="es-MX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s-MX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Inicio de toma de muestras.</a:t>
              </a:r>
              <a:endParaRPr kumimoji="0" lang="es-B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Conector recto 8"/>
            <p:cNvCxnSpPr/>
            <p:nvPr/>
          </p:nvCxnSpPr>
          <p:spPr>
            <a:xfrm>
              <a:off x="5308046" y="2175478"/>
              <a:ext cx="0" cy="1482122"/>
            </a:xfrm>
            <a:prstGeom prst="line">
              <a:avLst/>
            </a:prstGeom>
            <a:ln w="57150">
              <a:solidFill>
                <a:srgbClr val="FF5B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o 14"/>
          <p:cNvGrpSpPr/>
          <p:nvPr/>
        </p:nvGrpSpPr>
        <p:grpSpPr>
          <a:xfrm>
            <a:off x="4517543" y="1270893"/>
            <a:ext cx="3564758" cy="2164510"/>
            <a:chOff x="0" y="1493090"/>
            <a:chExt cx="5652653" cy="2164510"/>
          </a:xfrm>
        </p:grpSpPr>
        <p:sp>
          <p:nvSpPr>
            <p:cNvPr id="16" name="Rectángulo 15"/>
            <p:cNvSpPr/>
            <p:nvPr/>
          </p:nvSpPr>
          <p:spPr>
            <a:xfrm>
              <a:off x="0" y="1493090"/>
              <a:ext cx="1323833" cy="6823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5B5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02.</a:t>
              </a:r>
              <a:endParaRPr kumimoji="0" lang="es-BO" sz="3200" b="1" i="0" u="none" strike="noStrike" kern="1200" cap="none" spc="0" normalizeH="0" baseline="0" noProof="0" dirty="0">
                <a:ln>
                  <a:noFill/>
                </a:ln>
                <a:solidFill>
                  <a:srgbClr val="FF5B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22921" y="2219237"/>
              <a:ext cx="5285123" cy="87944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83C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Explor</a:t>
              </a:r>
              <a:r>
                <a:rPr kumimoji="0" lang="es-MX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683C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kumimoji="0" lang="es-MX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83C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Adq</a:t>
              </a:r>
              <a:r>
                <a:rPr kumimoji="0" lang="es-MX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683C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s-MX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83C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Aerogravimétrica-Aeromagnetométrica</a:t>
              </a:r>
              <a:r>
                <a:rPr kumimoji="0" lang="es-MX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683C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en la Cuenca Madre de Dios, Zona Boomerang y Sub Andino Sur</a:t>
              </a:r>
              <a:endParaRPr kumimoji="0" lang="es-BO" sz="16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" name="Conector recto 17"/>
            <p:cNvCxnSpPr/>
            <p:nvPr/>
          </p:nvCxnSpPr>
          <p:spPr>
            <a:xfrm>
              <a:off x="5652653" y="2175478"/>
              <a:ext cx="0" cy="1482122"/>
            </a:xfrm>
            <a:prstGeom prst="line">
              <a:avLst/>
            </a:prstGeom>
            <a:ln w="57150">
              <a:solidFill>
                <a:srgbClr val="FF5B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ángulo 18"/>
          <p:cNvSpPr/>
          <p:nvPr/>
        </p:nvSpPr>
        <p:spPr>
          <a:xfrm>
            <a:off x="4564222" y="2969136"/>
            <a:ext cx="3196420" cy="682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s-MX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Empresa: </a:t>
            </a:r>
            <a:r>
              <a:rPr lang="es-MX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YPFB Casa Matriz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Actividad realizada:</a:t>
            </a: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Inicio de actividades, gestión de licencias y permisos.</a:t>
            </a:r>
            <a:endParaRPr kumimoji="0" lang="es-B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upo 19"/>
          <p:cNvGrpSpPr/>
          <p:nvPr/>
        </p:nvGrpSpPr>
        <p:grpSpPr>
          <a:xfrm>
            <a:off x="2215276" y="3739619"/>
            <a:ext cx="4131396" cy="2205851"/>
            <a:chOff x="0" y="1493090"/>
            <a:chExt cx="6551173" cy="2205851"/>
          </a:xfrm>
        </p:grpSpPr>
        <p:sp>
          <p:nvSpPr>
            <p:cNvPr id="21" name="Rectángulo 20"/>
            <p:cNvSpPr/>
            <p:nvPr/>
          </p:nvSpPr>
          <p:spPr>
            <a:xfrm>
              <a:off x="0" y="1493090"/>
              <a:ext cx="1323833" cy="6823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5B5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04.</a:t>
              </a:r>
              <a:endParaRPr kumimoji="0" lang="es-BO" sz="3200" b="1" i="0" u="none" strike="noStrike" kern="1200" cap="none" spc="0" normalizeH="0" baseline="0" noProof="0" dirty="0">
                <a:ln>
                  <a:noFill/>
                </a:ln>
                <a:solidFill>
                  <a:srgbClr val="FF5B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ángulo 21"/>
            <p:cNvSpPr/>
            <p:nvPr/>
          </p:nvSpPr>
          <p:spPr>
            <a:xfrm>
              <a:off x="22921" y="2175478"/>
              <a:ext cx="6044533" cy="87944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83C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Explor</a:t>
              </a:r>
              <a:r>
                <a:rPr kumimoji="0" lang="es-MX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683C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Sísmica en el Boomerang Norte del Dpto. de Santa Cruz</a:t>
              </a:r>
              <a:endParaRPr kumimoji="0" lang="es-BO" sz="16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ángulo 22"/>
            <p:cNvSpPr/>
            <p:nvPr/>
          </p:nvSpPr>
          <p:spPr>
            <a:xfrm>
              <a:off x="22922" y="3016553"/>
              <a:ext cx="6311704" cy="6823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>
                <a:defRPr/>
              </a:pPr>
              <a:r>
                <a:rPr kumimoji="0" lang="es-MX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Empresa: </a:t>
              </a:r>
              <a:r>
                <a:rPr lang="es-MX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YPFB Casa Matriz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Actividad realizada</a:t>
              </a:r>
              <a:r>
                <a:rPr kumimoji="0" lang="es-MX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kumimoji="0" lang="es-MX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Inicio de actividades, relacionamiento comunitario, movilización y topografía.</a:t>
              </a:r>
              <a:endParaRPr kumimoji="0" lang="es-B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4" name="Conector recto 23"/>
            <p:cNvCxnSpPr/>
            <p:nvPr/>
          </p:nvCxnSpPr>
          <p:spPr>
            <a:xfrm>
              <a:off x="6551173" y="2216819"/>
              <a:ext cx="0" cy="1482122"/>
            </a:xfrm>
            <a:prstGeom prst="line">
              <a:avLst/>
            </a:prstGeom>
            <a:ln w="57150">
              <a:solidFill>
                <a:srgbClr val="FF5B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o 24"/>
          <p:cNvGrpSpPr/>
          <p:nvPr/>
        </p:nvGrpSpPr>
        <p:grpSpPr>
          <a:xfrm>
            <a:off x="6617244" y="3828658"/>
            <a:ext cx="4174751" cy="2075471"/>
            <a:chOff x="0" y="1493090"/>
            <a:chExt cx="6619922" cy="2075471"/>
          </a:xfrm>
        </p:grpSpPr>
        <p:sp>
          <p:nvSpPr>
            <p:cNvPr id="26" name="Rectángulo 25"/>
            <p:cNvSpPr/>
            <p:nvPr/>
          </p:nvSpPr>
          <p:spPr>
            <a:xfrm>
              <a:off x="0" y="1493090"/>
              <a:ext cx="1323833" cy="6823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5B5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05.</a:t>
              </a:r>
              <a:endParaRPr kumimoji="0" lang="es-BO" sz="3200" b="1" i="0" u="none" strike="noStrike" kern="1200" cap="none" spc="0" normalizeH="0" baseline="0" noProof="0" dirty="0">
                <a:ln>
                  <a:noFill/>
                </a:ln>
                <a:solidFill>
                  <a:srgbClr val="FF5B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ángulo 26"/>
            <p:cNvSpPr/>
            <p:nvPr/>
          </p:nvSpPr>
          <p:spPr>
            <a:xfrm>
              <a:off x="22921" y="2130198"/>
              <a:ext cx="6357529" cy="87944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83C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Explor</a:t>
              </a:r>
              <a:r>
                <a:rPr kumimoji="0" lang="es-MX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683C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Adquisición, Procesamiento e Interpretación Sísmica 2D - </a:t>
              </a:r>
              <a:r>
                <a:rPr kumimoji="0" lang="es-MX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83C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Camatindi</a:t>
              </a:r>
              <a:r>
                <a:rPr kumimoji="0" lang="es-MX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683C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en Chuquisaca y Tarija</a:t>
              </a:r>
              <a:endParaRPr kumimoji="0" lang="es-BO" sz="16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Conector recto 27"/>
            <p:cNvCxnSpPr/>
            <p:nvPr/>
          </p:nvCxnSpPr>
          <p:spPr>
            <a:xfrm>
              <a:off x="6619922" y="2086439"/>
              <a:ext cx="0" cy="1482122"/>
            </a:xfrm>
            <a:prstGeom prst="line">
              <a:avLst/>
            </a:prstGeom>
            <a:ln w="57150">
              <a:solidFill>
                <a:srgbClr val="FF5B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ángulo 28"/>
          <p:cNvSpPr/>
          <p:nvPr/>
        </p:nvSpPr>
        <p:spPr>
          <a:xfrm>
            <a:off x="6707336" y="5263082"/>
            <a:ext cx="3980379" cy="682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s-MX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Empresa: </a:t>
            </a:r>
            <a:r>
              <a:rPr lang="es-MX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YPFB Casa Matriz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Actividad realizada</a:t>
            </a: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Inicio de actividades, relacionamiento comunitario, movilización y topografía.</a:t>
            </a:r>
            <a:endParaRPr kumimoji="0" lang="es-B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upo 29"/>
          <p:cNvGrpSpPr/>
          <p:nvPr/>
        </p:nvGrpSpPr>
        <p:grpSpPr>
          <a:xfrm>
            <a:off x="8354839" y="1319008"/>
            <a:ext cx="3347437" cy="2164510"/>
            <a:chOff x="0" y="1493090"/>
            <a:chExt cx="5308046" cy="2164510"/>
          </a:xfrm>
        </p:grpSpPr>
        <p:sp>
          <p:nvSpPr>
            <p:cNvPr id="31" name="Rectángulo 30"/>
            <p:cNvSpPr/>
            <p:nvPr/>
          </p:nvSpPr>
          <p:spPr>
            <a:xfrm>
              <a:off x="0" y="1493090"/>
              <a:ext cx="1323833" cy="6823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5B5B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03.</a:t>
              </a:r>
              <a:endParaRPr kumimoji="0" lang="es-BO" sz="3200" b="1" i="0" u="none" strike="noStrike" kern="1200" cap="none" spc="0" normalizeH="0" baseline="0" noProof="0" dirty="0">
                <a:ln>
                  <a:noFill/>
                </a:ln>
                <a:solidFill>
                  <a:srgbClr val="FF5B5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ángulo 31"/>
            <p:cNvSpPr/>
            <p:nvPr/>
          </p:nvSpPr>
          <p:spPr>
            <a:xfrm>
              <a:off x="22920" y="2035491"/>
              <a:ext cx="5285123" cy="87944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83C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Explor</a:t>
              </a:r>
              <a:r>
                <a:rPr kumimoji="0" lang="es-MX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683C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Sísmica 2D en el Área </a:t>
              </a:r>
              <a:r>
                <a:rPr kumimoji="0" lang="es-MX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83C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Vitiacua</a:t>
              </a:r>
              <a:r>
                <a:rPr kumimoji="0" lang="es-MX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683C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del Dpto. de Chuquisaca</a:t>
              </a:r>
              <a:endParaRPr kumimoji="0" lang="es-BO" sz="16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3" name="Conector recto 32"/>
            <p:cNvCxnSpPr/>
            <p:nvPr/>
          </p:nvCxnSpPr>
          <p:spPr>
            <a:xfrm>
              <a:off x="5308046" y="2175478"/>
              <a:ext cx="0" cy="1482122"/>
            </a:xfrm>
            <a:prstGeom prst="line">
              <a:avLst/>
            </a:prstGeom>
            <a:ln w="57150">
              <a:solidFill>
                <a:srgbClr val="FF5B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ángulo 33"/>
          <p:cNvSpPr/>
          <p:nvPr/>
        </p:nvSpPr>
        <p:spPr>
          <a:xfrm>
            <a:off x="8400568" y="2996955"/>
            <a:ext cx="3196420" cy="682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s-MX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Empresa: </a:t>
            </a:r>
            <a:r>
              <a:rPr lang="es-MX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YPFB Casa Matriz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Actividad realizada:</a:t>
            </a: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Inicio de actividades, relacionamiento comunitario, movilización y topografía.</a:t>
            </a:r>
            <a:endParaRPr kumimoji="0" lang="es-B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3278708" y="6133208"/>
            <a:ext cx="8318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Yacimientos Petrolíferos Fiscales Bolivianos (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YPFB).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Elaboración</a:t>
            </a: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5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16</a:t>
            </a:fld>
            <a:endParaRPr lang="es-ES" noProof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809D4EA-58F7-BB5B-A58C-D24EC594907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923513" cy="1485900"/>
          </a:xfrm>
          <a:prstGeom prst="rect">
            <a:avLst/>
          </a:prstGeom>
        </p:spPr>
      </p:pic>
      <p:sp>
        <p:nvSpPr>
          <p:cNvPr id="4" name="Título 4"/>
          <p:cNvSpPr txBox="1">
            <a:spLocks/>
          </p:cNvSpPr>
          <p:nvPr/>
        </p:nvSpPr>
        <p:spPr>
          <a:xfrm>
            <a:off x="2205299" y="194468"/>
            <a:ext cx="7593414" cy="523401"/>
          </a:xfrm>
          <a:prstGeom prst="rect">
            <a:avLst/>
          </a:prstGeom>
        </p:spPr>
        <p:txBody>
          <a:bodyPr>
            <a:noAutofit/>
          </a:bodyPr>
          <a:lstStyle>
            <a:defPPr rtl="0">
              <a:defRPr lang="es-ES"/>
            </a:defPPr>
            <a:lvl1pPr fontAlgn="b">
              <a:lnSpc>
                <a:spcPct val="100000"/>
              </a:lnSpc>
              <a:spcBef>
                <a:spcPts val="0"/>
              </a:spcBef>
              <a:buNone/>
              <a:defRPr sz="2400" b="1" spc="-15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just"/>
            <a:r>
              <a:rPr lang="es-MX" sz="2800" dirty="0"/>
              <a:t>PLAN INICIAL DE EXPLORACIÓN (PIE)</a:t>
            </a:r>
            <a:br>
              <a:rPr lang="es-MX" sz="2800" dirty="0"/>
            </a:br>
            <a:r>
              <a:rPr lang="es-MX" sz="2800" dirty="0"/>
              <a:t>EJECUTADOS EN LA GESTIÓN 2022</a:t>
            </a:r>
            <a:endParaRPr lang="es-BO" sz="2800" dirty="0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84693C49-05C6-4CD0-A900-4B843CF3016D}"/>
              </a:ext>
            </a:extLst>
          </p:cNvPr>
          <p:cNvSpPr/>
          <p:nvPr/>
        </p:nvSpPr>
        <p:spPr>
          <a:xfrm rot="18900000">
            <a:off x="5149774" y="1637683"/>
            <a:ext cx="1822998" cy="5002719"/>
          </a:xfrm>
          <a:custGeom>
            <a:avLst/>
            <a:gdLst/>
            <a:ahLst/>
            <a:cxnLst/>
            <a:rect l="l" t="t" r="r" b="b"/>
            <a:pathLst>
              <a:path w="154109" h="343323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object 11"/>
          <p:cNvSpPr txBox="1"/>
          <p:nvPr/>
        </p:nvSpPr>
        <p:spPr>
          <a:xfrm>
            <a:off x="413239" y="1602238"/>
            <a:ext cx="2688936" cy="1676432"/>
          </a:xfrm>
          <a:prstGeom prst="rect">
            <a:avLst/>
          </a:prstGeom>
        </p:spPr>
        <p:txBody>
          <a:bodyPr vert="horz" wrap="square" lIns="0" tIns="75259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PIE Área Rio Beni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Empresa: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YPFB Chaco S.A.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YPFB notificó la autorización el 18 de mayo  de 2022. Actualmente en ejecución.</a:t>
            </a:r>
          </a:p>
        </p:txBody>
      </p:sp>
      <p:sp>
        <p:nvSpPr>
          <p:cNvPr id="7" name="object 12"/>
          <p:cNvSpPr txBox="1"/>
          <p:nvPr/>
        </p:nvSpPr>
        <p:spPr>
          <a:xfrm>
            <a:off x="3573364" y="1602238"/>
            <a:ext cx="2366340" cy="1714904"/>
          </a:xfrm>
          <a:prstGeom prst="rect">
            <a:avLst/>
          </a:prstGeom>
        </p:spPr>
        <p:txBody>
          <a:bodyPr vert="horz" wrap="square" lIns="0" tIns="75259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5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PIE Área Sauce Mayu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Empresa: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YPFB Chaco S.A.</a:t>
            </a:r>
          </a:p>
          <a:p>
            <a:pPr marL="0" marR="4301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YPFB notificó la autorización el 24 de mayo  de 2022. Actualmente en ejecución.</a:t>
            </a:r>
          </a:p>
        </p:txBody>
      </p:sp>
      <p:sp>
        <p:nvSpPr>
          <p:cNvPr id="8" name="object 13"/>
          <p:cNvSpPr txBox="1"/>
          <p:nvPr/>
        </p:nvSpPr>
        <p:spPr>
          <a:xfrm>
            <a:off x="9571258" y="1602238"/>
            <a:ext cx="2579081" cy="1714904"/>
          </a:xfrm>
          <a:prstGeom prst="rect">
            <a:avLst/>
          </a:prstGeom>
        </p:spPr>
        <p:txBody>
          <a:bodyPr vert="horz" wrap="square" lIns="0" tIns="75259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5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04.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PIE Área Cupecito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Empresa: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YPFB Chaco S.A.</a:t>
            </a:r>
          </a:p>
          <a:p>
            <a:pPr marL="0" marR="4139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YPFB notificó la autorización el 12 de  octubre de 2022. Actualmente en  ejecución.</a:t>
            </a:r>
          </a:p>
        </p:txBody>
      </p:sp>
      <p:sp>
        <p:nvSpPr>
          <p:cNvPr id="9" name="object 14"/>
          <p:cNvSpPr txBox="1"/>
          <p:nvPr/>
        </p:nvSpPr>
        <p:spPr>
          <a:xfrm>
            <a:off x="6455026" y="1602238"/>
            <a:ext cx="2721608" cy="1714904"/>
          </a:xfrm>
          <a:prstGeom prst="rect">
            <a:avLst/>
          </a:prstGeom>
        </p:spPr>
        <p:txBody>
          <a:bodyPr vert="horz" wrap="square" lIns="0" tIns="75259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5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03.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PIE Área Madre de Dios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Empresa: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YPFB Chaco S.A.</a:t>
            </a:r>
          </a:p>
          <a:p>
            <a:pPr marL="0" marR="162352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YPFB notificó la autorización el 18 de mayo  de 2022. Actualmente en ejecución.</a:t>
            </a:r>
          </a:p>
        </p:txBody>
      </p:sp>
      <p:sp>
        <p:nvSpPr>
          <p:cNvPr id="10" name="object 15"/>
          <p:cNvSpPr txBox="1"/>
          <p:nvPr/>
        </p:nvSpPr>
        <p:spPr>
          <a:xfrm>
            <a:off x="389766" y="3608354"/>
            <a:ext cx="2775351" cy="1714904"/>
          </a:xfrm>
          <a:prstGeom prst="rect">
            <a:avLst/>
          </a:prstGeom>
        </p:spPr>
        <p:txBody>
          <a:bodyPr vert="horz" wrap="square" lIns="0" tIns="75259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5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05.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PIE Área San Telmo Sur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Empresa: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YPFB Andina S.A.</a:t>
            </a:r>
          </a:p>
          <a:p>
            <a:pPr marL="0" marR="196221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YPFB notificó la autorización el 18 de mayo  de 2022. Actualmente en ejecución.</a:t>
            </a:r>
          </a:p>
        </p:txBody>
      </p:sp>
      <p:sp>
        <p:nvSpPr>
          <p:cNvPr id="11" name="object 16"/>
          <p:cNvSpPr txBox="1"/>
          <p:nvPr/>
        </p:nvSpPr>
        <p:spPr>
          <a:xfrm>
            <a:off x="3535145" y="3602801"/>
            <a:ext cx="2822882" cy="1284017"/>
          </a:xfrm>
          <a:prstGeom prst="rect">
            <a:avLst/>
          </a:prstGeom>
        </p:spPr>
        <p:txBody>
          <a:bodyPr vert="horz" wrap="square" lIns="0" tIns="75259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5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06</a:t>
            </a:r>
            <a:r>
              <a:rPr kumimoji="0" lang="es-MX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PIE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Okinawa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Empresa: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YPFB Chaco S.A.</a:t>
            </a:r>
          </a:p>
          <a:p>
            <a:pPr marL="0" marR="4301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YPFB notificó la autorización el 30 de  noviembre de 2022. Actualmente en  ejecución.</a:t>
            </a:r>
          </a:p>
        </p:txBody>
      </p:sp>
      <p:sp>
        <p:nvSpPr>
          <p:cNvPr id="12" name="object 17"/>
          <p:cNvSpPr txBox="1"/>
          <p:nvPr/>
        </p:nvSpPr>
        <p:spPr>
          <a:xfrm>
            <a:off x="6455026" y="3516021"/>
            <a:ext cx="2888304" cy="1899570"/>
          </a:xfrm>
          <a:prstGeom prst="rect">
            <a:avLst/>
          </a:prstGeom>
        </p:spPr>
        <p:txBody>
          <a:bodyPr vert="horz" wrap="square" lIns="0" tIns="75259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5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07.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PIE Área Irenda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Empresa: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YPFB Chaco S.A.</a:t>
            </a:r>
          </a:p>
          <a:p>
            <a:pPr marL="0" marR="4301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 fecha 25 de enero del 2022 YPFB Chaco  remitió el Informe Final del PIE Área Irenda. 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Para </a:t>
            </a:r>
            <a:r>
              <a:rPr kumimoji="0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aprobación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por parte del Directorio de YPFB.</a:t>
            </a:r>
          </a:p>
        </p:txBody>
      </p:sp>
      <p:cxnSp>
        <p:nvCxnSpPr>
          <p:cNvPr id="13" name="Conector recto 12"/>
          <p:cNvCxnSpPr/>
          <p:nvPr/>
        </p:nvCxnSpPr>
        <p:spPr>
          <a:xfrm>
            <a:off x="3275403" y="1785201"/>
            <a:ext cx="86513" cy="3532504"/>
          </a:xfrm>
          <a:prstGeom prst="line">
            <a:avLst/>
          </a:prstGeom>
          <a:ln w="57150">
            <a:solidFill>
              <a:srgbClr val="FF5B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6288980" y="1837742"/>
            <a:ext cx="45348" cy="3479963"/>
          </a:xfrm>
          <a:prstGeom prst="line">
            <a:avLst/>
          </a:prstGeom>
          <a:ln w="57150">
            <a:solidFill>
              <a:srgbClr val="FF5B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>
            <a:off x="9440329" y="1785201"/>
            <a:ext cx="23699" cy="3532504"/>
          </a:xfrm>
          <a:prstGeom prst="line">
            <a:avLst/>
          </a:prstGeom>
          <a:ln w="57150">
            <a:solidFill>
              <a:srgbClr val="FF5B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ángulo 18"/>
          <p:cNvSpPr/>
          <p:nvPr/>
        </p:nvSpPr>
        <p:spPr>
          <a:xfrm>
            <a:off x="3657720" y="6202074"/>
            <a:ext cx="8318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Yacimientos Petrolíferos Fiscales Bolivianos (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YPFB).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Elaboración</a:t>
            </a: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74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17</a:t>
            </a:fld>
            <a:endParaRPr lang="es-ES" noProof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809D4EA-58F7-BB5B-A58C-D24EC594907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923513" cy="1485900"/>
          </a:xfrm>
          <a:prstGeom prst="rect">
            <a:avLst/>
          </a:prstGeom>
        </p:spPr>
      </p:pic>
      <p:sp>
        <p:nvSpPr>
          <p:cNvPr id="4" name="Título 4"/>
          <p:cNvSpPr txBox="1">
            <a:spLocks/>
          </p:cNvSpPr>
          <p:nvPr/>
        </p:nvSpPr>
        <p:spPr>
          <a:xfrm>
            <a:off x="2069548" y="102154"/>
            <a:ext cx="8960575" cy="432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MX" sz="2800" spc="38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CONTRATOS</a:t>
            </a:r>
            <a:r>
              <a:rPr lang="es-MX" sz="2800" spc="-215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spc="16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s-MX" sz="2800" spc="-212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800" spc="-93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SERVICIOS EN NEGOCIACIÓN</a:t>
            </a:r>
            <a:br>
              <a:rPr lang="es-MX" sz="2800" spc="-93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EJECUTADOS EN LA GESTIÓN 2022</a:t>
            </a:r>
            <a:endParaRPr lang="es-BO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7"/>
          <p:cNvSpPr txBox="1"/>
          <p:nvPr/>
        </p:nvSpPr>
        <p:spPr>
          <a:xfrm>
            <a:off x="422666" y="2009860"/>
            <a:ext cx="2794806" cy="2238983"/>
          </a:xfrm>
          <a:prstGeom prst="rect">
            <a:avLst/>
          </a:prstGeom>
        </p:spPr>
        <p:txBody>
          <a:bodyPr vert="horz" wrap="square" lIns="0" tIns="14514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ÁREA CEDRO</a:t>
            </a:r>
          </a:p>
          <a:p>
            <a:pPr marL="0" marR="182781" lvl="0" indent="0" algn="just" defTabSz="914400" rtl="0" eaLnBrk="1" fontAlgn="auto" latinLnBrk="0" hangingPunct="1">
              <a:lnSpc>
                <a:spcPct val="101800"/>
              </a:lnSpc>
              <a:spcBef>
                <a:spcPts val="3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Empresa: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Vintage Petroleum Boliviana  LTD (Sucursal Bolivia)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Fecha de Aprobación en Directorio: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RD N°34/2021 (31/07/2021)</a:t>
            </a:r>
          </a:p>
          <a:p>
            <a:pPr marL="0" marR="4301" lvl="0" indent="0" algn="just" defTabSz="914400" rtl="0" eaLnBrk="1" fontAlgn="auto" latinLnBrk="0" hangingPunct="1">
              <a:lnSpc>
                <a:spcPct val="10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iniciará la negociación del CSP ,  dada la firma de los contratos  de </a:t>
            </a:r>
            <a:r>
              <a:rPr kumimoji="0" lang="es-MX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Sayurenda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s-MX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Yuarenda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  </a:t>
            </a:r>
            <a:r>
              <a:rPr kumimoji="0" lang="es-MX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Carandaiti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bject 8"/>
          <p:cNvSpPr txBox="1"/>
          <p:nvPr/>
        </p:nvSpPr>
        <p:spPr>
          <a:xfrm>
            <a:off x="3537758" y="2009860"/>
            <a:ext cx="2427111" cy="2055984"/>
          </a:xfrm>
          <a:prstGeom prst="rect">
            <a:avLst/>
          </a:prstGeom>
        </p:spPr>
        <p:txBody>
          <a:bodyPr vert="horz" wrap="square" lIns="0" tIns="14514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ÁREA IÑAU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Empresa: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YPFB Andina S.A.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Fecha de Aprobación en Directorio: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RD N°06/2022 (14/02/2022)</a:t>
            </a:r>
          </a:p>
          <a:p>
            <a:pPr marL="0" marR="131710" lvl="0" indent="0" algn="just" defTabSz="914400" rtl="0" eaLnBrk="1" fontAlgn="auto" latinLnBrk="0" hangingPunct="1">
              <a:lnSpc>
                <a:spcPct val="10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negociación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YPFB Andina S.A.</a:t>
            </a:r>
          </a:p>
        </p:txBody>
      </p:sp>
      <p:sp>
        <p:nvSpPr>
          <p:cNvPr id="7" name="object 9"/>
          <p:cNvSpPr txBox="1"/>
          <p:nvPr/>
        </p:nvSpPr>
        <p:spPr>
          <a:xfrm>
            <a:off x="6274279" y="2009860"/>
            <a:ext cx="2427111" cy="2486871"/>
          </a:xfrm>
          <a:prstGeom prst="rect">
            <a:avLst/>
          </a:prstGeom>
        </p:spPr>
        <p:txBody>
          <a:bodyPr vert="horz" wrap="square" lIns="0" tIns="14514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ÁREA MENONITA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Empresa: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YPFB Andina S.A.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Fecha de Aprobación en Directorio: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RD N°05/2022 (14/02/2022)</a:t>
            </a:r>
          </a:p>
          <a:p>
            <a:pPr marL="0" marR="131710" lvl="0" indent="0" algn="just" defTabSz="914400" rtl="0" eaLnBrk="1" fontAlgn="auto" latinLnBrk="0" hangingPunct="1">
              <a:lnSpc>
                <a:spcPct val="10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negociación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YPFB Andina S.A.</a:t>
            </a:r>
          </a:p>
        </p:txBody>
      </p:sp>
      <p:sp>
        <p:nvSpPr>
          <p:cNvPr id="8" name="object 14"/>
          <p:cNvSpPr/>
          <p:nvPr/>
        </p:nvSpPr>
        <p:spPr>
          <a:xfrm flipH="1">
            <a:off x="3329828" y="2009860"/>
            <a:ext cx="101164" cy="3088666"/>
          </a:xfrm>
          <a:custGeom>
            <a:avLst/>
            <a:gdLst/>
            <a:ahLst/>
            <a:cxnLst/>
            <a:rect l="l" t="t" r="r" b="b"/>
            <a:pathLst>
              <a:path h="2904490">
                <a:moveTo>
                  <a:pt x="0" y="0"/>
                </a:moveTo>
                <a:lnTo>
                  <a:pt x="0" y="2904058"/>
                </a:lnTo>
              </a:path>
            </a:pathLst>
          </a:custGeom>
          <a:ln w="57150">
            <a:solidFill>
              <a:srgbClr val="FF5B5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pPr marL="0" marR="0" lvl="0" indent="0" algn="l" defTabSz="774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object 15"/>
          <p:cNvSpPr/>
          <p:nvPr/>
        </p:nvSpPr>
        <p:spPr>
          <a:xfrm>
            <a:off x="6155564" y="2009860"/>
            <a:ext cx="45719" cy="3088666"/>
          </a:xfrm>
          <a:custGeom>
            <a:avLst/>
            <a:gdLst/>
            <a:ahLst/>
            <a:cxnLst/>
            <a:rect l="l" t="t" r="r" b="b"/>
            <a:pathLst>
              <a:path h="2904490">
                <a:moveTo>
                  <a:pt x="0" y="0"/>
                </a:moveTo>
                <a:lnTo>
                  <a:pt x="0" y="2904058"/>
                </a:lnTo>
              </a:path>
            </a:pathLst>
          </a:custGeom>
          <a:ln w="57150">
            <a:solidFill>
              <a:srgbClr val="FF5B5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pPr marL="0" marR="0" lvl="0" indent="0" algn="l" defTabSz="774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bject 9"/>
          <p:cNvSpPr txBox="1"/>
          <p:nvPr/>
        </p:nvSpPr>
        <p:spPr>
          <a:xfrm>
            <a:off x="8934877" y="2009860"/>
            <a:ext cx="2965702" cy="2284508"/>
          </a:xfrm>
          <a:prstGeom prst="rect">
            <a:avLst/>
          </a:prstGeom>
        </p:spPr>
        <p:txBody>
          <a:bodyPr vert="horz" wrap="square" lIns="0" tIns="14514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ÁREA</a:t>
            </a: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TITATECHI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2683C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Empresa: </a:t>
            </a:r>
            <a:r>
              <a:rPr kumimoji="0" lang="es-MX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Canacol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MX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Energy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Colombia S.A.S. (Sucursal Bolivia)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Fecha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Aprobación en Directorio: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RD N°0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89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/2022 (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30/11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/2022)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En negociación y en proceso de determinación del porcentaje de participación. 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object 15"/>
          <p:cNvSpPr/>
          <p:nvPr/>
        </p:nvSpPr>
        <p:spPr>
          <a:xfrm flipH="1">
            <a:off x="8794607" y="2009860"/>
            <a:ext cx="45719" cy="3088666"/>
          </a:xfrm>
          <a:custGeom>
            <a:avLst/>
            <a:gdLst/>
            <a:ahLst/>
            <a:cxnLst/>
            <a:rect l="l" t="t" r="r" b="b"/>
            <a:pathLst>
              <a:path h="2904490">
                <a:moveTo>
                  <a:pt x="0" y="0"/>
                </a:moveTo>
                <a:lnTo>
                  <a:pt x="0" y="2904058"/>
                </a:lnTo>
              </a:path>
            </a:pathLst>
          </a:custGeom>
          <a:ln w="57150">
            <a:solidFill>
              <a:srgbClr val="FF5B5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pPr marL="0" marR="0" lvl="0" indent="0" algn="l" defTabSz="774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3475472" y="6202074"/>
            <a:ext cx="8318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Fuente: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YPFB).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Elaboración</a:t>
            </a: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44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18</a:t>
            </a:fld>
            <a:endParaRPr lang="es-ES" noProof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809D4EA-58F7-BB5B-A58C-D24EC594907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923513" cy="1485900"/>
          </a:xfrm>
          <a:prstGeom prst="rect">
            <a:avLst/>
          </a:prstGeom>
        </p:spPr>
      </p:pic>
      <p:sp>
        <p:nvSpPr>
          <p:cNvPr id="4" name="Título 4"/>
          <p:cNvSpPr txBox="1">
            <a:spLocks/>
          </p:cNvSpPr>
          <p:nvPr/>
        </p:nvSpPr>
        <p:spPr>
          <a:xfrm>
            <a:off x="2046478" y="108987"/>
            <a:ext cx="8960575" cy="11552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es-ES" sz="2800" spc="38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CONTRATOS DE SERVICIOS PETROLEROS (CSP):</a:t>
            </a:r>
            <a:br>
              <a:rPr lang="es-ES" sz="2800" spc="38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spc="38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FIRMADOS Y PARA APROBACIÓN</a:t>
            </a:r>
            <a:endParaRPr lang="es-ES" sz="2800" spc="38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501290" y="6229633"/>
            <a:ext cx="8318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Fuente: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YPFB).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Elaboración</a:t>
            </a: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object 8"/>
          <p:cNvSpPr txBox="1"/>
          <p:nvPr/>
        </p:nvSpPr>
        <p:spPr>
          <a:xfrm>
            <a:off x="1212855" y="2065490"/>
            <a:ext cx="2291644" cy="2268902"/>
          </a:xfrm>
          <a:prstGeom prst="rect">
            <a:avLst/>
          </a:prstGeom>
        </p:spPr>
        <p:txBody>
          <a:bodyPr vert="horz" wrap="square" lIns="0" tIns="75259" rIns="0" bIns="0" rtlCol="0">
            <a:spAutoFit/>
          </a:bodyPr>
          <a:lstStyle/>
          <a:p>
            <a:pPr marL="10752" marR="0" lvl="0" indent="0" algn="l" defTabSz="774131" rtl="0" eaLnBrk="1" fontAlgn="auto" latinLnBrk="0" hangingPunct="1">
              <a:lnSpc>
                <a:spcPct val="100000"/>
              </a:lnSpc>
              <a:spcBef>
                <a:spcPts val="5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1342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1) CSP CARANDAITI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3426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752" marR="44620" lvl="0" indent="0" algn="just" defTabSz="774131" rtl="0" eaLnBrk="1" fontAlgn="auto" latinLnBrk="0" hangingPunct="1">
              <a:lnSpc>
                <a:spcPct val="100000"/>
              </a:lnSpc>
              <a:spcBef>
                <a:spcPts val="2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Empresa: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Vintage Petroleum Boliviana  LTD (Sucursal Bolivia).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752" marR="4301" lvl="0" indent="0" algn="just" defTabSz="774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CAPEX: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194,4 Millones de dólares 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Recursos (*):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163,1 BCF; 8,4 </a:t>
            </a:r>
            <a:r>
              <a:rPr kumimoji="0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MMBbl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es-MX" sz="1200" b="0" i="0" u="none" strike="noStrike" kern="1200" cap="none" spc="0" normalizeH="0" baseline="0" noProof="0" dirty="0" smtClean="0">
              <a:ln>
                <a:noFill/>
              </a:ln>
              <a:solidFill>
                <a:srgbClr val="1C1C1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752" marR="4301" lvl="0" indent="0" algn="just" defTabSz="774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Resultado</a:t>
            </a:r>
            <a:r>
              <a:rPr kumimoji="0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MX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contrato firmado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bject 9"/>
          <p:cNvSpPr txBox="1"/>
          <p:nvPr/>
        </p:nvSpPr>
        <p:spPr>
          <a:xfrm>
            <a:off x="4504690" y="2155659"/>
            <a:ext cx="2521185" cy="2084236"/>
          </a:xfrm>
          <a:prstGeom prst="rect">
            <a:avLst/>
          </a:prstGeom>
        </p:spPr>
        <p:txBody>
          <a:bodyPr vert="horz" wrap="square" lIns="0" tIns="75259" rIns="0" bIns="0" rtlCol="0">
            <a:spAutoFit/>
          </a:bodyPr>
          <a:lstStyle/>
          <a:p>
            <a:pPr marL="10752" defTabSz="774131">
              <a:spcBef>
                <a:spcPts val="593"/>
              </a:spcBef>
            </a:pPr>
            <a:r>
              <a:rPr sz="2800" b="1" dirty="0">
                <a:solidFill>
                  <a:srgbClr val="134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CSP YUARENDA</a:t>
            </a:r>
          </a:p>
          <a:p>
            <a:pPr marL="10752" marR="4301" lvl="0" indent="0" algn="just" defTabSz="774131" rtl="0" eaLnBrk="1" fontAlgn="auto" latinLnBrk="0" hangingPunct="1">
              <a:lnSpc>
                <a:spcPct val="100000"/>
              </a:lnSpc>
              <a:spcBef>
                <a:spcPts val="2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Empresa: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Vintage Petroleum Boliviana LTD  (Sucursal Bolivia).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752" marR="34943" lvl="0" indent="0" algn="just" defTabSz="774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CAPEX: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252,7 Millones de dólares 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Recursos (*):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171,3 BCF; 8,8 </a:t>
            </a:r>
            <a:r>
              <a:rPr kumimoji="0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MMBbl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es-MX" sz="1200" b="0" i="0" u="none" strike="noStrike" kern="1200" cap="none" spc="0" normalizeH="0" baseline="0" noProof="0" dirty="0" smtClean="0">
              <a:ln>
                <a:noFill/>
              </a:ln>
              <a:solidFill>
                <a:srgbClr val="1C1C1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752" marR="34943" lvl="0" indent="0" algn="just" defTabSz="774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Resultado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s-BO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contrato firmado</a:t>
            </a:r>
          </a:p>
        </p:txBody>
      </p:sp>
      <p:sp>
        <p:nvSpPr>
          <p:cNvPr id="8" name="object 10"/>
          <p:cNvSpPr txBox="1"/>
          <p:nvPr/>
        </p:nvSpPr>
        <p:spPr>
          <a:xfrm>
            <a:off x="7902651" y="2023898"/>
            <a:ext cx="2493232" cy="2084236"/>
          </a:xfrm>
          <a:prstGeom prst="rect">
            <a:avLst/>
          </a:prstGeom>
        </p:spPr>
        <p:txBody>
          <a:bodyPr vert="horz" wrap="square" lIns="0" tIns="75259" rIns="0" bIns="0" rtlCol="0">
            <a:spAutoFit/>
          </a:bodyPr>
          <a:lstStyle/>
          <a:p>
            <a:pPr marL="10752" marR="0" lvl="0" indent="0" defTabSz="774131" fontAlgn="auto">
              <a:lnSpc>
                <a:spcPct val="100000"/>
              </a:lnSpc>
              <a:spcBef>
                <a:spcPts val="5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2800" b="1" dirty="0">
                <a:solidFill>
                  <a:srgbClr val="1342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CSP SAYURENDA</a:t>
            </a:r>
          </a:p>
          <a:p>
            <a:pPr marL="10752" marR="4301" lvl="0" indent="0" algn="just" defTabSz="774131" rtl="0" eaLnBrk="1" fontAlgn="auto" latinLnBrk="0" hangingPunct="1">
              <a:lnSpc>
                <a:spcPct val="100000"/>
              </a:lnSpc>
              <a:spcBef>
                <a:spcPts val="2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Empresa: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Vintage Petroleum Boliviana LTD  (Sucursal Bolivia).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752" marR="0" lvl="0" indent="0" algn="just" defTabSz="774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CAPEX: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57,4 Millones de dólares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752" marR="6989" lvl="0" indent="0" algn="just" defTabSz="774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Recursos (*):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35,5 BCF; 1,8 </a:t>
            </a:r>
            <a:r>
              <a:rPr kumimoji="0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MMBbl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es-MX" sz="1200" b="0" i="0" u="none" strike="noStrike" kern="1200" cap="none" spc="0" normalizeH="0" baseline="0" noProof="0" dirty="0" smtClean="0">
              <a:ln>
                <a:noFill/>
              </a:ln>
              <a:solidFill>
                <a:srgbClr val="1C1C1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752" marR="6989" lvl="0" indent="0" algn="just" defTabSz="774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Resultado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s-BO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contrato </a:t>
            </a:r>
            <a:r>
              <a:rPr kumimoji="0" lang="es-BO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firmado</a:t>
            </a:r>
          </a:p>
          <a:p>
            <a:pPr marL="10752" marR="6989" lvl="0" indent="0" algn="l" defTabSz="774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(*) Estimados</a:t>
            </a:r>
            <a:endParaRPr kumimoji="0" lang="es-B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object 14"/>
          <p:cNvSpPr/>
          <p:nvPr/>
        </p:nvSpPr>
        <p:spPr>
          <a:xfrm flipH="1">
            <a:off x="4154307" y="1928946"/>
            <a:ext cx="101164" cy="3088666"/>
          </a:xfrm>
          <a:custGeom>
            <a:avLst/>
            <a:gdLst/>
            <a:ahLst/>
            <a:cxnLst/>
            <a:rect l="l" t="t" r="r" b="b"/>
            <a:pathLst>
              <a:path h="2904490">
                <a:moveTo>
                  <a:pt x="0" y="0"/>
                </a:moveTo>
                <a:lnTo>
                  <a:pt x="0" y="2904058"/>
                </a:lnTo>
              </a:path>
            </a:pathLst>
          </a:custGeom>
          <a:ln w="57150">
            <a:solidFill>
              <a:srgbClr val="FF5B5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pPr marL="0" marR="0" lvl="0" indent="0" algn="l" defTabSz="774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bject 14"/>
          <p:cNvSpPr/>
          <p:nvPr/>
        </p:nvSpPr>
        <p:spPr>
          <a:xfrm flipH="1">
            <a:off x="7275095" y="2009860"/>
            <a:ext cx="101164" cy="3088666"/>
          </a:xfrm>
          <a:custGeom>
            <a:avLst/>
            <a:gdLst/>
            <a:ahLst/>
            <a:cxnLst/>
            <a:rect l="l" t="t" r="r" b="b"/>
            <a:pathLst>
              <a:path h="2904490">
                <a:moveTo>
                  <a:pt x="0" y="0"/>
                </a:moveTo>
                <a:lnTo>
                  <a:pt x="0" y="2904058"/>
                </a:lnTo>
              </a:path>
            </a:pathLst>
          </a:custGeom>
          <a:ln w="57150">
            <a:solidFill>
              <a:srgbClr val="FF5B5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pPr marL="0" marR="0" lvl="0" indent="0" algn="l" defTabSz="774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94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1775240" y="6436680"/>
            <a:ext cx="432000" cy="432000"/>
          </a:xfrm>
        </p:spPr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19</a:t>
            </a:fld>
            <a:endParaRPr lang="es-ES" noProof="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809D4EA-58F7-BB5B-A58C-D24EC594907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923513" cy="1485900"/>
          </a:xfrm>
          <a:prstGeom prst="rect">
            <a:avLst/>
          </a:prstGeom>
        </p:spPr>
      </p:pic>
      <p:sp>
        <p:nvSpPr>
          <p:cNvPr id="4" name="Título 4"/>
          <p:cNvSpPr txBox="1">
            <a:spLocks/>
          </p:cNvSpPr>
          <p:nvPr/>
        </p:nvSpPr>
        <p:spPr>
          <a:xfrm>
            <a:off x="2063322" y="79637"/>
            <a:ext cx="9462930" cy="11552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es-ES" sz="2800" spc="38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CONTRATOS DE SERVICIOS PETROLEROS (CSP):</a:t>
            </a:r>
            <a:br>
              <a:rPr lang="es-ES" sz="2800" spc="38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spc="38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NEGOCIACIÓN CONCLUIDA, AUTORIZADO Y PARA APROBACIÓN</a:t>
            </a:r>
            <a:endParaRPr lang="es-ES" sz="2800" spc="38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455419" y="4264659"/>
            <a:ext cx="21101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1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s-BO" sz="1100" b="0" i="0" u="none" strike="noStrike" kern="1200" cap="none" spc="5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  <a:r>
              <a:rPr kumimoji="0" lang="es-BO" sz="1100" b="0" i="0" u="none" strike="noStrike" kern="1200" cap="none" spc="-3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r>
              <a:rPr kumimoji="0" lang="es-BO" sz="1100" b="0" i="0" u="none" strike="noStrike" kern="1200" cap="none" spc="-1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BO" sz="1100" b="0" i="0" u="none" strike="noStrike" kern="1200" cap="none" spc="-7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Estimados</a:t>
            </a:r>
            <a:endParaRPr kumimoji="0" lang="es-BO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565545" y="6292740"/>
            <a:ext cx="8318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Fuente: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YPFB).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Elaboración</a:t>
            </a: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bject 11"/>
          <p:cNvSpPr txBox="1"/>
          <p:nvPr/>
        </p:nvSpPr>
        <p:spPr>
          <a:xfrm>
            <a:off x="1455419" y="2241978"/>
            <a:ext cx="2429799" cy="1653349"/>
          </a:xfrm>
          <a:prstGeom prst="rect">
            <a:avLst/>
          </a:prstGeom>
        </p:spPr>
        <p:txBody>
          <a:bodyPr vert="horz" wrap="square" lIns="0" tIns="75259" rIns="0" bIns="0" rtlCol="0">
            <a:spAutoFit/>
          </a:bodyPr>
          <a:lstStyle/>
          <a:p>
            <a:pPr marL="10752" marR="0" lvl="0" indent="0" algn="l" defTabSz="774131" rtl="0" eaLnBrk="1" fontAlgn="auto" latinLnBrk="0" hangingPunct="1">
              <a:lnSpc>
                <a:spcPct val="100000"/>
              </a:lnSpc>
              <a:spcBef>
                <a:spcPts val="5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1342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42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1342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CSP OVAI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3426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752" marR="4301" lvl="0" indent="0" algn="just" defTabSz="774131" rtl="0" eaLnBrk="1" fontAlgn="auto" latinLnBrk="0" hangingPunct="1">
              <a:lnSpc>
                <a:spcPct val="100000"/>
              </a:lnSpc>
              <a:spcBef>
                <a:spcPts val="2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Empresa: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Canacol Energy Colombia S.A.S.  (Sucursal Bolivia)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752" marR="0" lvl="0" indent="0" algn="just" defTabSz="774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CAPEX: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41,5 Millones de dólares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752" marR="0" lvl="0" indent="0" algn="just" defTabSz="774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Recursos (*):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62,5 BCF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752" marR="142462" lvl="0" algn="just" defTabSz="774131"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Resultado: </a:t>
            </a:r>
            <a:r>
              <a:rPr lang="es-MX" sz="1200" dirty="0">
                <a:solidFill>
                  <a:srgbClr val="1C1C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Autorizado y para aprobación legislativa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object 12"/>
          <p:cNvSpPr txBox="1"/>
          <p:nvPr/>
        </p:nvSpPr>
        <p:spPr>
          <a:xfrm>
            <a:off x="4953747" y="1986266"/>
            <a:ext cx="2429799" cy="2699789"/>
          </a:xfrm>
          <a:prstGeom prst="rect">
            <a:avLst/>
          </a:prstGeom>
        </p:spPr>
        <p:txBody>
          <a:bodyPr vert="horz" wrap="square" lIns="0" tIns="75259" rIns="0" bIns="0" rtlCol="0">
            <a:spAutoFit/>
          </a:bodyPr>
          <a:lstStyle/>
          <a:p>
            <a:pPr marL="10752" marR="0" lvl="0" indent="0" algn="l" defTabSz="774131" rtl="0" eaLnBrk="1" fontAlgn="auto" latinLnBrk="0" hangingPunct="1">
              <a:lnSpc>
                <a:spcPct val="100000"/>
              </a:lnSpc>
              <a:spcBef>
                <a:spcPts val="5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1342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42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1342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CSP FLORIDA ESTE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3426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752" marR="4301" lvl="0" indent="0" algn="just" defTabSz="774131" rtl="0" eaLnBrk="1" fontAlgn="auto" latinLnBrk="0" hangingPunct="1">
              <a:lnSpc>
                <a:spcPct val="100000"/>
              </a:lnSpc>
              <a:spcBef>
                <a:spcPts val="2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Empresa: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Canacol Energy Colombia S.A.S.  (Sucursal Bolivia)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752" marR="142462" lvl="0" algn="just" defTabSz="774131"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CAPEX: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36,2 Millones de dólares 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Recursos (*):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53,2 BCF; 0,2 </a:t>
            </a:r>
            <a:r>
              <a:rPr kumimoji="0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MMBbl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es-MX" sz="1200" b="0" i="0" u="none" strike="noStrike" kern="1200" cap="none" spc="0" normalizeH="0" baseline="0" noProof="0" dirty="0" smtClean="0">
              <a:ln>
                <a:noFill/>
              </a:ln>
              <a:solidFill>
                <a:srgbClr val="1C1C1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752" marR="142462" lvl="0" algn="just" defTabSz="774131">
              <a:defRPr/>
            </a:pPr>
            <a:r>
              <a:rPr kumimoji="0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Resultado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s-MX" sz="1200" dirty="0">
                <a:solidFill>
                  <a:srgbClr val="1C1C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Autorizado y para aprobación legislativa.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object 13"/>
          <p:cNvSpPr txBox="1"/>
          <p:nvPr/>
        </p:nvSpPr>
        <p:spPr>
          <a:xfrm>
            <a:off x="8426585" y="2190477"/>
            <a:ext cx="2455602" cy="2638234"/>
          </a:xfrm>
          <a:prstGeom prst="rect">
            <a:avLst/>
          </a:prstGeom>
        </p:spPr>
        <p:txBody>
          <a:bodyPr vert="horz" wrap="square" lIns="0" tIns="75259" rIns="0" bIns="0" rtlCol="0">
            <a:spAutoFit/>
          </a:bodyPr>
          <a:lstStyle/>
          <a:p>
            <a:pPr marL="10752" marR="0" lvl="0" indent="0" algn="l" defTabSz="774131" rtl="0" eaLnBrk="1" fontAlgn="auto" latinLnBrk="0" hangingPunct="1">
              <a:lnSpc>
                <a:spcPct val="100000"/>
              </a:lnSpc>
              <a:spcBef>
                <a:spcPts val="5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1342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42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1342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ÁREA ARENALES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3426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752" marR="30105" lvl="0" indent="0" algn="just" defTabSz="774131" rtl="0" eaLnBrk="1" fontAlgn="auto" latinLnBrk="0" hangingPunct="1">
              <a:lnSpc>
                <a:spcPct val="100000"/>
              </a:lnSpc>
              <a:spcBef>
                <a:spcPts val="2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Empresa: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Canacol Energy Colombia S.A.S.  (Sucursal Bolivia)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0752" marR="4301" lvl="0" indent="0" algn="just" defTabSz="774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CAPEX: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93,9 Millones de dólares 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Recursos (*):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141,3 BCF; 1,3 MMBbl 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Resultado: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 proceso de remisión al  MHE y posterior autorización y aprobación  </a:t>
            </a:r>
            <a:r>
              <a:rPr kumimoji="0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legislativa</a:t>
            </a:r>
            <a:r>
              <a:rPr kumimoji="0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s-MX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52" marR="4301" lvl="0" indent="0" algn="just" defTabSz="774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(*)</a:t>
            </a:r>
            <a:r>
              <a:rPr kumimoji="0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C1C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Estimados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bject 14"/>
          <p:cNvSpPr/>
          <p:nvPr/>
        </p:nvSpPr>
        <p:spPr>
          <a:xfrm flipH="1">
            <a:off x="4216632" y="1986266"/>
            <a:ext cx="101164" cy="3088666"/>
          </a:xfrm>
          <a:custGeom>
            <a:avLst/>
            <a:gdLst/>
            <a:ahLst/>
            <a:cxnLst/>
            <a:rect l="l" t="t" r="r" b="b"/>
            <a:pathLst>
              <a:path h="2904490">
                <a:moveTo>
                  <a:pt x="0" y="0"/>
                </a:moveTo>
                <a:lnTo>
                  <a:pt x="0" y="2904058"/>
                </a:lnTo>
              </a:path>
            </a:pathLst>
          </a:custGeom>
          <a:ln w="57150">
            <a:solidFill>
              <a:srgbClr val="FF5B5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pPr marL="0" marR="0" lvl="0" indent="0" algn="l" defTabSz="774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object 14"/>
          <p:cNvSpPr/>
          <p:nvPr/>
        </p:nvSpPr>
        <p:spPr>
          <a:xfrm flipH="1">
            <a:off x="8019497" y="1965261"/>
            <a:ext cx="101164" cy="3088666"/>
          </a:xfrm>
          <a:custGeom>
            <a:avLst/>
            <a:gdLst/>
            <a:ahLst/>
            <a:cxnLst/>
            <a:rect l="l" t="t" r="r" b="b"/>
            <a:pathLst>
              <a:path h="2904490">
                <a:moveTo>
                  <a:pt x="0" y="0"/>
                </a:moveTo>
                <a:lnTo>
                  <a:pt x="0" y="2904058"/>
                </a:lnTo>
              </a:path>
            </a:pathLst>
          </a:custGeom>
          <a:ln w="57150">
            <a:solidFill>
              <a:srgbClr val="FF5B5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pPr marL="0" marR="0" lvl="0" indent="0" algn="l" defTabSz="774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2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28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809D4EA-58F7-BB5B-A58C-D24EC594907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923513" cy="1485900"/>
          </a:xfrm>
          <a:prstGeom prst="rect">
            <a:avLst/>
          </a:prstGeom>
        </p:spPr>
      </p:pic>
      <p:sp>
        <p:nvSpPr>
          <p:cNvPr id="4" name="Título 4"/>
          <p:cNvSpPr txBox="1">
            <a:spLocks/>
          </p:cNvSpPr>
          <p:nvPr/>
        </p:nvSpPr>
        <p:spPr>
          <a:xfrm>
            <a:off x="2050021" y="107288"/>
            <a:ext cx="8174439" cy="9525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spc="38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INGRESOS OPERATIVOS POR VENTA </a:t>
            </a:r>
          </a:p>
          <a:p>
            <a:r>
              <a:rPr lang="es-MX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(EXPRESADO EN MMUSD)</a:t>
            </a:r>
            <a:endParaRPr lang="es-BO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7947835"/>
              </p:ext>
            </p:extLst>
          </p:nvPr>
        </p:nvGraphicFramePr>
        <p:xfrm>
          <a:off x="199452" y="1199692"/>
          <a:ext cx="9225016" cy="4746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9424468" y="1732480"/>
            <a:ext cx="2767532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Los ingresos consolidados por la venta de productos se ha incrementado en 27,2%.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1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Gracias a las gestiones de: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BO" sz="11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Contrato de exportación al Argentina, que permitió generar recursos extraordinarios.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1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Incremento en las exportaciones de Urea, GLP y Gasolina rica en isopentano. </a:t>
            </a:r>
            <a:endParaRPr kumimoji="0" lang="es-ES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106188" y="5777294"/>
            <a:ext cx="8318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), YPFB REFINACIÓN S.A.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Elaboración: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18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11760000" y="6362904"/>
            <a:ext cx="432000" cy="432000"/>
          </a:xfrm>
        </p:spPr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20</a:t>
            </a:fld>
            <a:endParaRPr lang="es-ES" noProof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809D4EA-58F7-BB5B-A58C-D24EC594907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923513" cy="1485900"/>
          </a:xfrm>
          <a:prstGeom prst="rect">
            <a:avLst/>
          </a:prstGeom>
        </p:spPr>
      </p:pic>
      <p:sp>
        <p:nvSpPr>
          <p:cNvPr id="4" name="Título 4"/>
          <p:cNvSpPr txBox="1">
            <a:spLocks/>
          </p:cNvSpPr>
          <p:nvPr/>
        </p:nvSpPr>
        <p:spPr>
          <a:xfrm>
            <a:off x="1923512" y="130303"/>
            <a:ext cx="11146155" cy="7324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MX" sz="2800" dirty="0" smtClean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PRINCIPALES PROYECTOS EN EXPLOTACIÓN 2022</a:t>
            </a:r>
            <a:endParaRPr lang="es-MX" sz="2800" dirty="0">
              <a:solidFill>
                <a:schemeClr val="tx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3565545" y="6292740"/>
            <a:ext cx="8318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Fuente: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YPFB).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Elaboración</a:t>
            </a: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0" y="1013322"/>
            <a:ext cx="12887389" cy="4962286"/>
            <a:chOff x="0" y="1013322"/>
            <a:chExt cx="12887389" cy="4962286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079"/>
            <a:stretch/>
          </p:blipFill>
          <p:spPr>
            <a:xfrm>
              <a:off x="0" y="1330499"/>
              <a:ext cx="2066925" cy="3959811"/>
            </a:xfrm>
            <a:prstGeom prst="rect">
              <a:avLst/>
            </a:prstGeom>
          </p:spPr>
        </p:pic>
        <p:sp>
          <p:nvSpPr>
            <p:cNvPr id="6" name="Rectángulo 5"/>
            <p:cNvSpPr/>
            <p:nvPr/>
          </p:nvSpPr>
          <p:spPr>
            <a:xfrm rot="16200000">
              <a:off x="-1095439" y="2953216"/>
              <a:ext cx="3248025" cy="7143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Explotación</a:t>
              </a:r>
              <a:endParaRPr kumimoji="0" lang="es-BO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7" name="Conector angular 6"/>
            <p:cNvCxnSpPr/>
            <p:nvPr/>
          </p:nvCxnSpPr>
          <p:spPr>
            <a:xfrm flipV="1">
              <a:off x="1743075" y="1452512"/>
              <a:ext cx="4048125" cy="698693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5B5B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angular 7"/>
            <p:cNvCxnSpPr/>
            <p:nvPr/>
          </p:nvCxnSpPr>
          <p:spPr>
            <a:xfrm>
              <a:off x="2090736" y="3284578"/>
              <a:ext cx="2709864" cy="373198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accent6">
                  <a:lumMod val="50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angular 8"/>
            <p:cNvCxnSpPr/>
            <p:nvPr/>
          </p:nvCxnSpPr>
          <p:spPr>
            <a:xfrm>
              <a:off x="1638300" y="4613144"/>
              <a:ext cx="5048250" cy="573786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070C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upo 9"/>
            <p:cNvGrpSpPr/>
            <p:nvPr/>
          </p:nvGrpSpPr>
          <p:grpSpPr>
            <a:xfrm>
              <a:off x="7610539" y="1013322"/>
              <a:ext cx="5276850" cy="1107265"/>
              <a:chOff x="2396971" y="949911"/>
              <a:chExt cx="8540318" cy="1107265"/>
            </a:xfrm>
          </p:grpSpPr>
          <p:sp>
            <p:nvSpPr>
              <p:cNvPr id="11" name="Rectángulo 10"/>
              <p:cNvSpPr/>
              <p:nvPr/>
            </p:nvSpPr>
            <p:spPr>
              <a:xfrm>
                <a:off x="2396971" y="949911"/>
                <a:ext cx="5857876" cy="72796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83C6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Implementación de Facilidades de Producción Pozo YRA-X1</a:t>
                </a:r>
                <a:endParaRPr kumimoji="0" lang="es-BO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683C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" name="Rectángulo 11"/>
              <p:cNvSpPr/>
              <p:nvPr/>
            </p:nvSpPr>
            <p:spPr>
              <a:xfrm>
                <a:off x="2396971" y="1560027"/>
                <a:ext cx="8540318" cy="49714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Empresa: </a:t>
                </a:r>
                <a:r>
                  <a:rPr kumimoji="0" lang="es-MX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YPFB Casa Matriz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Actividad realizada</a:t>
                </a:r>
                <a:r>
                  <a:rPr kumimoji="0" lang="es-MX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  <a:r>
                  <a:rPr kumimoji="0" lang="es-BO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Contrato suscrito e inicio de la ejecución.</a:t>
                </a:r>
                <a:endParaRPr kumimoji="0" lang="es-MX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" name="Grupo 12"/>
            <p:cNvGrpSpPr/>
            <p:nvPr/>
          </p:nvGrpSpPr>
          <p:grpSpPr>
            <a:xfrm>
              <a:off x="7086436" y="2602370"/>
              <a:ext cx="4895979" cy="923327"/>
              <a:chOff x="-190563" y="1548514"/>
              <a:chExt cx="8540318" cy="923327"/>
            </a:xfrm>
          </p:grpSpPr>
          <p:sp>
            <p:nvSpPr>
              <p:cNvPr id="14" name="Rectángulo 13"/>
              <p:cNvSpPr/>
              <p:nvPr/>
            </p:nvSpPr>
            <p:spPr>
              <a:xfrm>
                <a:off x="-190563" y="1548514"/>
                <a:ext cx="7483875" cy="72796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83C6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Campo Bermejo </a:t>
                </a:r>
                <a:endParaRPr kumimoji="0" lang="es-BO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683C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" name="Rectángulo 14"/>
              <p:cNvSpPr/>
              <p:nvPr/>
            </p:nvSpPr>
            <p:spPr>
              <a:xfrm>
                <a:off x="-190563" y="1974692"/>
                <a:ext cx="8540318" cy="49714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Empresa: </a:t>
                </a:r>
                <a:r>
                  <a:rPr kumimoji="0" lang="es-MX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YPFB Casa Matriz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Actividad realizada</a:t>
                </a:r>
                <a:r>
                  <a:rPr kumimoji="0" lang="es-MX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  <a:r>
                  <a:rPr kumimoji="0" lang="es-E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Reactivación de Operaciones Petroleras </a:t>
                </a:r>
                <a:endParaRPr kumimoji="0" lang="es-MX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" name="Grupo 15"/>
            <p:cNvGrpSpPr/>
            <p:nvPr/>
          </p:nvGrpSpPr>
          <p:grpSpPr>
            <a:xfrm>
              <a:off x="8277191" y="4151018"/>
              <a:ext cx="3762408" cy="1824590"/>
              <a:chOff x="75279" y="1314254"/>
              <a:chExt cx="8540318" cy="1294200"/>
            </a:xfrm>
          </p:grpSpPr>
          <p:sp>
            <p:nvSpPr>
              <p:cNvPr id="17" name="Rectángulo 16"/>
              <p:cNvSpPr/>
              <p:nvPr/>
            </p:nvSpPr>
            <p:spPr>
              <a:xfrm>
                <a:off x="75279" y="1314254"/>
                <a:ext cx="8193510" cy="44086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683C6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Reactivación Campos </a:t>
                </a:r>
                <a:r>
                  <a:rPr lang="es-ES" b="1" dirty="0">
                    <a:solidFill>
                      <a:srgbClr val="2683C6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kumimoji="0" lang="es-ES" sz="1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2683C6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aduros</a:t>
                </a:r>
                <a:endParaRPr kumimoji="0" lang="es-BO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683C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" name="Rectángulo 17"/>
              <p:cNvSpPr/>
              <p:nvPr/>
            </p:nvSpPr>
            <p:spPr>
              <a:xfrm>
                <a:off x="75279" y="2111305"/>
                <a:ext cx="8540318" cy="49714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Empresa: </a:t>
                </a:r>
                <a:r>
                  <a:rPr kumimoji="0" lang="es-MX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YPFB Casa Matriz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Actividad realizada</a:t>
                </a:r>
                <a:r>
                  <a:rPr kumimoji="0" lang="es-MX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  <a:r>
                  <a:rPr kumimoji="0" lang="es-ES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Se licitaron los estudios para </a:t>
                </a:r>
                <a:r>
                  <a:rPr kumimoji="0" lang="es-E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las </a:t>
                </a:r>
                <a:r>
                  <a:rPr kumimoji="0" lang="es-MX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áreas/campos a favor de YPFB</a:t>
                </a:r>
                <a:r>
                  <a:rPr kumimoji="0" lang="es-MX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</a:p>
              <a:p>
                <a:pPr marL="171450" marR="0" lvl="0" indent="-1714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s-MX" sz="1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Villamontes</a:t>
                </a:r>
                <a:r>
                  <a:rPr kumimoji="0" lang="es-MX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  <a:r>
                  <a:rPr kumimoji="0" lang="es-MX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</a:p>
              <a:p>
                <a:pPr marL="171450" marR="0" lvl="0" indent="-1714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s-MX" sz="1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Cupecito</a:t>
                </a:r>
                <a:r>
                  <a:rPr kumimoji="0" lang="es-MX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  <a:endParaRPr kumimoji="0" lang="es-MX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171450" marR="0" lvl="0" indent="-1714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s-MX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Okinawa</a:t>
                </a:r>
                <a:r>
                  <a:rPr kumimoji="0" lang="es-MX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  <a:r>
                  <a:rPr kumimoji="0" lang="es-MX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</a:p>
              <a:p>
                <a:pPr marL="171450" marR="0" lvl="0" indent="-1714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s-MX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Tita-</a:t>
                </a:r>
                <a:r>
                  <a:rPr kumimoji="0" lang="es-MX" sz="1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Techi</a:t>
                </a:r>
                <a:r>
                  <a:rPr kumimoji="0" lang="es-MX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  <a:endParaRPr kumimoji="0" lang="es-MX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171450" marR="0" lvl="0" indent="-1714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s-MX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Algarrobilla</a:t>
                </a:r>
                <a:r>
                  <a:rPr kumimoji="0" lang="es-MX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  <a:r>
                  <a:rPr kumimoji="0" lang="es-MX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</a:p>
              <a:p>
                <a:pPr marL="171450" marR="0" lvl="0" indent="-1714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s-MX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Bermejo.</a:t>
                </a:r>
              </a:p>
              <a:p>
                <a:pPr marL="171450" marR="0" lvl="0" indent="-1714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s-MX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Toro.</a:t>
                </a:r>
              </a:p>
              <a:p>
                <a:pPr marL="171450" marR="0" lvl="0" indent="-1714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s-MX" sz="1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La </a:t>
                </a:r>
                <a:r>
                  <a:rPr kumimoji="0" lang="es-MX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Vertiente.</a:t>
                </a:r>
                <a:endParaRPr kumimoji="0" lang="es-BO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</a:t>
                </a:r>
                <a:endParaRPr kumimoji="0" lang="es-MX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20" name="Conector angular 19"/>
            <p:cNvCxnSpPr>
              <a:endCxn id="11" idx="1"/>
            </p:cNvCxnSpPr>
            <p:nvPr/>
          </p:nvCxnSpPr>
          <p:spPr>
            <a:xfrm flipV="1">
              <a:off x="6819835" y="1377307"/>
              <a:ext cx="790704" cy="142398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5B5B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/>
            <p:cNvCxnSpPr/>
            <p:nvPr/>
          </p:nvCxnSpPr>
          <p:spPr>
            <a:xfrm>
              <a:off x="11325225" y="1377306"/>
              <a:ext cx="804639" cy="1"/>
            </a:xfrm>
            <a:prstGeom prst="line">
              <a:avLst/>
            </a:prstGeom>
            <a:ln w="28575">
              <a:solidFill>
                <a:srgbClr val="FF5B5B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Imagen 21"/>
            <p:cNvPicPr>
              <a:picLocks noChangeAspect="1"/>
            </p:cNvPicPr>
            <p:nvPr/>
          </p:nvPicPr>
          <p:blipFill rotWithShape="1">
            <a:blip r:embed="rId4" cstate="hqprint">
              <a:clrChange>
                <a:clrFrom>
                  <a:srgbClr val="FEFDFB"/>
                </a:clrFrom>
                <a:clrTo>
                  <a:srgbClr val="FEFDFB">
                    <a:alpha val="0"/>
                  </a:srgbClr>
                </a:clrTo>
              </a:clrChange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57750" y="3210625"/>
              <a:ext cx="933450" cy="894302"/>
            </a:xfrm>
            <a:prstGeom prst="ellipse">
              <a:avLst/>
            </a:prstGeom>
            <a:ln w="28575" cap="rnd">
              <a:solidFill>
                <a:schemeClr val="accent6">
                  <a:lumMod val="50000"/>
                </a:schemeClr>
              </a:solidFill>
            </a:ln>
            <a:effectLst/>
          </p:spPr>
        </p:pic>
        <p:cxnSp>
          <p:nvCxnSpPr>
            <p:cNvPr id="23" name="Conector angular 22"/>
            <p:cNvCxnSpPr/>
            <p:nvPr/>
          </p:nvCxnSpPr>
          <p:spPr>
            <a:xfrm flipV="1">
              <a:off x="5829235" y="3119797"/>
              <a:ext cx="1257201" cy="544106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accent6">
                  <a:lumMod val="50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/>
            <p:cNvCxnSpPr/>
            <p:nvPr/>
          </p:nvCxnSpPr>
          <p:spPr>
            <a:xfrm flipV="1">
              <a:off x="10619239" y="3119797"/>
              <a:ext cx="1510625" cy="7488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764822" y="4679579"/>
              <a:ext cx="945583" cy="945583"/>
            </a:xfrm>
            <a:prstGeom prst="ellipse">
              <a:avLst/>
            </a:prstGeom>
            <a:ln w="28575" cap="rnd">
              <a:solidFill>
                <a:srgbClr val="0070C0"/>
              </a:solidFill>
            </a:ln>
            <a:effectLst/>
          </p:spPr>
        </p:pic>
        <p:cxnSp>
          <p:nvCxnSpPr>
            <p:cNvPr id="26" name="Conector angular 25"/>
            <p:cNvCxnSpPr>
              <a:stCxn id="25" idx="6"/>
            </p:cNvCxnSpPr>
            <p:nvPr/>
          </p:nvCxnSpPr>
          <p:spPr>
            <a:xfrm>
              <a:off x="7710405" y="5152371"/>
              <a:ext cx="538341" cy="96189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070C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cto 26"/>
            <p:cNvCxnSpPr/>
            <p:nvPr/>
          </p:nvCxnSpPr>
          <p:spPr>
            <a:xfrm>
              <a:off x="10403569" y="5274717"/>
              <a:ext cx="1788431" cy="0"/>
            </a:xfrm>
            <a:prstGeom prst="line">
              <a:avLst/>
            </a:prstGeom>
            <a:ln w="28575">
              <a:solidFill>
                <a:srgbClr val="0070C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29235" y="1051325"/>
              <a:ext cx="933450" cy="892420"/>
            </a:xfrm>
            <a:prstGeom prst="ellipse">
              <a:avLst/>
            </a:prstGeom>
            <a:ln w="28575" cap="rnd">
              <a:solidFill>
                <a:srgbClr val="FF0000"/>
              </a:solidFill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35124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21</a:t>
            </a:fld>
            <a:endParaRPr lang="es-ES" noProof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809D4EA-58F7-BB5B-A58C-D24EC594907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923513" cy="1485900"/>
          </a:xfrm>
          <a:prstGeom prst="rect">
            <a:avLst/>
          </a:prstGeom>
        </p:spPr>
      </p:pic>
      <p:sp>
        <p:nvSpPr>
          <p:cNvPr id="4" name="Título 4"/>
          <p:cNvSpPr txBox="1">
            <a:spLocks/>
          </p:cNvSpPr>
          <p:nvPr/>
        </p:nvSpPr>
        <p:spPr>
          <a:xfrm>
            <a:off x="2037820" y="60889"/>
            <a:ext cx="10111718" cy="8712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MX" sz="2800" spc="38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IMPLEMENTACIÓN PLANTAS DE BIOCOMBUSTIBLES </a:t>
            </a:r>
            <a:br>
              <a:rPr lang="es-MX" sz="2800" spc="38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2800" spc="38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TERRITORIO NACIONAL</a:t>
            </a:r>
            <a:endParaRPr lang="es-BO" sz="2800" spc="38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upo 28"/>
          <p:cNvGrpSpPr/>
          <p:nvPr/>
        </p:nvGrpSpPr>
        <p:grpSpPr>
          <a:xfrm>
            <a:off x="1105637" y="932150"/>
            <a:ext cx="10777765" cy="5549490"/>
            <a:chOff x="1096136" y="944181"/>
            <a:chExt cx="10777765" cy="5549490"/>
          </a:xfrm>
        </p:grpSpPr>
        <p:sp>
          <p:nvSpPr>
            <p:cNvPr id="5" name="Redondear rectángulo de esquina diagonal 4"/>
            <p:cNvSpPr/>
            <p:nvPr/>
          </p:nvSpPr>
          <p:spPr>
            <a:xfrm>
              <a:off x="2741813" y="1490540"/>
              <a:ext cx="1740177" cy="694378"/>
            </a:xfrm>
            <a:prstGeom prst="round2DiagRect">
              <a:avLst/>
            </a:prstGeom>
            <a:noFill/>
            <a:ln w="6350">
              <a:solidFill>
                <a:srgbClr val="00206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Necesidad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Reducir la importación de diésel oíl</a:t>
              </a:r>
              <a:endParaRPr kumimoji="0" lang="es-B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Redondear rectángulo de esquina diagonal 5"/>
            <p:cNvSpPr/>
            <p:nvPr/>
          </p:nvSpPr>
          <p:spPr>
            <a:xfrm>
              <a:off x="2037820" y="2644917"/>
              <a:ext cx="1886021" cy="987878"/>
            </a:xfrm>
            <a:prstGeom prst="round2DiagRect">
              <a:avLst/>
            </a:prstGeom>
            <a:noFill/>
            <a:ln w="6350">
              <a:solidFill>
                <a:srgbClr val="00206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</a:t>
              </a:r>
              <a:r>
                <a:rPr kumimoji="0" lang="es-MX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Solución </a:t>
              </a:r>
              <a:r>
                <a:rPr kumimoji="0" lang="es-MX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Implementación </a:t>
              </a:r>
              <a:r>
                <a:rPr kumimoji="0" lang="es-MX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 diferentes plantas para la </a:t>
              </a:r>
              <a:r>
                <a:rPr kumimoji="0" lang="es-MX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Producción </a:t>
              </a:r>
              <a:r>
                <a:rPr kumimoji="0" lang="es-MX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 </a:t>
              </a:r>
              <a:r>
                <a:rPr kumimoji="0" lang="es-MX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Biocombustibles</a:t>
              </a:r>
              <a:endParaRPr kumimoji="0" lang="es-B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Redondear rectángulo de esquina diagonal 6"/>
            <p:cNvSpPr/>
            <p:nvPr/>
          </p:nvSpPr>
          <p:spPr>
            <a:xfrm>
              <a:off x="5127133" y="954887"/>
              <a:ext cx="1640189" cy="604810"/>
            </a:xfrm>
            <a:prstGeom prst="round2DiagRect">
              <a:avLst/>
            </a:prstGeom>
            <a:noFill/>
            <a:ln w="6350">
              <a:solidFill>
                <a:srgbClr val="00206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Inversión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387 MMUSD</a:t>
              </a:r>
              <a:endParaRPr kumimoji="0" lang="es-B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Redondear rectángulo de esquina diagonal 7"/>
            <p:cNvSpPr/>
            <p:nvPr/>
          </p:nvSpPr>
          <p:spPr>
            <a:xfrm>
              <a:off x="8227880" y="3982880"/>
              <a:ext cx="2720466" cy="1713399"/>
            </a:xfrm>
            <a:prstGeom prst="round2DiagRect">
              <a:avLst/>
            </a:prstGeom>
            <a:noFill/>
            <a:ln w="6350">
              <a:solidFill>
                <a:srgbClr val="00206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Resultados Esperados</a:t>
              </a:r>
            </a:p>
            <a:p>
              <a:pPr marL="171450" marR="0" lvl="0" indent="-17145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s-MX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Disminuir </a:t>
              </a:r>
              <a:r>
                <a:rPr kumimoji="0" lang="es-MX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los volúmenes de importación de diésel oíl</a:t>
              </a:r>
              <a:r>
                <a:rPr kumimoji="0" lang="es-MX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  <a:p>
              <a:pPr marL="171450" marR="0" lvl="0" indent="-17145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s-MX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Garantizar la calidad del diésel para su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Comercialización</a:t>
              </a:r>
              <a:r>
                <a:rPr kumimoji="0" lang="es-MX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9" name="Redondear rectángulo de esquina diagonal 8"/>
            <p:cNvSpPr/>
            <p:nvPr/>
          </p:nvSpPr>
          <p:spPr>
            <a:xfrm>
              <a:off x="8407830" y="1435059"/>
              <a:ext cx="2488770" cy="2080964"/>
            </a:xfrm>
            <a:prstGeom prst="round2DiagRect">
              <a:avLst/>
            </a:prstGeom>
            <a:noFill/>
            <a:ln w="6350">
              <a:solidFill>
                <a:srgbClr val="00206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Beneficios</a:t>
              </a:r>
            </a:p>
            <a:p>
              <a:pPr marL="171450" marR="0" lvl="0" indent="-17145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s-MX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Producir un combustible más limpio para el medio </a:t>
              </a:r>
              <a:r>
                <a:rPr kumimoji="0" lang="es-MX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ambiente.</a:t>
              </a:r>
            </a:p>
            <a:p>
              <a:pPr marL="171450" marR="0" lvl="0" indent="-17145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s-MX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Bajo contenido de </a:t>
              </a:r>
              <a:r>
                <a:rPr kumimoji="0" lang="es-MX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contaminantes</a:t>
              </a:r>
            </a:p>
            <a:p>
              <a:pPr marL="171450" marR="0" lvl="0" indent="-17145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s-MX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Reducir la dependencia del petróleo crudo, utilizando aceites vegetales como materia </a:t>
              </a:r>
              <a:r>
                <a:rPr kumimoji="0" lang="es-MX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prima</a:t>
              </a:r>
              <a:r>
                <a:rPr kumimoji="0" lang="es-MX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endParaRPr kumimoji="0" lang="es-BO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Redondear rectángulo de esquina diagonal 9"/>
            <p:cNvSpPr/>
            <p:nvPr/>
          </p:nvSpPr>
          <p:spPr>
            <a:xfrm>
              <a:off x="4095191" y="4977495"/>
              <a:ext cx="3961338" cy="1516176"/>
            </a:xfrm>
            <a:prstGeom prst="round2DiagRect">
              <a:avLst/>
            </a:prstGeom>
            <a:noFill/>
            <a:ln w="6350">
              <a:solidFill>
                <a:srgbClr val="00206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Logros Gestión 2022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Planta de Biocombustibles I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Durante la gestión 2022, se adjudicó a la empresa YPFB Refinación y actualmente se encuentra en:</a:t>
              </a:r>
            </a:p>
            <a:p>
              <a:pPr marL="171450" marR="0" lvl="0" indent="-17145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s-MX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En fabricación de equipos (</a:t>
              </a:r>
              <a:r>
                <a:rPr kumimoji="0" lang="es-MX" sz="11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Desmet</a:t>
              </a:r>
              <a:r>
                <a:rPr kumimoji="0" lang="es-MX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MX" sz="11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Ballestra</a:t>
              </a:r>
              <a:r>
                <a:rPr kumimoji="0" lang="es-MX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).</a:t>
              </a:r>
            </a:p>
            <a:p>
              <a:pPr marL="171450" marR="0" lvl="0" indent="-17145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s-MX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Estudios </a:t>
              </a:r>
              <a:r>
                <a:rPr kumimoji="0" lang="es-MX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Complementarios </a:t>
              </a:r>
              <a:r>
                <a:rPr kumimoji="0" lang="es-MX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(Consultora James Johnson).</a:t>
              </a:r>
              <a:endPara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dondear rectángulo de esquina diagonal 10"/>
            <p:cNvSpPr/>
            <p:nvPr/>
          </p:nvSpPr>
          <p:spPr>
            <a:xfrm>
              <a:off x="2099430" y="4249352"/>
              <a:ext cx="1824411" cy="1180457"/>
            </a:xfrm>
            <a:prstGeom prst="round2DiagRect">
              <a:avLst/>
            </a:prstGeom>
            <a:noFill/>
            <a:ln w="6350">
              <a:solidFill>
                <a:srgbClr val="00206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 </a:t>
              </a:r>
              <a:r>
                <a:rPr kumimoji="0" lang="es-MX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Planta de Biodiesel 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 </a:t>
              </a:r>
              <a:r>
                <a:rPr kumimoji="0" lang="es-MX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Planta de Biodiesel II</a:t>
              </a:r>
              <a:endParaRPr kumimoji="0" lang="es-BO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es-MX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Planta de Diésel Renovable (HVO)</a:t>
              </a:r>
              <a:endParaRPr kumimoji="0" lang="es-B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8234" y="1926759"/>
              <a:ext cx="2681873" cy="2492735"/>
            </a:xfrm>
            <a:prstGeom prst="rect">
              <a:avLst/>
            </a:prstGeom>
          </p:spPr>
        </p:pic>
        <p:cxnSp>
          <p:nvCxnSpPr>
            <p:cNvPr id="13" name="Conector recto de flecha 12"/>
            <p:cNvCxnSpPr/>
            <p:nvPr/>
          </p:nvCxnSpPr>
          <p:spPr>
            <a:xfrm>
              <a:off x="4469645" y="2198873"/>
              <a:ext cx="657488" cy="345920"/>
            </a:xfrm>
            <a:prstGeom prst="straightConnector1">
              <a:avLst/>
            </a:prstGeom>
            <a:ln>
              <a:solidFill>
                <a:srgbClr val="002060"/>
              </a:solidFill>
              <a:headEnd type="oval"/>
              <a:tailEnd type="oval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" name="Conector recto de flecha 13"/>
            <p:cNvCxnSpPr>
              <a:endCxn id="9" idx="2"/>
            </p:cNvCxnSpPr>
            <p:nvPr/>
          </p:nvCxnSpPr>
          <p:spPr>
            <a:xfrm flipV="1">
              <a:off x="7619318" y="2475541"/>
              <a:ext cx="788512" cy="37822"/>
            </a:xfrm>
            <a:prstGeom prst="straightConnector1">
              <a:avLst/>
            </a:prstGeom>
            <a:ln>
              <a:solidFill>
                <a:srgbClr val="002060"/>
              </a:solidFill>
              <a:headEnd type="oval"/>
              <a:tailEnd type="oval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" name="Conector recto de flecha 14"/>
            <p:cNvCxnSpPr/>
            <p:nvPr/>
          </p:nvCxnSpPr>
          <p:spPr>
            <a:xfrm>
              <a:off x="6100244" y="4346272"/>
              <a:ext cx="0" cy="595418"/>
            </a:xfrm>
            <a:prstGeom prst="straightConnector1">
              <a:avLst/>
            </a:prstGeom>
            <a:ln>
              <a:solidFill>
                <a:srgbClr val="002060"/>
              </a:solidFill>
              <a:headEnd type="oval"/>
              <a:tailEnd type="oval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" name="Conector recto de flecha 15"/>
            <p:cNvCxnSpPr/>
            <p:nvPr/>
          </p:nvCxnSpPr>
          <p:spPr>
            <a:xfrm>
              <a:off x="3964557" y="3142851"/>
              <a:ext cx="657488" cy="30276"/>
            </a:xfrm>
            <a:prstGeom prst="straightConnector1">
              <a:avLst/>
            </a:prstGeom>
            <a:ln>
              <a:solidFill>
                <a:srgbClr val="002060"/>
              </a:solidFill>
              <a:headEnd type="oval"/>
              <a:tailEnd type="oval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" name="Conector recto de flecha 16"/>
            <p:cNvCxnSpPr/>
            <p:nvPr/>
          </p:nvCxnSpPr>
          <p:spPr>
            <a:xfrm flipV="1">
              <a:off x="3964557" y="4249352"/>
              <a:ext cx="833832" cy="539760"/>
            </a:xfrm>
            <a:prstGeom prst="straightConnector1">
              <a:avLst/>
            </a:prstGeom>
            <a:ln>
              <a:solidFill>
                <a:srgbClr val="002060"/>
              </a:solidFill>
              <a:headEnd type="oval"/>
              <a:tailEnd type="oval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8" name="Conector recto de flecha 17"/>
            <p:cNvCxnSpPr/>
            <p:nvPr/>
          </p:nvCxnSpPr>
          <p:spPr>
            <a:xfrm>
              <a:off x="7762063" y="4383545"/>
              <a:ext cx="453117" cy="260436"/>
            </a:xfrm>
            <a:prstGeom prst="straightConnector1">
              <a:avLst/>
            </a:prstGeom>
            <a:ln>
              <a:solidFill>
                <a:srgbClr val="002060"/>
              </a:solidFill>
              <a:headEnd type="oval"/>
              <a:tailEnd type="oval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" name="Conector recto de flecha 18"/>
            <p:cNvCxnSpPr/>
            <p:nvPr/>
          </p:nvCxnSpPr>
          <p:spPr>
            <a:xfrm>
              <a:off x="6209822" y="1593968"/>
              <a:ext cx="1" cy="243761"/>
            </a:xfrm>
            <a:prstGeom prst="straightConnector1">
              <a:avLst/>
            </a:prstGeom>
            <a:ln>
              <a:solidFill>
                <a:srgbClr val="002060"/>
              </a:solidFill>
              <a:headEnd type="oval"/>
              <a:tailEnd type="oval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pic>
          <p:nvPicPr>
            <p:cNvPr id="20" name="Imagen 19"/>
            <p:cNvPicPr/>
            <p:nvPr/>
          </p:nvPicPr>
          <p:blipFill rotWithShape="1">
            <a:blip r:embed="rId4" cstate="hq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09178" y="4494846"/>
              <a:ext cx="649536" cy="643454"/>
            </a:xfrm>
            <a:prstGeom prst="rect">
              <a:avLst/>
            </a:prstGeom>
          </p:spPr>
        </p:pic>
        <p:pic>
          <p:nvPicPr>
            <p:cNvPr id="21" name="Imagen 20"/>
            <p:cNvPicPr/>
            <p:nvPr/>
          </p:nvPicPr>
          <p:blipFill rotWithShape="1">
            <a:blip r:embed="rId5" cstate="hq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948346" y="1339234"/>
              <a:ext cx="925555" cy="7542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" descr="12,265,305 imágenes de Focos - Imágenes, fotos y vectores de stock |  Shutterstock"/>
            <p:cNvPicPr/>
            <p:nvPr/>
          </p:nvPicPr>
          <p:blipFill rotWithShape="1">
            <a:blip r:embed="rId6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bg1">
                  <a:lumMod val="85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51804" y="2865320"/>
              <a:ext cx="554991" cy="547072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Imagen 22"/>
            <p:cNvPicPr/>
            <p:nvPr/>
          </p:nvPicPr>
          <p:blipFill rotWithShape="1">
            <a:blip r:embed="rId7" cstate="hq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977557" y="4475174"/>
              <a:ext cx="797084" cy="627875"/>
            </a:xfrm>
            <a:prstGeom prst="rect">
              <a:avLst/>
            </a:prstGeom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 rotWithShape="1">
            <a:blip r:embed="rId8" cstate="hqprint">
              <a:clrChange>
                <a:clrFrom>
                  <a:srgbClr val="008B8E"/>
                </a:clrFrom>
                <a:clrTo>
                  <a:srgbClr val="008B8E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43934" y="1314339"/>
              <a:ext cx="675165" cy="659463"/>
            </a:xfrm>
            <a:prstGeom prst="ellipse">
              <a:avLst/>
            </a:prstGeom>
            <a:ln w="28575" cap="rnd">
              <a:solidFill>
                <a:schemeClr val="accent6">
                  <a:lumMod val="50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25" name="Imagen 24"/>
            <p:cNvPicPr>
              <a:picLocks noChangeAspect="1"/>
            </p:cNvPicPr>
            <p:nvPr/>
          </p:nvPicPr>
          <p:blipFill rotWithShape="1">
            <a:blip r:embed="rId9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80222" y="5735583"/>
              <a:ext cx="533669" cy="521429"/>
            </a:xfrm>
            <a:prstGeom prst="rect">
              <a:avLst/>
            </a:prstGeom>
          </p:spPr>
        </p:pic>
        <p:pic>
          <p:nvPicPr>
            <p:cNvPr id="26" name="Imagen 25"/>
            <p:cNvPicPr>
              <a:picLocks noChangeAspect="1"/>
            </p:cNvPicPr>
            <p:nvPr/>
          </p:nvPicPr>
          <p:blipFill rotWithShape="1">
            <a:blip r:embed="rId10" cstate="hq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81630" y="944181"/>
              <a:ext cx="650378" cy="575251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/>
          </p:spPr>
        </p:pic>
        <p:sp>
          <p:nvSpPr>
            <p:cNvPr id="27" name="Rectángulo 26"/>
            <p:cNvSpPr/>
            <p:nvPr/>
          </p:nvSpPr>
          <p:spPr>
            <a:xfrm>
              <a:off x="1096136" y="5735583"/>
              <a:ext cx="319716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BO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Fuente: </a:t>
              </a:r>
              <a:r>
                <a:rPr kumimoji="0" lang="es-BO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Yacimientos Petrolíferos Fiscales Bolivianos (</a:t>
              </a:r>
              <a:r>
                <a:rPr kumimoji="0" lang="es-BO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YPFB).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BO" sz="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Elaboración</a:t>
              </a:r>
              <a:r>
                <a:rPr kumimoji="0" lang="es-BO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</a:t>
              </a:r>
              <a:r>
                <a:rPr kumimoji="0" lang="es-BO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Yacimientos Petrolíferos Fiscales Bolivianos (YPFB</a:t>
              </a:r>
              <a:r>
                <a:rPr kumimoji="0" lang="es-BO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).</a:t>
              </a:r>
              <a:endPara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557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22</a:t>
            </a:fld>
            <a:endParaRPr lang="es-ES" noProof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809D4EA-58F7-BB5B-A58C-D24EC594907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923513" cy="1485900"/>
          </a:xfrm>
          <a:prstGeom prst="rect">
            <a:avLst/>
          </a:prstGeom>
        </p:spPr>
      </p:pic>
      <p:sp>
        <p:nvSpPr>
          <p:cNvPr id="4" name="Título 4"/>
          <p:cNvSpPr txBox="1">
            <a:spLocks/>
          </p:cNvSpPr>
          <p:nvPr/>
        </p:nvSpPr>
        <p:spPr>
          <a:xfrm>
            <a:off x="1979205" y="76328"/>
            <a:ext cx="9533827" cy="8712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MX" sz="2000" spc="38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CONSTRUCCIÓN PLANTAS DE FERTILIZANTES Y PRODUCTOS PETROQUÍMICOS EN TERRITORIO NACIONAL  - CONSTRUCCIÓN SEGUNDA PLANTA DE UREA</a:t>
            </a:r>
            <a:endParaRPr lang="es-BO" sz="2000" spc="38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upo 24"/>
          <p:cNvGrpSpPr/>
          <p:nvPr/>
        </p:nvGrpSpPr>
        <p:grpSpPr>
          <a:xfrm>
            <a:off x="1130032" y="1045520"/>
            <a:ext cx="10992118" cy="5653909"/>
            <a:chOff x="900095" y="1070999"/>
            <a:chExt cx="10992118" cy="5653909"/>
          </a:xfrm>
        </p:grpSpPr>
        <p:sp>
          <p:nvSpPr>
            <p:cNvPr id="5" name="Redondear rectángulo de esquina diagonal 4"/>
            <p:cNvSpPr/>
            <p:nvPr/>
          </p:nvSpPr>
          <p:spPr>
            <a:xfrm>
              <a:off x="2397193" y="1614735"/>
              <a:ext cx="1932397" cy="957237"/>
            </a:xfrm>
            <a:prstGeom prst="round2DiagRect">
              <a:avLst/>
            </a:prstGeom>
            <a:noFill/>
            <a:ln w="3175">
              <a:solidFill>
                <a:srgbClr val="00206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Necesidad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Industrialización </a:t>
              </a:r>
              <a:r>
                <a:rPr kumimoji="0" lang="es-MX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del gas natural a través de la industria </a:t>
              </a:r>
              <a:r>
                <a:rPr kumimoji="0" lang="es-MX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química-petroquímica.</a:t>
              </a:r>
              <a:endParaRPr kumimoji="0" lang="es-B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Redondear rectángulo de esquina diagonal 5"/>
            <p:cNvSpPr/>
            <p:nvPr/>
          </p:nvSpPr>
          <p:spPr>
            <a:xfrm>
              <a:off x="1834813" y="3441061"/>
              <a:ext cx="1886021" cy="987878"/>
            </a:xfrm>
            <a:prstGeom prst="round2DiagRect">
              <a:avLst/>
            </a:prstGeom>
            <a:noFill/>
            <a:ln w="3175">
              <a:solidFill>
                <a:srgbClr val="00206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</a:t>
              </a:r>
              <a:r>
                <a:rPr kumimoji="0" lang="es-MX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Solución                                </a:t>
              </a:r>
              <a:r>
                <a:rPr kumimoji="0" lang="es-MX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Iniciar con los estudios para la implementación de nuevas plantas de </a:t>
              </a:r>
              <a:r>
                <a:rPr kumimoji="0" lang="es-MX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industrialización.</a:t>
              </a:r>
              <a:endParaRPr kumimoji="0" lang="es-B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Redondear rectángulo de esquina diagonal 6"/>
            <p:cNvSpPr/>
            <p:nvPr/>
          </p:nvSpPr>
          <p:spPr>
            <a:xfrm>
              <a:off x="5200916" y="1070999"/>
              <a:ext cx="1640189" cy="604810"/>
            </a:xfrm>
            <a:prstGeom prst="round2DiagRect">
              <a:avLst/>
            </a:prstGeom>
            <a:noFill/>
            <a:ln w="3175">
              <a:solidFill>
                <a:srgbClr val="00206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Inversión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1,29 MMUSD</a:t>
              </a:r>
              <a:endParaRPr kumimoji="0" lang="es-B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Redondear rectángulo de esquina diagonal 7"/>
            <p:cNvSpPr/>
            <p:nvPr/>
          </p:nvSpPr>
          <p:spPr>
            <a:xfrm>
              <a:off x="8075480" y="4162557"/>
              <a:ext cx="2720466" cy="1713399"/>
            </a:xfrm>
            <a:prstGeom prst="round2DiagRect">
              <a:avLst/>
            </a:prstGeom>
            <a:noFill/>
            <a:ln w="3175">
              <a:solidFill>
                <a:srgbClr val="00206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Resultados Esperados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Establecer </a:t>
              </a:r>
              <a:r>
                <a:rPr kumimoji="0" lang="es-MX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la viabilidad de implementar nuevas plantas de industrialización del gas </a:t>
              </a:r>
              <a:r>
                <a:rPr kumimoji="0" lang="es-MX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natural.</a:t>
              </a:r>
              <a:endPara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edondear rectángulo de esquina diagonal 8"/>
            <p:cNvSpPr/>
            <p:nvPr/>
          </p:nvSpPr>
          <p:spPr>
            <a:xfrm>
              <a:off x="8255430" y="1614736"/>
              <a:ext cx="2488770" cy="2080964"/>
            </a:xfrm>
            <a:prstGeom prst="round2DiagRect">
              <a:avLst/>
            </a:prstGeom>
            <a:noFill/>
            <a:ln w="3175">
              <a:solidFill>
                <a:srgbClr val="00206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Beneficios</a:t>
              </a:r>
            </a:p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s-MX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Cubrir la demanda creciente </a:t>
              </a:r>
              <a:r>
                <a:rPr kumimoji="0" lang="es-MX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 Urea, </a:t>
              </a:r>
              <a:r>
                <a:rPr kumimoji="0" lang="es-MX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garantizando </a:t>
              </a:r>
              <a:r>
                <a:rPr kumimoji="0" lang="es-MX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la </a:t>
              </a:r>
              <a:r>
                <a:rPr kumimoji="0" lang="es-MX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seguridad alimentaria </a:t>
              </a:r>
              <a:r>
                <a:rPr kumimoji="0" lang="es-MX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 uso de </a:t>
              </a:r>
              <a:r>
                <a:rPr kumimoji="0" lang="es-MX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fertilizantes.</a:t>
              </a:r>
            </a:p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s-MX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Incrementar los ingresos por Exportación de Urea.</a:t>
              </a:r>
            </a:p>
          </p:txBody>
        </p:sp>
        <p:sp>
          <p:nvSpPr>
            <p:cNvPr id="10" name="Redondear rectángulo de esquina diagonal 9"/>
            <p:cNvSpPr/>
            <p:nvPr/>
          </p:nvSpPr>
          <p:spPr>
            <a:xfrm>
              <a:off x="3942791" y="5548070"/>
              <a:ext cx="3961338" cy="1089797"/>
            </a:xfrm>
            <a:prstGeom prst="round2DiagRect">
              <a:avLst/>
            </a:prstGeom>
            <a:noFill/>
            <a:ln w="3175">
              <a:solidFill>
                <a:srgbClr val="00206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Logros Gestión 2022</a:t>
              </a:r>
            </a:p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s-MX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Durante la gestión 2022, </a:t>
              </a:r>
              <a:r>
                <a:rPr kumimoji="0" lang="es-MX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 realizó </a:t>
              </a:r>
              <a:r>
                <a:rPr kumimoji="0" lang="es-MX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el estudio de Ingeniería Conceptual para la PAU2. </a:t>
              </a:r>
            </a:p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s-MX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Actualmente, el estudio de Ingeniería PRE-FEED para la PAU2 se encuentra en etapas previas al Proceso de Licitación.</a:t>
              </a:r>
            </a:p>
          </p:txBody>
        </p:sp>
        <p:cxnSp>
          <p:nvCxnSpPr>
            <p:cNvPr id="11" name="Conector recto de flecha 10"/>
            <p:cNvCxnSpPr/>
            <p:nvPr/>
          </p:nvCxnSpPr>
          <p:spPr>
            <a:xfrm>
              <a:off x="4317245" y="2378550"/>
              <a:ext cx="394455" cy="193423"/>
            </a:xfrm>
            <a:prstGeom prst="straightConnector1">
              <a:avLst/>
            </a:prstGeom>
            <a:ln>
              <a:solidFill>
                <a:srgbClr val="002060"/>
              </a:solidFill>
              <a:headEnd type="oval"/>
              <a:tailEnd type="oval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" name="Conector recto de flecha 11"/>
            <p:cNvCxnSpPr>
              <a:endCxn id="9" idx="2"/>
            </p:cNvCxnSpPr>
            <p:nvPr/>
          </p:nvCxnSpPr>
          <p:spPr>
            <a:xfrm flipV="1">
              <a:off x="7258024" y="2655218"/>
              <a:ext cx="997406" cy="129732"/>
            </a:xfrm>
            <a:prstGeom prst="straightConnector1">
              <a:avLst/>
            </a:prstGeom>
            <a:ln>
              <a:solidFill>
                <a:srgbClr val="002060"/>
              </a:solidFill>
              <a:headEnd type="oval"/>
              <a:tailEnd type="oval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3" name="Conector recto de flecha 12"/>
            <p:cNvCxnSpPr/>
            <p:nvPr/>
          </p:nvCxnSpPr>
          <p:spPr>
            <a:xfrm flipH="1">
              <a:off x="5940097" y="4986003"/>
              <a:ext cx="8455" cy="562067"/>
            </a:xfrm>
            <a:prstGeom prst="straightConnector1">
              <a:avLst/>
            </a:prstGeom>
            <a:ln>
              <a:solidFill>
                <a:srgbClr val="002060"/>
              </a:solidFill>
              <a:headEnd type="oval"/>
              <a:tailEnd type="oval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" name="Conector recto de flecha 13"/>
            <p:cNvCxnSpPr>
              <a:stCxn id="6" idx="0"/>
            </p:cNvCxnSpPr>
            <p:nvPr/>
          </p:nvCxnSpPr>
          <p:spPr>
            <a:xfrm flipV="1">
              <a:off x="3720834" y="3644904"/>
              <a:ext cx="855145" cy="290096"/>
            </a:xfrm>
            <a:prstGeom prst="straightConnector1">
              <a:avLst/>
            </a:prstGeom>
            <a:ln>
              <a:solidFill>
                <a:srgbClr val="002060"/>
              </a:solidFill>
              <a:headEnd type="oval"/>
              <a:tailEnd type="oval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" name="Conector recto de flecha 14"/>
            <p:cNvCxnSpPr/>
            <p:nvPr/>
          </p:nvCxnSpPr>
          <p:spPr>
            <a:xfrm>
              <a:off x="7330796" y="4189975"/>
              <a:ext cx="731984" cy="633683"/>
            </a:xfrm>
            <a:prstGeom prst="straightConnector1">
              <a:avLst/>
            </a:prstGeom>
            <a:ln>
              <a:solidFill>
                <a:srgbClr val="002060"/>
              </a:solidFill>
              <a:headEnd type="oval"/>
              <a:tailEnd type="oval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" name="Conector recto de flecha 15"/>
            <p:cNvCxnSpPr>
              <a:stCxn id="7" idx="1"/>
              <a:endCxn id="26" idx="0"/>
            </p:cNvCxnSpPr>
            <p:nvPr/>
          </p:nvCxnSpPr>
          <p:spPr>
            <a:xfrm flipH="1">
              <a:off x="5986108" y="1675809"/>
              <a:ext cx="34903" cy="334059"/>
            </a:xfrm>
            <a:prstGeom prst="straightConnector1">
              <a:avLst/>
            </a:prstGeom>
            <a:ln>
              <a:solidFill>
                <a:srgbClr val="002060"/>
              </a:solidFill>
              <a:headEnd type="oval"/>
              <a:tailEnd type="oval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pic>
          <p:nvPicPr>
            <p:cNvPr id="17" name="Imagen 16"/>
            <p:cNvPicPr/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62308" y="1701625"/>
              <a:ext cx="934885" cy="842853"/>
            </a:xfrm>
            <a:prstGeom prst="rect">
              <a:avLst/>
            </a:prstGeom>
          </p:spPr>
        </p:pic>
        <p:pic>
          <p:nvPicPr>
            <p:cNvPr id="18" name="Picture 2" descr="12,265,305 imágenes de Focos - Imágenes, fotos y vectores de stock |  Shutterstock"/>
            <p:cNvPicPr/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00095" y="3567230"/>
              <a:ext cx="812892" cy="710286"/>
            </a:xfrm>
            <a:prstGeom prst="ellipse">
              <a:avLst/>
            </a:prstGeom>
            <a:ln w="28575" cap="rnd">
              <a:solidFill>
                <a:schemeClr val="accent6">
                  <a:lumMod val="50000"/>
                </a:schemeClr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 rotWithShape="1">
            <a:blip r:embed="rId5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93381" y="6112549"/>
              <a:ext cx="626733" cy="612359"/>
            </a:xfrm>
            <a:prstGeom prst="rect">
              <a:avLst/>
            </a:prstGeom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 rotWithShape="1">
            <a:blip r:embed="rId6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76127" y="1153684"/>
              <a:ext cx="763795" cy="675568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47094" y="4823893"/>
              <a:ext cx="921734" cy="764201"/>
            </a:xfrm>
            <a:prstGeom prst="rect">
              <a:avLst/>
            </a:prstGeom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95946" y="2123052"/>
              <a:ext cx="1096267" cy="661898"/>
            </a:xfrm>
            <a:prstGeom prst="rect">
              <a:avLst/>
            </a:prstGeom>
          </p:spPr>
        </p:pic>
        <p:sp>
          <p:nvSpPr>
            <p:cNvPr id="24" name="Rectángulo 23"/>
            <p:cNvSpPr/>
            <p:nvPr/>
          </p:nvSpPr>
          <p:spPr>
            <a:xfrm>
              <a:off x="1044320" y="5666686"/>
              <a:ext cx="319716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BO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Fuente: </a:t>
              </a:r>
              <a:r>
                <a:rPr kumimoji="0" lang="es-BO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Yacimientos Petrolíferos Fiscales Bolivianos (</a:t>
              </a:r>
              <a:r>
                <a:rPr kumimoji="0" lang="es-BO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YPFB).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BO" sz="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Elaboración</a:t>
              </a:r>
              <a:r>
                <a:rPr kumimoji="0" lang="es-BO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</a:t>
              </a:r>
              <a:r>
                <a:rPr kumimoji="0" lang="es-BO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Yacimientos Petrolíferos Fiscales Bolivianos (YPFB</a:t>
              </a:r>
              <a:r>
                <a:rPr kumimoji="0" lang="es-BO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).</a:t>
              </a:r>
              <a:endPara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8315" y="1984389"/>
            <a:ext cx="2875460" cy="29615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943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5276" y="3208024"/>
            <a:ext cx="2482903" cy="23219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809D4EA-58F7-BB5B-A58C-D24EC594907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923513" cy="1485900"/>
          </a:xfrm>
          <a:prstGeom prst="rect">
            <a:avLst/>
          </a:prstGeom>
        </p:spPr>
      </p:pic>
      <p:sp>
        <p:nvSpPr>
          <p:cNvPr id="4" name="Título 4"/>
          <p:cNvSpPr txBox="1">
            <a:spLocks/>
          </p:cNvSpPr>
          <p:nvPr/>
        </p:nvSpPr>
        <p:spPr>
          <a:xfrm>
            <a:off x="2014573" y="237243"/>
            <a:ext cx="10076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INSTALACIONES INTERNAS CONSTRUIDAS</a:t>
            </a:r>
            <a:r>
              <a:rPr kumimoji="0" lang="es-MX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s-MX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2022</a:t>
            </a: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397961" y="6498706"/>
            <a:ext cx="11704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Fuente: </a:t>
            </a:r>
            <a:r>
              <a:rPr kumimoji="0" lang="es-MX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Elaboración: </a:t>
            </a:r>
            <a:r>
              <a:rPr kumimoji="0" lang="es-MX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8861958" y="1423028"/>
            <a:ext cx="3137560" cy="8008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SANTA CRUZ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13.055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9443109" y="3234192"/>
            <a:ext cx="2048011" cy="800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662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 flipH="1">
            <a:off x="1247947" y="3074833"/>
            <a:ext cx="1898346" cy="9298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PANDO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343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 flipH="1">
            <a:off x="1280314" y="4596302"/>
            <a:ext cx="1818859" cy="966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ORURO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2.950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8904885" y="4739141"/>
            <a:ext cx="2146179" cy="10289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POTOSI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4.445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7181960" y="6088022"/>
            <a:ext cx="2796014" cy="639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CHUQUISACA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3.956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5035726" y="1016482"/>
            <a:ext cx="2285467" cy="6395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TARIJA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2.213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461371" y="5545525"/>
            <a:ext cx="3327973" cy="8008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COCHABAMBA</a:t>
            </a:r>
            <a:endParaRPr kumimoji="0" lang="es-MX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17.522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1658903" y="1500421"/>
            <a:ext cx="2048011" cy="800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PAZ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21.521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Elipse 16"/>
          <p:cNvSpPr/>
          <p:nvPr/>
        </p:nvSpPr>
        <p:spPr>
          <a:xfrm>
            <a:off x="4338472" y="2068437"/>
            <a:ext cx="3540228" cy="3421111"/>
          </a:xfrm>
          <a:prstGeom prst="ellipse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cxnSp>
        <p:nvCxnSpPr>
          <p:cNvPr id="18" name="Conector angular 17"/>
          <p:cNvCxnSpPr/>
          <p:nvPr/>
        </p:nvCxnSpPr>
        <p:spPr>
          <a:xfrm>
            <a:off x="3397961" y="1909556"/>
            <a:ext cx="1292211" cy="763957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6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ítulo 4"/>
          <p:cNvSpPr txBox="1">
            <a:spLocks/>
          </p:cNvSpPr>
          <p:nvPr/>
        </p:nvSpPr>
        <p:spPr>
          <a:xfrm>
            <a:off x="4338472" y="2203415"/>
            <a:ext cx="3454876" cy="113877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83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66.677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INSTALACIONES INTERNAS CONSTRUIDAS EN 2022</a:t>
            </a: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19" name="Conector angular 18"/>
          <p:cNvCxnSpPr>
            <a:stCxn id="9" idx="1"/>
          </p:cNvCxnSpPr>
          <p:nvPr/>
        </p:nvCxnSpPr>
        <p:spPr>
          <a:xfrm>
            <a:off x="3146293" y="3539759"/>
            <a:ext cx="1160692" cy="495281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6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angular 19"/>
          <p:cNvCxnSpPr>
            <a:stCxn id="10" idx="1"/>
            <a:endCxn id="17" idx="3"/>
          </p:cNvCxnSpPr>
          <p:nvPr/>
        </p:nvCxnSpPr>
        <p:spPr>
          <a:xfrm flipV="1">
            <a:off x="3099173" y="4988538"/>
            <a:ext cx="1757753" cy="90929"/>
          </a:xfrm>
          <a:prstGeom prst="bentConnector4">
            <a:avLst>
              <a:gd name="adj1" fmla="val 35252"/>
              <a:gd name="adj2" fmla="val -151405"/>
            </a:avLst>
          </a:prstGeom>
          <a:ln w="28575">
            <a:solidFill>
              <a:schemeClr val="accent6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angular 20"/>
          <p:cNvCxnSpPr/>
          <p:nvPr/>
        </p:nvCxnSpPr>
        <p:spPr>
          <a:xfrm flipV="1">
            <a:off x="7209592" y="1816024"/>
            <a:ext cx="1756844" cy="597030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6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angular 21"/>
          <p:cNvCxnSpPr/>
          <p:nvPr/>
        </p:nvCxnSpPr>
        <p:spPr>
          <a:xfrm flipV="1">
            <a:off x="7951746" y="3634617"/>
            <a:ext cx="1386830" cy="40321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6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angular 22"/>
          <p:cNvCxnSpPr/>
          <p:nvPr/>
        </p:nvCxnSpPr>
        <p:spPr>
          <a:xfrm>
            <a:off x="7811344" y="4512945"/>
            <a:ext cx="1193846" cy="513715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6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angular 23"/>
          <p:cNvCxnSpPr>
            <a:endCxn id="17" idx="0"/>
          </p:cNvCxnSpPr>
          <p:nvPr/>
        </p:nvCxnSpPr>
        <p:spPr>
          <a:xfrm rot="5400000">
            <a:off x="5968002" y="1877461"/>
            <a:ext cx="331560" cy="50392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6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angular 24"/>
          <p:cNvCxnSpPr>
            <a:endCxn id="17" idx="4"/>
          </p:cNvCxnSpPr>
          <p:nvPr/>
        </p:nvCxnSpPr>
        <p:spPr>
          <a:xfrm flipV="1">
            <a:off x="5035726" y="5489548"/>
            <a:ext cx="1072860" cy="487564"/>
          </a:xfrm>
          <a:prstGeom prst="bentConnector2">
            <a:avLst/>
          </a:prstGeom>
          <a:ln w="28575">
            <a:solidFill>
              <a:schemeClr val="accent6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angular 25"/>
          <p:cNvCxnSpPr/>
          <p:nvPr/>
        </p:nvCxnSpPr>
        <p:spPr>
          <a:xfrm>
            <a:off x="7052576" y="5310387"/>
            <a:ext cx="1323141" cy="499109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6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46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ie de página 7"/>
          <p:cNvSpPr>
            <a:spLocks noGrp="1"/>
          </p:cNvSpPr>
          <p:nvPr>
            <p:ph type="ftr" sz="quarter" idx="4294967295"/>
          </p:nvPr>
        </p:nvSpPr>
        <p:spPr>
          <a:xfrm>
            <a:off x="0" y="6440488"/>
            <a:ext cx="5664200" cy="2936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Agregue un pie de página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4294967295"/>
          </p:nvPr>
        </p:nvSpPr>
        <p:spPr>
          <a:xfrm>
            <a:off x="11760200" y="6370638"/>
            <a:ext cx="431800" cy="43338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32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3</a:t>
            </a:fld>
            <a:endParaRPr lang="es-ES" noProof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809D4EA-58F7-BB5B-A58C-D24EC594907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923513" cy="1485900"/>
          </a:xfrm>
          <a:prstGeom prst="rect">
            <a:avLst/>
          </a:prstGeom>
        </p:spPr>
      </p:pic>
      <p:sp>
        <p:nvSpPr>
          <p:cNvPr id="15" name="Título 4"/>
          <p:cNvSpPr txBox="1">
            <a:spLocks/>
          </p:cNvSpPr>
          <p:nvPr/>
        </p:nvSpPr>
        <p:spPr>
          <a:xfrm>
            <a:off x="2103009" y="84449"/>
            <a:ext cx="8011182" cy="841845"/>
          </a:xfrm>
          <a:prstGeom prst="rect">
            <a:avLst/>
          </a:prstGeom>
        </p:spPr>
        <p:txBody>
          <a:bodyPr>
            <a:noAutofit/>
          </a:bodyPr>
          <a:lstStyle>
            <a:defPPr rtl="0">
              <a:defRPr lang="es-E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 b="1" spc="38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BOLIVIA: RENTA PETROLERA 2006-2022(P)</a:t>
            </a:r>
            <a:br>
              <a:rPr lang="es-ES" dirty="0"/>
            </a:br>
            <a:r>
              <a:rPr lang="es-MX" dirty="0"/>
              <a:t>(EXPRESADO EN MMUSD)</a:t>
            </a:r>
            <a:endParaRPr lang="es-BO" dirty="0"/>
          </a:p>
        </p:txBody>
      </p:sp>
      <p:graphicFrame>
        <p:nvGraphicFramePr>
          <p:cNvPr id="16" name="Grá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0874817"/>
              </p:ext>
            </p:extLst>
          </p:nvPr>
        </p:nvGraphicFramePr>
        <p:xfrm>
          <a:off x="457200" y="1085088"/>
          <a:ext cx="11302800" cy="4780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CuadroTexto 16">
            <a:extLst>
              <a:ext uri="{FF2B5EF4-FFF2-40B4-BE49-F238E27FC236}">
                <a16:creationId xmlns:a16="http://schemas.microsoft.com/office/drawing/2014/main" id="{ABE9F725-1AA1-4C24-A0DC-8632EE8A0CD4}"/>
              </a:ext>
            </a:extLst>
          </p:cNvPr>
          <p:cNvSpPr txBox="1"/>
          <p:nvPr/>
        </p:nvSpPr>
        <p:spPr>
          <a:xfrm>
            <a:off x="3295078" y="5865152"/>
            <a:ext cx="7288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Fuente: 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Elaboración: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Petrolíferos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(P)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Datos 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proyectados a diciembre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(*) </a:t>
            </a:r>
            <a:r>
              <a:rPr kumimoji="0" lang="es-MX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partir del 2019 se incluye la variable patentes por </a:t>
            </a:r>
            <a:r>
              <a:rPr kumimoji="0" lang="es-MX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departamento.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1)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IDH es distribuido en Bolivianos, Para efectos de presentación se utiliza el tipo de cambio de compra a moneda extranjera (Dólares Estadounidenses)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(2)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Se considera la asignación y distribución realizada por MEFP de 200 MMUSD para la gestión 2020 en aplicación del en su artículo 3 de la Ley 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Nº1307.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9619520" y="1971687"/>
            <a:ext cx="1927962" cy="369332"/>
          </a:xfrm>
          <a:prstGeom prst="rect">
            <a:avLst/>
          </a:prstGeom>
          <a:solidFill>
            <a:srgbClr val="4495D8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45.808 </a:t>
            </a:r>
            <a:r>
              <a:rPr kumimoji="0" lang="es-BO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MMUSD</a:t>
            </a:r>
          </a:p>
        </p:txBody>
      </p:sp>
      <p:sp>
        <p:nvSpPr>
          <p:cNvPr id="19" name="CuadroTexto 1"/>
          <p:cNvSpPr txBox="1"/>
          <p:nvPr/>
        </p:nvSpPr>
        <p:spPr>
          <a:xfrm>
            <a:off x="9619520" y="1609344"/>
            <a:ext cx="192796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2006-2022</a:t>
            </a:r>
            <a:endParaRPr kumimoji="0" lang="es-BO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7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4</a:t>
            </a:fld>
            <a:endParaRPr lang="es-ES" noProof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809D4EA-58F7-BB5B-A58C-D24EC594907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923513" cy="1485900"/>
          </a:xfrm>
          <a:prstGeom prst="rect">
            <a:avLst/>
          </a:prstGeom>
        </p:spPr>
      </p:pic>
      <p:sp>
        <p:nvSpPr>
          <p:cNvPr id="4" name="Título 4"/>
          <p:cNvSpPr txBox="1">
            <a:spLocks/>
          </p:cNvSpPr>
          <p:nvPr/>
        </p:nvSpPr>
        <p:spPr>
          <a:xfrm>
            <a:off x="1980432" y="80958"/>
            <a:ext cx="9349786" cy="8418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2400" spc="38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PRODUCCIÓN FISCALIZADA DE GAS NATURAL</a:t>
            </a:r>
            <a:r>
              <a:rPr lang="es-MX" sz="2400" spc="38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2400" spc="38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BO" sz="2400" spc="38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(EXPRESADO EN MILLONES DE METROS CÚBICOS DÍA)</a:t>
            </a:r>
            <a:endParaRPr lang="es-MX" sz="2400" spc="38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2807570"/>
              </p:ext>
            </p:extLst>
          </p:nvPr>
        </p:nvGraphicFramePr>
        <p:xfrm>
          <a:off x="232756" y="1113644"/>
          <a:ext cx="11679382" cy="4751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ángulo 5"/>
          <p:cNvSpPr/>
          <p:nvPr/>
        </p:nvSpPr>
        <p:spPr>
          <a:xfrm>
            <a:off x="1039342" y="5779520"/>
            <a:ext cx="8318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Fuente: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Elaboración: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36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5</a:t>
            </a:fld>
            <a:endParaRPr lang="es-ES" noProof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809D4EA-58F7-BB5B-A58C-D24EC594907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923513" cy="1485900"/>
          </a:xfrm>
          <a:prstGeom prst="rect">
            <a:avLst/>
          </a:prstGeom>
        </p:spPr>
      </p:pic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3622584"/>
              </p:ext>
            </p:extLst>
          </p:nvPr>
        </p:nvGraphicFramePr>
        <p:xfrm>
          <a:off x="528638" y="1163872"/>
          <a:ext cx="10972800" cy="4751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ítulo 4"/>
          <p:cNvSpPr txBox="1">
            <a:spLocks/>
          </p:cNvSpPr>
          <p:nvPr/>
        </p:nvSpPr>
        <p:spPr>
          <a:xfrm>
            <a:off x="2041120" y="161014"/>
            <a:ext cx="10150880" cy="8418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2400" spc="38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PRODUCCIÓN FISCALIZADA DE HIDROCARBUROS LÍQUIDOS </a:t>
            </a:r>
            <a:br>
              <a:rPr lang="es-BO" sz="2400" spc="38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BO" sz="2400" spc="38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(EXPRESADO EN MILES DE BARRILES DÍA)</a:t>
            </a:r>
            <a:endParaRPr lang="es-MX" sz="2400" spc="38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234368" y="5811376"/>
            <a:ext cx="8318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Fuente: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Elaboración: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60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sz="1100" noProof="0" smtClean="0">
                <a:latin typeface="Arial" panose="020B0604020202020204" pitchFamily="34" charset="0"/>
                <a:cs typeface="Arial" panose="020B0604020202020204" pitchFamily="34" charset="0"/>
              </a:rPr>
              <a:pPr rtl="0"/>
              <a:t>6</a:t>
            </a:fld>
            <a:endParaRPr lang="es-ES" sz="11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809D4EA-58F7-BB5B-A58C-D24EC594907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923513" cy="1485900"/>
          </a:xfrm>
          <a:prstGeom prst="rect">
            <a:avLst/>
          </a:prstGeom>
        </p:spPr>
      </p:pic>
      <p:sp>
        <p:nvSpPr>
          <p:cNvPr id="5" name="Título 5"/>
          <p:cNvSpPr txBox="1">
            <a:spLocks/>
          </p:cNvSpPr>
          <p:nvPr/>
        </p:nvSpPr>
        <p:spPr>
          <a:xfrm>
            <a:off x="2104992" y="0"/>
            <a:ext cx="8001000" cy="864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es-BO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spc="-15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800" dirty="0">
                <a:solidFill>
                  <a:schemeClr val="tx1"/>
                </a:solidFill>
                <a:latin typeface="Calibri" panose="020F0502020204030204"/>
              </a:rPr>
              <a:t>PRODUCCIÓN DE GLP POR FUENTE</a:t>
            </a:r>
            <a:br>
              <a:rPr lang="es-ES" sz="2800" dirty="0">
                <a:solidFill>
                  <a:schemeClr val="tx1"/>
                </a:solidFill>
                <a:latin typeface="Calibri" panose="020F0502020204030204"/>
              </a:rPr>
            </a:br>
            <a:r>
              <a:rPr lang="es-BO" sz="2800" dirty="0">
                <a:solidFill>
                  <a:schemeClr val="tx1"/>
                </a:solidFill>
                <a:latin typeface="Calibri" panose="020F0502020204030204"/>
              </a:rPr>
              <a:t>(EXPRESADO EN TONELADAS DÍA)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210773" y="5865108"/>
            <a:ext cx="8318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), YPFB REFINACIÓN S.A. y ANH.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Elaboración: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50984" y="1270557"/>
            <a:ext cx="117410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 producción de GLP en las PSL ha aumentado su participación en la producción total de GLP, </a:t>
            </a:r>
            <a:r>
              <a:rPr kumimoji="0" lang="es-BO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resguardando </a:t>
            </a:r>
            <a:r>
              <a:rPr kumimoji="0" lang="es-B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que la producción total de GLP no </a:t>
            </a:r>
            <a:r>
              <a:rPr kumimoji="0" lang="es-BO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descienda. Con </a:t>
            </a:r>
            <a:r>
              <a:rPr kumimoji="0" lang="es-B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ello no solo se abastece el mercado interno, sino que permite la exportación, contribuyendo la balanza comercial del país. 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6785136"/>
              </p:ext>
            </p:extLst>
          </p:nvPr>
        </p:nvGraphicFramePr>
        <p:xfrm>
          <a:off x="450984" y="1683789"/>
          <a:ext cx="11309016" cy="4013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1210773" y="5639300"/>
            <a:ext cx="95037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Nota: Incluye la producción de la </a:t>
            </a:r>
            <a:r>
              <a:rPr kumimoji="0" lang="es-B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Refinería Oro </a:t>
            </a:r>
            <a:r>
              <a:rPr kumimoji="0" lang="es-BO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Negro que es privada, que en promedio durante el 2022 es de 1,4 TMD. </a:t>
            </a:r>
            <a:endParaRPr kumimoji="0" lang="es-BO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54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7</a:t>
            </a:fld>
            <a:endParaRPr lang="es-ES" noProof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809D4EA-58F7-BB5B-A58C-D24EC594907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923513" cy="1485900"/>
          </a:xfrm>
          <a:prstGeom prst="rect">
            <a:avLst/>
          </a:prstGeom>
        </p:spPr>
      </p:pic>
      <p:sp>
        <p:nvSpPr>
          <p:cNvPr id="4" name="Título 4"/>
          <p:cNvSpPr txBox="1">
            <a:spLocks/>
          </p:cNvSpPr>
          <p:nvPr/>
        </p:nvSpPr>
        <p:spPr>
          <a:xfrm>
            <a:off x="2009345" y="68054"/>
            <a:ext cx="8763452" cy="765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spc="38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PRODUCCIÓN DE UREA</a:t>
            </a:r>
            <a:br>
              <a:rPr lang="es-MX" sz="2400" spc="38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BO" sz="2400" spc="38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(EXPRESADO EN MILES DE TONELADAS MÉTRICAS)</a:t>
            </a:r>
            <a:endParaRPr lang="es-BO" sz="2400" spc="38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9102694" y="1264152"/>
            <a:ext cx="2657306" cy="450713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producción del 2022 es 10,2% mayor que la alcanzada en 2019. Consolidando a Bolivia como principal proveedor de urea granulada en la región.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</a:t>
            </a:r>
            <a:r>
              <a:rPr kumimoji="0" lang="es-B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PAU reinició operaciones </a:t>
            </a:r>
            <a:r>
              <a:rPr kumimoji="0" lang="es-B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 septiembre de 2021, y </a:t>
            </a:r>
            <a:r>
              <a:rPr kumimoji="0" lang="es-B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paulatinamente </a:t>
            </a:r>
            <a:r>
              <a:rPr kumimoji="0" lang="es-B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 incrementando la producción. La </a:t>
            </a:r>
            <a:r>
              <a:rPr kumimoji="0" lang="es-B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producción de la PAU desde su reactivación en septiembre de 2021 ha sido más estable que en gestiones pasadas. </a:t>
            </a:r>
            <a:r>
              <a:rPr kumimoji="0" lang="es-B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prevé que el 2023 alcance entre el 90% al 100% de su potencial productivo. 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908505" y="5641303"/>
            <a:ext cx="81941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BO"/>
            </a:defPPr>
            <a:lvl1pPr algn="just">
              <a:defRPr sz="100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La PAU estuvo sin producción desde noviembre del 2019 hasta septiembre de 2021. En la gestión 2020, por instrucción de la Dirección de la PAU y con la aprobación de UPS-UAF, se registra un volumen de ajuste de medición efectuado por planta.</a:t>
            </a:r>
            <a:endParaRPr kumimoji="0" lang="es-BO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6403311"/>
              </p:ext>
            </p:extLst>
          </p:nvPr>
        </p:nvGraphicFramePr>
        <p:xfrm>
          <a:off x="428625" y="1264152"/>
          <a:ext cx="8494225" cy="4507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ángulo 7"/>
          <p:cNvSpPr/>
          <p:nvPr/>
        </p:nvSpPr>
        <p:spPr>
          <a:xfrm>
            <a:off x="3437395" y="6202074"/>
            <a:ext cx="95001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Fuente: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Elaboración: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53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8</a:t>
            </a:fld>
            <a:endParaRPr lang="es-ES" noProof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809D4EA-58F7-BB5B-A58C-D24EC594907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923513" cy="1485900"/>
          </a:xfrm>
          <a:prstGeom prst="rect">
            <a:avLst/>
          </a:prstGeom>
        </p:spPr>
      </p:pic>
      <p:sp>
        <p:nvSpPr>
          <p:cNvPr id="4" name="Título 4"/>
          <p:cNvSpPr txBox="1">
            <a:spLocks/>
          </p:cNvSpPr>
          <p:nvPr/>
        </p:nvSpPr>
        <p:spPr>
          <a:xfrm>
            <a:off x="1981701" y="63997"/>
            <a:ext cx="9507421" cy="8418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2400" spc="38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INGRESOS POR LA VENTA DE UREA SEGÚN MERCADO </a:t>
            </a:r>
            <a:br>
              <a:rPr lang="es-BO" sz="2400" spc="38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BO" sz="2400" spc="38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MX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EXPRESADO EN MMUSD</a:t>
            </a:r>
            <a:r>
              <a:rPr lang="es-BO" sz="2400" spc="38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BO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1779774"/>
              </p:ext>
            </p:extLst>
          </p:nvPr>
        </p:nvGraphicFramePr>
        <p:xfrm>
          <a:off x="270873" y="1197891"/>
          <a:ext cx="8115890" cy="4343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1375187" y="5507583"/>
            <a:ext cx="7282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</a:t>
            </a: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PAU estuvo sin producción desde noviembre del 2019 hasta septiembre de 2021, por lo que la comercialización registrada en esos meses corresponde a saldos de almacén.</a:t>
            </a:r>
            <a:endParaRPr kumimoji="0" lang="es-BO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386763" y="1781989"/>
            <a:ext cx="337323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Los ingresos generados en 2022 </a:t>
            </a:r>
            <a:r>
              <a:rPr kumimoji="0" lang="es-E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superaron los ingresos históricos ampliamente. Los 228,7 MMUSD generados este año es semejante a los ingresos generados entre 2017 al 2021 que de forma conjunta suman 230,9 MMUSD.</a:t>
            </a:r>
            <a:r>
              <a:rPr kumimoji="0" lang="es-E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debe hacer notar que los precios de la Urea se ajustan mensualmente, por lo que se ha podido aprovechar el contexto internacional </a:t>
            </a:r>
            <a:r>
              <a:rPr kumimoji="0" lang="es-E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la estacionalidad para 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obtener mayores </a:t>
            </a:r>
            <a:r>
              <a:rPr kumimoji="0" lang="es-E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ingresos en las épocas de mayor demanda por la siembra.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437395" y="6202074"/>
            <a:ext cx="95001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Fuente: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Elaboración: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04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9</a:t>
            </a:fld>
            <a:endParaRPr lang="es-ES" noProof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809D4EA-58F7-BB5B-A58C-D24EC594907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923513" cy="1485900"/>
          </a:xfrm>
          <a:prstGeom prst="rect">
            <a:avLst/>
          </a:prstGeom>
        </p:spPr>
      </p:pic>
      <p:sp>
        <p:nvSpPr>
          <p:cNvPr id="4" name="Título 4"/>
          <p:cNvSpPr txBox="1">
            <a:spLocks/>
          </p:cNvSpPr>
          <p:nvPr/>
        </p:nvSpPr>
        <p:spPr>
          <a:xfrm>
            <a:off x="1981701" y="63997"/>
            <a:ext cx="9507421" cy="8418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2400" spc="38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CONSUMO </a:t>
            </a:r>
            <a:r>
              <a:rPr lang="es-BO" sz="2400" spc="38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HÍSTORICO ANUAL DE UREA EN MERCADO INTERNO 2007 - 2022</a:t>
            </a:r>
            <a:r>
              <a:rPr lang="es-BO" sz="2400" spc="38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s-MX" sz="2400" dirty="0">
                <a:latin typeface="Century Gothic" panose="020B0502020202020204" pitchFamily="34" charset="0"/>
              </a:rPr>
              <a:t>(En miles de toneladas métricas</a:t>
            </a:r>
            <a:r>
              <a:rPr lang="es-MX" sz="2400" dirty="0" smtClean="0">
                <a:latin typeface="Century Gothic" panose="020B0502020202020204" pitchFamily="34" charset="0"/>
              </a:rPr>
              <a:t>)</a:t>
            </a:r>
            <a:endParaRPr lang="es-BO" sz="2400" dirty="0">
              <a:latin typeface="Century Gothic" panose="020B0502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437395" y="6202074"/>
            <a:ext cx="95001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Fuente: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Elaboración: </a:t>
            </a: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Yacimientos Petrolíferos Fiscales Bolivianos (YPFB</a:t>
            </a:r>
            <a:r>
              <a:rPr kumimoji="0" lang="es-BO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502945"/>
              </p:ext>
            </p:extLst>
          </p:nvPr>
        </p:nvGraphicFramePr>
        <p:xfrm>
          <a:off x="314325" y="1276350"/>
          <a:ext cx="8686800" cy="4258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ángulo 12"/>
          <p:cNvSpPr/>
          <p:nvPr/>
        </p:nvSpPr>
        <p:spPr>
          <a:xfrm>
            <a:off x="1089936" y="5637685"/>
            <a:ext cx="62286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(*) Información de </a:t>
            </a:r>
            <a:r>
              <a:rPr kumimoji="0" lang="es-BO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ventas corresponde al total 2022, las importaciones </a:t>
            </a:r>
            <a:r>
              <a:rPr kumimoji="0" lang="es-B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 </a:t>
            </a:r>
            <a:r>
              <a:rPr kumimoji="0" lang="es-BO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noviembre.</a:t>
            </a:r>
            <a:endParaRPr kumimoji="0" lang="es-BO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La PAU estuvo sin producción desde noviembre del 2019 hasta septiembre de 2021, por lo que la comercialización registrada corresponde a saldos de almacén.</a:t>
            </a:r>
            <a:endParaRPr kumimoji="0" lang="es-B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9271220" y="1485900"/>
            <a:ext cx="2568896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</a:rPr>
              <a:t>Las metas que proyectamos para el año pasado fueron ambiciosas: sustituir las importaciones y que el volumen comercializado sea superior a años anteriores. </a:t>
            </a:r>
            <a:endParaRPr kumimoji="0" lang="es-BO" sz="105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dara" panose="020E0502030303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BO" sz="105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ndara" panose="020E0502030303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105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</a:rPr>
              <a:t>Al </a:t>
            </a:r>
            <a:r>
              <a:rPr kumimoji="0" lang="es-BO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</a:rPr>
              <a:t>cierre de la gestión sabemos que se han superado </a:t>
            </a:r>
            <a:r>
              <a:rPr kumimoji="0" lang="es-BO" sz="105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</a:rPr>
              <a:t>ambas metas, </a:t>
            </a:r>
            <a:r>
              <a:rPr kumimoji="0" lang="es-BO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</a:rPr>
              <a:t>sobrepasando las 66 mil toneladas destinadas a los agricultores de todo el </a:t>
            </a:r>
            <a:r>
              <a:rPr kumimoji="0" lang="es-BO" sz="105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</a:rPr>
              <a:t>país y con una mínima participación</a:t>
            </a:r>
            <a:r>
              <a:rPr kumimoji="0" lang="es-BO" sz="105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</a:rPr>
              <a:t> de producto importado.</a:t>
            </a:r>
            <a:endParaRPr kumimoji="0" lang="es-BO" sz="105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 panose="020E050203030302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9271219" y="3838633"/>
            <a:ext cx="25688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Importaciones 2022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(representa el </a:t>
            </a:r>
            <a:r>
              <a:rPr kumimoji="0" lang="es-ES" sz="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0,85% </a:t>
            </a:r>
            <a:r>
              <a:rPr kumimoji="0" lang="es-E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del MI</a:t>
            </a:r>
            <a:r>
              <a:rPr kumimoji="0" lang="es-E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Febrero 360 </a:t>
            </a:r>
            <a:r>
              <a:rPr kumimoji="0" lang="es-ES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TM  		Marzo </a:t>
            </a:r>
            <a:r>
              <a:rPr kumimoji="0" lang="es-E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180 TM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Abril </a:t>
            </a:r>
            <a:r>
              <a:rPr kumimoji="0" lang="es-ES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30TM		Septiembre </a:t>
            </a:r>
            <a:r>
              <a:rPr kumimoji="0" lang="es-E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0,014 TM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B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Otros meses 0 TM</a:t>
            </a:r>
          </a:p>
        </p:txBody>
      </p:sp>
    </p:spTree>
    <p:extLst>
      <p:ext uri="{BB962C8B-B14F-4D97-AF65-F5344CB8AC3E}">
        <p14:creationId xmlns:p14="http://schemas.microsoft.com/office/powerpoint/2010/main" val="85144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19716750_TF16411250.potx" id="{EC119539-042E-42FB-99A7-818D6F707D97}" vid="{2C342CDD-8033-4EFC-A050-FD44D51CF9E7}"/>
    </a:ext>
  </a:extLst>
</a:theme>
</file>

<file path=ppt/theme/theme2.xml><?xml version="1.0" encoding="utf-8"?>
<a:theme xmlns:a="http://schemas.openxmlformats.org/drawingml/2006/main" name="2_Tema de Office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19716750_TF16411250.potx" id="{EC119539-042E-42FB-99A7-818D6F707D97}" vid="{2C342CDD-8033-4EFC-A050-FD44D51CF9E7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Verde azulado">
    <a:dk1>
      <a:sysClr val="windowText" lastClr="000000"/>
    </a:dk1>
    <a:lt1>
      <a:sysClr val="window" lastClr="FFFFFF"/>
    </a:lt1>
    <a:dk2>
      <a:srgbClr val="373545"/>
    </a:dk2>
    <a:lt2>
      <a:srgbClr val="CEDBE6"/>
    </a:lt2>
    <a:accent1>
      <a:srgbClr val="3494BA"/>
    </a:accent1>
    <a:accent2>
      <a:srgbClr val="58B6C0"/>
    </a:accent2>
    <a:accent3>
      <a:srgbClr val="75BDA7"/>
    </a:accent3>
    <a:accent4>
      <a:srgbClr val="7A8C8E"/>
    </a:accent4>
    <a:accent5>
      <a:srgbClr val="84ACB6"/>
    </a:accent5>
    <a:accent6>
      <a:srgbClr val="2683C6"/>
    </a:accent6>
    <a:hlink>
      <a:srgbClr val="6B9F25"/>
    </a:hlink>
    <a:folHlink>
      <a:srgbClr val="9F6715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Verde azulado">
    <a:dk1>
      <a:sysClr val="windowText" lastClr="000000"/>
    </a:dk1>
    <a:lt1>
      <a:sysClr val="window" lastClr="FFFFFF"/>
    </a:lt1>
    <a:dk2>
      <a:srgbClr val="373545"/>
    </a:dk2>
    <a:lt2>
      <a:srgbClr val="CEDBE6"/>
    </a:lt2>
    <a:accent1>
      <a:srgbClr val="3494BA"/>
    </a:accent1>
    <a:accent2>
      <a:srgbClr val="58B6C0"/>
    </a:accent2>
    <a:accent3>
      <a:srgbClr val="75BDA7"/>
    </a:accent3>
    <a:accent4>
      <a:srgbClr val="7A8C8E"/>
    </a:accent4>
    <a:accent5>
      <a:srgbClr val="84ACB6"/>
    </a:accent5>
    <a:accent6>
      <a:srgbClr val="2683C6"/>
    </a:accent6>
    <a:hlink>
      <a:srgbClr val="6B9F25"/>
    </a:hlink>
    <a:folHlink>
      <a:srgbClr val="9F6715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Verde azulado">
    <a:dk1>
      <a:sysClr val="windowText" lastClr="000000"/>
    </a:dk1>
    <a:lt1>
      <a:sysClr val="window" lastClr="FFFFFF"/>
    </a:lt1>
    <a:dk2>
      <a:srgbClr val="373545"/>
    </a:dk2>
    <a:lt2>
      <a:srgbClr val="CEDBE6"/>
    </a:lt2>
    <a:accent1>
      <a:srgbClr val="3494BA"/>
    </a:accent1>
    <a:accent2>
      <a:srgbClr val="58B6C0"/>
    </a:accent2>
    <a:accent3>
      <a:srgbClr val="75BDA7"/>
    </a:accent3>
    <a:accent4>
      <a:srgbClr val="7A8C8E"/>
    </a:accent4>
    <a:accent5>
      <a:srgbClr val="84ACB6"/>
    </a:accent5>
    <a:accent6>
      <a:srgbClr val="2683C6"/>
    </a:accent6>
    <a:hlink>
      <a:srgbClr val="6B9F25"/>
    </a:hlink>
    <a:folHlink>
      <a:srgbClr val="9F6715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B2218FC-8412-44B9-9E82-D51F1F531141}">
  <ds:schemaRefs>
    <ds:schemaRef ds:uri="http://schemas.microsoft.com/office/2006/documentManagement/types"/>
    <ds:schemaRef ds:uri="6dc4bcd6-49db-4c07-9060-8acfc67cef9f"/>
    <ds:schemaRef ds:uri="http://purl.org/dc/terms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  <ds:schemaRef ds:uri="fb0879af-3eba-417a-a55a-ffe6dcd6ca77"/>
    <ds:schemaRef ds:uri="http://purl.org/dc/elements/1.1/"/>
    <ds:schemaRef ds:uri="http://schemas.openxmlformats.org/package/2006/metadata/core-propertie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B64A4C9D-F801-4923-BC6D-E0006F5123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negocios atractiva</Template>
  <TotalTime>2818</TotalTime>
  <Words>2600</Words>
  <Application>Microsoft Office PowerPoint</Application>
  <PresentationFormat>Panorámica</PresentationFormat>
  <Paragraphs>437</Paragraphs>
  <Slides>24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24</vt:i4>
      </vt:variant>
    </vt:vector>
  </HeadingPairs>
  <TitlesOfParts>
    <vt:vector size="35" baseType="lpstr">
      <vt:lpstr>Arial</vt:lpstr>
      <vt:lpstr>Calibri</vt:lpstr>
      <vt:lpstr>Cambria</vt:lpstr>
      <vt:lpstr>Candara</vt:lpstr>
      <vt:lpstr>Century Gothic</vt:lpstr>
      <vt:lpstr>Corbel</vt:lpstr>
      <vt:lpstr>Roboto</vt:lpstr>
      <vt:lpstr>Times New Roman</vt:lpstr>
      <vt:lpstr>Wingdings</vt:lpstr>
      <vt:lpstr>Tema de Office</vt:lpstr>
      <vt:lpstr>2_Tema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EJECUCIÓN PRESUPUESTARIA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Heldy Shirley Cardenas Mendez</cp:lastModifiedBy>
  <cp:revision>87</cp:revision>
  <dcterms:created xsi:type="dcterms:W3CDTF">2021-03-16T15:15:14Z</dcterms:created>
  <dcterms:modified xsi:type="dcterms:W3CDTF">2023-03-07T12:03:14Z</dcterms:modified>
</cp:coreProperties>
</file>