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9" r:id="rId3"/>
  </p:sldMasterIdLst>
  <p:notesMasterIdLst>
    <p:notesMasterId r:id="rId27"/>
  </p:notesMasterIdLst>
  <p:sldIdLst>
    <p:sldId id="290" r:id="rId4"/>
    <p:sldId id="270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63" r:id="rId13"/>
    <p:sldId id="300" r:id="rId14"/>
    <p:sldId id="301" r:id="rId15"/>
    <p:sldId id="302" r:id="rId16"/>
    <p:sldId id="303" r:id="rId17"/>
    <p:sldId id="313" r:id="rId18"/>
    <p:sldId id="314" r:id="rId19"/>
    <p:sldId id="315" r:id="rId20"/>
    <p:sldId id="316" r:id="rId21"/>
    <p:sldId id="308" r:id="rId22"/>
    <p:sldId id="309" r:id="rId23"/>
    <p:sldId id="310" r:id="rId24"/>
    <p:sldId id="311" r:id="rId25"/>
    <p:sldId id="312" r:id="rId26"/>
  </p:sldIdLst>
  <p:sldSz cx="12192000" cy="6858000"/>
  <p:notesSz cx="6858000" cy="9144000"/>
  <p:custDataLst>
    <p:tags r:id="rId28"/>
  </p:custDataLst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 Gustavo Flores Salamanca" initials="AGFS" lastIdx="6" clrIdx="0">
    <p:extLst>
      <p:ext uri="{19B8F6BF-5375-455C-9EA6-DF929625EA0E}">
        <p15:presenceInfo xmlns:p15="http://schemas.microsoft.com/office/powerpoint/2012/main" userId="S-1-5-21-2699213680-4021553737-3943774282-121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3D1"/>
    <a:srgbClr val="3AA7BB"/>
    <a:srgbClr val="0073A6"/>
    <a:srgbClr val="0085AE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88" autoAdjust="0"/>
  </p:normalViewPr>
  <p:slideViewPr>
    <p:cSldViewPr snapToGrid="0" showGuides="1">
      <p:cViewPr varScale="1">
        <p:scale>
          <a:sx n="66" d="100"/>
          <a:sy n="66" d="100"/>
        </p:scale>
        <p:origin x="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salinas\Documents\2023\Solicitud%20de%20Informaci&#243;n\Rendici&#243;n%20de%20cuentas\GR&#193;FICOS%20Rendici&#243;n%20de%20Cuentas%20Inicial%20202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bsalinas\Documents\2023\Solicitud%20de%20Informaci&#243;n\Rendici&#243;n%20de%20cuentas\GR&#193;FICOS%20Rendici&#243;n%20de%20Cuentas%20Inicial%20202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bsalinas\Documents\2023\Solicitud%20de%20Informaci&#243;n\Rendici&#243;n%20de%20cuentas\GR&#193;FICOS%20Rendici&#243;n%20de%20Cuentas%20Inicial%202023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bsalinas\Documents\2023\Solicitud%20de%20Informaci&#243;n\Rendici&#243;n%20de%20cuentas\GR&#193;FICOS%20Rendici&#243;n%20de%20Cuentas%20Inicial%20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VENTAS!$A$68</c:f>
              <c:strCache>
                <c:ptCount val="1"/>
                <c:pt idx="0">
                  <c:v>MERCADO EXTERNO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VENTAS!$B$6:$O$6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2023(P)</c:v>
                </c:pt>
              </c:strCache>
            </c:strRef>
          </c:cat>
          <c:val>
            <c:numRef>
              <c:f>VENTAS!$B$68:$O$68</c:f>
              <c:numCache>
                <c:formatCode>#,##0</c:formatCode>
                <c:ptCount val="14"/>
                <c:pt idx="0">
                  <c:v>2938.6406825474137</c:v>
                </c:pt>
                <c:pt idx="1">
                  <c:v>4086.6033375330458</c:v>
                </c:pt>
                <c:pt idx="2">
                  <c:v>5625.7518219051726</c:v>
                </c:pt>
                <c:pt idx="3">
                  <c:v>6607.1436111307485</c:v>
                </c:pt>
                <c:pt idx="4">
                  <c:v>6566.8309253218385</c:v>
                </c:pt>
                <c:pt idx="5">
                  <c:v>3899.9891812385058</c:v>
                </c:pt>
                <c:pt idx="6">
                  <c:v>2075.8591781408045</c:v>
                </c:pt>
                <c:pt idx="7">
                  <c:v>2619.418027686781</c:v>
                </c:pt>
                <c:pt idx="8">
                  <c:v>3142.3886880531609</c:v>
                </c:pt>
                <c:pt idx="9">
                  <c:v>2769.9088993663795</c:v>
                </c:pt>
                <c:pt idx="10">
                  <c:v>2032.535913981322</c:v>
                </c:pt>
                <c:pt idx="11">
                  <c:v>2398.7673187413793</c:v>
                </c:pt>
                <c:pt idx="12">
                  <c:v>3253.2604419626437</c:v>
                </c:pt>
                <c:pt idx="13">
                  <c:v>3025.0394691091956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B-4FA0-8D38-5940B2D0A41F}"/>
            </c:ext>
          </c:extLst>
        </c:ser>
        <c:ser>
          <c:idx val="2"/>
          <c:order val="1"/>
          <c:tx>
            <c:strRef>
              <c:f>VENTAS!$A$70</c:f>
              <c:strCache>
                <c:ptCount val="1"/>
                <c:pt idx="0">
                  <c:v>MAYOREO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VENTAS!$B$6:$O$6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2023(P)</c:v>
                </c:pt>
              </c:strCache>
            </c:strRef>
          </c:cat>
          <c:val>
            <c:numRef>
              <c:f>VENTAS!$B$70:$O$70</c:f>
              <c:numCache>
                <c:formatCode>#,##0</c:formatCode>
                <c:ptCount val="14"/>
                <c:pt idx="0">
                  <c:v>1181.2810340028736</c:v>
                </c:pt>
                <c:pt idx="1">
                  <c:v>1274.6682868721264</c:v>
                </c:pt>
                <c:pt idx="2">
                  <c:v>1382.6335281163795</c:v>
                </c:pt>
                <c:pt idx="3">
                  <c:v>1468.5525274971262</c:v>
                </c:pt>
                <c:pt idx="4">
                  <c:v>1595.6455863546953</c:v>
                </c:pt>
                <c:pt idx="5">
                  <c:v>1648.9028860560741</c:v>
                </c:pt>
                <c:pt idx="6">
                  <c:v>1728.3382536910919</c:v>
                </c:pt>
                <c:pt idx="7">
                  <c:v>1844.2968857744256</c:v>
                </c:pt>
                <c:pt idx="8">
                  <c:v>1952.5929786131048</c:v>
                </c:pt>
                <c:pt idx="9">
                  <c:v>1999.3617661810342</c:v>
                </c:pt>
                <c:pt idx="10">
                  <c:v>1646.4144067959767</c:v>
                </c:pt>
                <c:pt idx="11">
                  <c:v>2067.114741366609</c:v>
                </c:pt>
                <c:pt idx="12">
                  <c:v>2265.2105235525573</c:v>
                </c:pt>
                <c:pt idx="13">
                  <c:v>2763.9838290229877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9B-4FA0-8D38-5940B2D0A41F}"/>
            </c:ext>
          </c:extLst>
        </c:ser>
        <c:ser>
          <c:idx val="1"/>
          <c:order val="2"/>
          <c:tx>
            <c:strRef>
              <c:f>VENTAS!$A$69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cat>
            <c:strRef>
              <c:f>VENTAS!$B$6:$O$6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2023(P)</c:v>
                </c:pt>
              </c:strCache>
            </c:strRef>
          </c:cat>
          <c:val>
            <c:numRef>
              <c:f>VENTAS!$B$69:$O$69</c:f>
              <c:numCache>
                <c:formatCode>#,##0</c:formatCode>
                <c:ptCount val="14"/>
                <c:pt idx="0">
                  <c:v>512.29226209339083</c:v>
                </c:pt>
                <c:pt idx="1">
                  <c:v>528.21273678160924</c:v>
                </c:pt>
                <c:pt idx="2">
                  <c:v>568.06010247270103</c:v>
                </c:pt>
                <c:pt idx="3">
                  <c:v>613.6569500316092</c:v>
                </c:pt>
                <c:pt idx="4">
                  <c:v>646.35144041379306</c:v>
                </c:pt>
                <c:pt idx="5">
                  <c:v>703.88936079885059</c:v>
                </c:pt>
                <c:pt idx="6">
                  <c:v>685.93322027011493</c:v>
                </c:pt>
                <c:pt idx="7">
                  <c:v>654.49062257614946</c:v>
                </c:pt>
                <c:pt idx="8">
                  <c:v>631.08197633620682</c:v>
                </c:pt>
                <c:pt idx="9">
                  <c:v>550.39864222126437</c:v>
                </c:pt>
                <c:pt idx="10">
                  <c:v>510.73237924999989</c:v>
                </c:pt>
                <c:pt idx="11">
                  <c:v>499.60327684626435</c:v>
                </c:pt>
                <c:pt idx="12">
                  <c:v>468.21923039655172</c:v>
                </c:pt>
                <c:pt idx="13">
                  <c:v>608.75936091954031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9B-4FA0-8D38-5940B2D0A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983547312"/>
        <c:axId val="1983547728"/>
      </c:barChart>
      <c:lineChart>
        <c:grouping val="standard"/>
        <c:varyColors val="0"/>
        <c:ser>
          <c:idx val="3"/>
          <c:order val="3"/>
          <c:tx>
            <c:strRef>
              <c:f>VENTAS!$A$73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VENTAS!$B$73:$O$73</c:f>
              <c:numCache>
                <c:formatCode>#,##0</c:formatCode>
                <c:ptCount val="14"/>
                <c:pt idx="0">
                  <c:v>4632.2139786436783</c:v>
                </c:pt>
                <c:pt idx="1">
                  <c:v>5889.4843611867809</c:v>
                </c:pt>
                <c:pt idx="2">
                  <c:v>7576.445452494253</c:v>
                </c:pt>
                <c:pt idx="3">
                  <c:v>8689.3530886594835</c:v>
                </c:pt>
                <c:pt idx="4">
                  <c:v>8808.827952090327</c:v>
                </c:pt>
                <c:pt idx="5">
                  <c:v>6252.7814280934299</c:v>
                </c:pt>
                <c:pt idx="6">
                  <c:v>4490.1306521020115</c:v>
                </c:pt>
                <c:pt idx="7">
                  <c:v>5118.2055360373561</c:v>
                </c:pt>
                <c:pt idx="8">
                  <c:v>5726.0636430024724</c:v>
                </c:pt>
                <c:pt idx="9">
                  <c:v>5319.6693077686778</c:v>
                </c:pt>
                <c:pt idx="10">
                  <c:v>4189.6827000272988</c:v>
                </c:pt>
                <c:pt idx="11">
                  <c:v>4965.4853369542525</c:v>
                </c:pt>
                <c:pt idx="12">
                  <c:v>5986.6901959117531</c:v>
                </c:pt>
                <c:pt idx="13">
                  <c:v>6397.7826590517234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59B-4FA0-8D38-5940B2D0A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547312"/>
        <c:axId val="1983547728"/>
      </c:lineChart>
      <c:catAx>
        <c:axId val="198354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983547728"/>
        <c:crosses val="autoZero"/>
        <c:auto val="1"/>
        <c:lblAlgn val="ctr"/>
        <c:lblOffset val="100"/>
        <c:noMultiLvlLbl val="0"/>
      </c:catAx>
      <c:valAx>
        <c:axId val="198354772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98354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1" i="0" u="sng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Hoja2!$C$3</c:f>
              <c:strCache>
                <c:ptCount val="1"/>
                <c:pt idx="0">
                  <c:v>2023 (Prog)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BC3D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B0-4598-B82D-CBCBC9D039F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B0-4598-B82D-CBCBC9D039F2}"/>
              </c:ext>
            </c:extLst>
          </c:dPt>
          <c:dPt>
            <c:idx val="2"/>
            <c:invertIfNegative val="0"/>
            <c:bubble3D val="0"/>
            <c:spPr>
              <a:solidFill>
                <a:srgbClr val="13426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B0-4598-B82D-CBCBC9D039F2}"/>
              </c:ext>
            </c:extLst>
          </c:dPt>
          <c:dLbls>
            <c:dLbl>
              <c:idx val="0"/>
              <c:spPr>
                <a:noFill/>
                <a:ln>
                  <a:solidFill>
                    <a:srgbClr val="9BC3D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1B0-4598-B82D-CBCBC9D039F2}"/>
                </c:ext>
              </c:extLst>
            </c:dLbl>
            <c:dLbl>
              <c:idx val="1"/>
              <c:spPr>
                <a:noFill/>
                <a:ln>
                  <a:solidFill>
                    <a:srgbClr val="0070C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1B0-4598-B82D-CBCBC9D039F2}"/>
                </c:ext>
              </c:extLst>
            </c:dLbl>
            <c:dLbl>
              <c:idx val="2"/>
              <c:spPr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1B0-4598-B82D-CBCBC9D039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Hoja2!$B$4:$B$6</c:f>
              <c:strCache>
                <c:ptCount val="3"/>
                <c:pt idx="0">
                  <c:v>Empresas Operadoras</c:v>
                </c:pt>
                <c:pt idx="1">
                  <c:v>Empresas Filiales y Subsidiarias</c:v>
                </c:pt>
                <c:pt idx="2">
                  <c:v>Casa Matriz</c:v>
                </c:pt>
              </c:strCache>
            </c:strRef>
          </c:cat>
          <c:val>
            <c:numRef>
              <c:f>Hoja2!$C$4:$C$6</c:f>
              <c:numCache>
                <c:formatCode>_(* #,##0.00_);_(* \(#,##0.00\);_(* "-"??_);_(@_)</c:formatCode>
                <c:ptCount val="3"/>
                <c:pt idx="0">
                  <c:v>64.579119926633695</c:v>
                </c:pt>
                <c:pt idx="1">
                  <c:v>277.5669155428829</c:v>
                </c:pt>
                <c:pt idx="2">
                  <c:v>326.84748146551726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B0-4598-B82D-CBCBC9D039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76977280"/>
        <c:axId val="1476973120"/>
      </c:barChart>
      <c:catAx>
        <c:axId val="147697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476973120"/>
        <c:crosses val="autoZero"/>
        <c:auto val="1"/>
        <c:lblAlgn val="ctr"/>
        <c:lblOffset val="100"/>
        <c:noMultiLvlLbl val="0"/>
      </c:catAx>
      <c:valAx>
        <c:axId val="1476973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47697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1342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Hoja2!$B$11:$B$19</c:f>
              <c:strCache>
                <c:ptCount val="9"/>
                <c:pt idx="0">
                  <c:v>Comercialización</c:v>
                </c:pt>
                <c:pt idx="1">
                  <c:v>Otras Inversiones</c:v>
                </c:pt>
                <c:pt idx="2">
                  <c:v>Almacenaje</c:v>
                </c:pt>
                <c:pt idx="3">
                  <c:v>Refinación</c:v>
                </c:pt>
                <c:pt idx="4">
                  <c:v>Plantas e Industrialización</c:v>
                </c:pt>
                <c:pt idx="5">
                  <c:v>Transporte</c:v>
                </c:pt>
                <c:pt idx="6">
                  <c:v>Distribución</c:v>
                </c:pt>
                <c:pt idx="7">
                  <c:v>Explotación</c:v>
                </c:pt>
                <c:pt idx="8">
                  <c:v>Exploración</c:v>
                </c:pt>
              </c:strCache>
            </c:strRef>
          </c:cat>
          <c:val>
            <c:numRef>
              <c:f>Hoja2!$C$11:$C$19</c:f>
              <c:numCache>
                <c:formatCode>_(* #,##0.00_);_(* \(#,##0.00\);_(* "-"??_);_(@_)</c:formatCode>
                <c:ptCount val="9"/>
                <c:pt idx="0">
                  <c:v>3.4453910029241386</c:v>
                </c:pt>
                <c:pt idx="1">
                  <c:v>5.2222367816091957</c:v>
                </c:pt>
                <c:pt idx="2">
                  <c:v>5.5022599999999944</c:v>
                </c:pt>
                <c:pt idx="3">
                  <c:v>25.912529903980595</c:v>
                </c:pt>
                <c:pt idx="4">
                  <c:v>38.516985201149424</c:v>
                </c:pt>
                <c:pt idx="5">
                  <c:v>52.851470899774171</c:v>
                </c:pt>
                <c:pt idx="6">
                  <c:v>74.048147413793089</c:v>
                </c:pt>
                <c:pt idx="7">
                  <c:v>139.17741239441608</c:v>
                </c:pt>
                <c:pt idx="8">
                  <c:v>324.31708333738709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3F-4C99-A23F-7F2183DF5D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69073472"/>
        <c:axId val="1669072224"/>
      </c:barChart>
      <c:catAx>
        <c:axId val="1669073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669072224"/>
        <c:crosses val="autoZero"/>
        <c:auto val="1"/>
        <c:lblAlgn val="ctr"/>
        <c:lblOffset val="100"/>
        <c:noMultiLvlLbl val="0"/>
      </c:catAx>
      <c:valAx>
        <c:axId val="166907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66907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BC3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37-41B8-9038-DE4B52D9AEF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37-41B8-9038-DE4B52D9AEF5}"/>
              </c:ext>
            </c:extLst>
          </c:dPt>
          <c:dPt>
            <c:idx val="2"/>
            <c:bubble3D val="0"/>
            <c:spPr>
              <a:solidFill>
                <a:srgbClr val="13426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37-41B8-9038-DE4B52D9AE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D37-41B8-9038-DE4B52D9AEF5}"/>
                </c:ext>
              </c:extLst>
            </c:dLbl>
            <c:dLbl>
              <c:idx val="1"/>
              <c:layout>
                <c:manualLayout>
                  <c:x val="-0.20823674420182511"/>
                  <c:y val="-0.1252577748389069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41732158809496"/>
                      <c:h val="0.234106583012833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D37-41B8-9038-DE4B52D9A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Hoja2!$B$4:$B$6</c:f>
              <c:strCache>
                <c:ptCount val="3"/>
                <c:pt idx="0">
                  <c:v>Empresas Operadoras</c:v>
                </c:pt>
                <c:pt idx="1">
                  <c:v>Empresas Filiales y Subsidiarias</c:v>
                </c:pt>
                <c:pt idx="2">
                  <c:v>Casa Matriz</c:v>
                </c:pt>
              </c:strCache>
            </c:strRef>
          </c:cat>
          <c:val>
            <c:numRef>
              <c:f>Hoja2!$C$4:$C$6</c:f>
              <c:numCache>
                <c:formatCode>_(* #,##0.00_);_(* \(#,##0.00\);_(* "-"??_);_(@_)</c:formatCode>
                <c:ptCount val="3"/>
                <c:pt idx="0">
                  <c:v>64.579119926633695</c:v>
                </c:pt>
                <c:pt idx="1">
                  <c:v>277.5669155428829</c:v>
                </c:pt>
                <c:pt idx="2">
                  <c:v>326.84748146551726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37-41B8-9038-DE4B52D9AE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26929492797463E-2"/>
          <c:y val="3.6218883390232673E-2"/>
          <c:w val="0.9447955277182909"/>
          <c:h val="0.80976867618814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Hoja2!$B$26</c:f>
              <c:strCache>
                <c:ptCount val="1"/>
                <c:pt idx="0">
                  <c:v>Casa Matriz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Hoja2!$C$25:$T$25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  <c:pt idx="17">
                  <c:v>2023 (P)</c:v>
                </c:pt>
              </c:strCache>
            </c:strRef>
          </c:cat>
          <c:val>
            <c:numRef>
              <c:f>Hoja2!$C$26:$T$26</c:f>
              <c:numCache>
                <c:formatCode>_(* #,##0.00_);_(* \(#,##0.00\);_(* "-"??_);_(@_)</c:formatCode>
                <c:ptCount val="18"/>
                <c:pt idx="0">
                  <c:v>6.8055623200992557</c:v>
                </c:pt>
                <c:pt idx="1">
                  <c:v>6.5937629708860754</c:v>
                </c:pt>
                <c:pt idx="2">
                  <c:v>12.570957621399181</c:v>
                </c:pt>
                <c:pt idx="3">
                  <c:v>29.5976567397454</c:v>
                </c:pt>
                <c:pt idx="4">
                  <c:v>106.36332634087692</c:v>
                </c:pt>
                <c:pt idx="5">
                  <c:v>281.71779379399146</c:v>
                </c:pt>
                <c:pt idx="6">
                  <c:v>457.19406361063216</c:v>
                </c:pt>
                <c:pt idx="7">
                  <c:v>538.66853992908102</c:v>
                </c:pt>
                <c:pt idx="8">
                  <c:v>604.45459651034503</c:v>
                </c:pt>
                <c:pt idx="9">
                  <c:v>634.96278695752994</c:v>
                </c:pt>
                <c:pt idx="10">
                  <c:v>508.09863973293153</c:v>
                </c:pt>
                <c:pt idx="11">
                  <c:v>304.89677618517226</c:v>
                </c:pt>
                <c:pt idx="12">
                  <c:v>134.51175800637935</c:v>
                </c:pt>
                <c:pt idx="13">
                  <c:v>111.48481416860611</c:v>
                </c:pt>
                <c:pt idx="14">
                  <c:v>77.972085890862132</c:v>
                </c:pt>
                <c:pt idx="15">
                  <c:v>78.590708879026778</c:v>
                </c:pt>
                <c:pt idx="16">
                  <c:v>117.36662635057469</c:v>
                </c:pt>
                <c:pt idx="17">
                  <c:v>326.84748146551726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55-4E59-AA39-BAD85D6FB7BC}"/>
            </c:ext>
          </c:extLst>
        </c:ser>
        <c:ser>
          <c:idx val="1"/>
          <c:order val="1"/>
          <c:tx>
            <c:strRef>
              <c:f>Hoja2!$B$27</c:f>
              <c:strCache>
                <c:ptCount val="1"/>
                <c:pt idx="0">
                  <c:v>Empresas Operadoras</c:v>
                </c:pt>
              </c:strCache>
            </c:strRef>
          </c:tx>
          <c:spPr>
            <a:solidFill>
              <a:srgbClr val="9BC3D1"/>
            </a:solidFill>
            <a:ln>
              <a:noFill/>
            </a:ln>
            <a:effectLst/>
          </c:spPr>
          <c:invertIfNegative val="0"/>
          <c:cat>
            <c:strRef>
              <c:f>Hoja2!$C$25:$T$25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  <c:pt idx="17">
                  <c:v>2023 (P)</c:v>
                </c:pt>
              </c:strCache>
            </c:strRef>
          </c:cat>
          <c:val>
            <c:numRef>
              <c:f>Hoja2!$C$27:$T$27</c:f>
              <c:numCache>
                <c:formatCode>_(* #,##0.00_);_(* \(#,##0.00\);_(* "-"??_);_(@_)</c:formatCode>
                <c:ptCount val="18"/>
                <c:pt idx="0">
                  <c:v>168.84846906000001</c:v>
                </c:pt>
                <c:pt idx="1">
                  <c:v>167.22258823740609</c:v>
                </c:pt>
                <c:pt idx="2">
                  <c:v>173.86603229734285</c:v>
                </c:pt>
                <c:pt idx="3">
                  <c:v>251.45714493284029</c:v>
                </c:pt>
                <c:pt idx="4">
                  <c:v>382.11952033588869</c:v>
                </c:pt>
                <c:pt idx="5">
                  <c:v>599.54715905074477</c:v>
                </c:pt>
                <c:pt idx="6">
                  <c:v>652.63676616880446</c:v>
                </c:pt>
                <c:pt idx="7">
                  <c:v>718.978260132169</c:v>
                </c:pt>
                <c:pt idx="8">
                  <c:v>968.21177868580003</c:v>
                </c:pt>
                <c:pt idx="9">
                  <c:v>732.39417208700002</c:v>
                </c:pt>
                <c:pt idx="10">
                  <c:v>492.17071194269988</c:v>
                </c:pt>
                <c:pt idx="11">
                  <c:v>210.31520306840005</c:v>
                </c:pt>
                <c:pt idx="12">
                  <c:v>399.70505492600012</c:v>
                </c:pt>
                <c:pt idx="13">
                  <c:v>440.55630031519991</c:v>
                </c:pt>
                <c:pt idx="14">
                  <c:v>214.47833164589989</c:v>
                </c:pt>
                <c:pt idx="15">
                  <c:v>110.73631861320003</c:v>
                </c:pt>
                <c:pt idx="16">
                  <c:v>57.067447647000009</c:v>
                </c:pt>
                <c:pt idx="17">
                  <c:v>64.579119926633695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55-4E59-AA39-BAD85D6FB7BC}"/>
            </c:ext>
          </c:extLst>
        </c:ser>
        <c:ser>
          <c:idx val="2"/>
          <c:order val="2"/>
          <c:tx>
            <c:strRef>
              <c:f>Hoja2!$B$28</c:f>
              <c:strCache>
                <c:ptCount val="1"/>
                <c:pt idx="0">
                  <c:v>Empresas Filiales y Subsidiarias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Hoja2!$C$25:$T$25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  <c:pt idx="17">
                  <c:v>2023 (P)</c:v>
                </c:pt>
              </c:strCache>
            </c:strRef>
          </c:cat>
          <c:val>
            <c:numRef>
              <c:f>Hoja2!$C$28:$T$28</c:f>
              <c:numCache>
                <c:formatCode>_(* #,##0.00_);_(* \(#,##0.00\);_(* "-"??_);_(@_)</c:formatCode>
                <c:ptCount val="18"/>
                <c:pt idx="0">
                  <c:v>93.999042424864285</c:v>
                </c:pt>
                <c:pt idx="1">
                  <c:v>139.75735005876439</c:v>
                </c:pt>
                <c:pt idx="2">
                  <c:v>197.75367143693941</c:v>
                </c:pt>
                <c:pt idx="3">
                  <c:v>281.37151321888609</c:v>
                </c:pt>
                <c:pt idx="4">
                  <c:v>268.94569655885658</c:v>
                </c:pt>
                <c:pt idx="5">
                  <c:v>412.3189458975109</c:v>
                </c:pt>
                <c:pt idx="6">
                  <c:v>499.39914878308576</c:v>
                </c:pt>
                <c:pt idx="7">
                  <c:v>562.61823218857717</c:v>
                </c:pt>
                <c:pt idx="8">
                  <c:v>541.9941192337086</c:v>
                </c:pt>
                <c:pt idx="9">
                  <c:v>571.49868880306951</c:v>
                </c:pt>
                <c:pt idx="10">
                  <c:v>446.48359423520327</c:v>
                </c:pt>
                <c:pt idx="11">
                  <c:v>378.87489846060356</c:v>
                </c:pt>
                <c:pt idx="12">
                  <c:v>180.0571037186721</c:v>
                </c:pt>
                <c:pt idx="13">
                  <c:v>226.96829707019089</c:v>
                </c:pt>
                <c:pt idx="14">
                  <c:v>149.16472589294625</c:v>
                </c:pt>
                <c:pt idx="15">
                  <c:v>197.95494341036829</c:v>
                </c:pt>
                <c:pt idx="16">
                  <c:v>225.0096670351584</c:v>
                </c:pt>
                <c:pt idx="17">
                  <c:v>277.5669155428829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55-4E59-AA39-BAD85D6FB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5853920"/>
        <c:axId val="1835860576"/>
      </c:barChart>
      <c:lineChart>
        <c:grouping val="standard"/>
        <c:varyColors val="0"/>
        <c:ser>
          <c:idx val="3"/>
          <c:order val="3"/>
          <c:tx>
            <c:strRef>
              <c:f>Hoja2!$B$29</c:f>
              <c:strCache>
                <c:ptCount val="1"/>
                <c:pt idx="0">
                  <c:v>Total general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2.7547822201091476E-2"/>
                  <c:y val="-4.0079551912522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255-4E59-AA39-BAD85D6FB7BC}"/>
                </c:ext>
              </c:extLst>
            </c:dLbl>
            <c:dLbl>
              <c:idx val="7"/>
              <c:layout>
                <c:manualLayout>
                  <c:x val="-3.3759258446828908E-2"/>
                  <c:y val="-4.666480343801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255-4E59-AA39-BAD85D6FB7BC}"/>
                </c:ext>
              </c:extLst>
            </c:dLbl>
            <c:dLbl>
              <c:idx val="10"/>
              <c:layout>
                <c:manualLayout>
                  <c:x val="-1.972216242356967E-2"/>
                  <c:y val="-4.3372177675271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255-4E59-AA39-BAD85D6FB7BC}"/>
                </c:ext>
              </c:extLst>
            </c:dLbl>
            <c:dLbl>
              <c:idx val="17"/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255-4E59-AA39-BAD85D6FB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Hoja2!$C$25:$T$25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  <c:pt idx="17">
                  <c:v>2023 (P)</c:v>
                </c:pt>
              </c:strCache>
            </c:strRef>
          </c:cat>
          <c:val>
            <c:numRef>
              <c:f>Hoja2!$C$29:$T$29</c:f>
              <c:numCache>
                <c:formatCode>_(* #,##0.00_);_(* \(#,##0.00\);_(* "-"??_);_(@_)</c:formatCode>
                <c:ptCount val="18"/>
                <c:pt idx="0">
                  <c:v>269.65307380496358</c:v>
                </c:pt>
                <c:pt idx="1">
                  <c:v>313.57370126705655</c:v>
                </c:pt>
                <c:pt idx="2">
                  <c:v>384.19066135568141</c:v>
                </c:pt>
                <c:pt idx="3">
                  <c:v>562.42631489147175</c:v>
                </c:pt>
                <c:pt idx="4">
                  <c:v>757.42854323562221</c:v>
                </c:pt>
                <c:pt idx="5">
                  <c:v>1293.5838987422471</c:v>
                </c:pt>
                <c:pt idx="6">
                  <c:v>1609.2299785625223</c:v>
                </c:pt>
                <c:pt idx="7">
                  <c:v>1820.2650322498271</c:v>
                </c:pt>
                <c:pt idx="8">
                  <c:v>2114.6604944298538</c:v>
                </c:pt>
                <c:pt idx="9">
                  <c:v>1938.8556478475994</c:v>
                </c:pt>
                <c:pt idx="10">
                  <c:v>1446.7529459108348</c:v>
                </c:pt>
                <c:pt idx="11">
                  <c:v>894.0868777141759</c:v>
                </c:pt>
                <c:pt idx="12">
                  <c:v>714.27391665105165</c:v>
                </c:pt>
                <c:pt idx="13">
                  <c:v>779.00941155399687</c:v>
                </c:pt>
                <c:pt idx="14">
                  <c:v>441.61514342970827</c:v>
                </c:pt>
                <c:pt idx="15">
                  <c:v>387.28197090259511</c:v>
                </c:pt>
                <c:pt idx="16">
                  <c:v>399.4437410327331</c:v>
                </c:pt>
                <c:pt idx="17">
                  <c:v>668.99351693503377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255-4E59-AA39-BAD85D6FB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853920"/>
        <c:axId val="1835860576"/>
      </c:lineChart>
      <c:catAx>
        <c:axId val="1835853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835860576"/>
        <c:crosses val="autoZero"/>
        <c:auto val="1"/>
        <c:lblAlgn val="ctr"/>
        <c:lblOffset val="100"/>
        <c:noMultiLvlLbl val="0"/>
      </c:catAx>
      <c:valAx>
        <c:axId val="183586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83585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683C6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GN!$D$2:$E$2</c:f>
              <c:strCache>
                <c:ptCount val="2"/>
                <c:pt idx="0">
                  <c:v>2022</c:v>
                </c:pt>
                <c:pt idx="1">
                  <c:v>2023 (P)</c:v>
                </c:pt>
              </c:strCache>
            </c:strRef>
          </c:cat>
          <c:val>
            <c:numRef>
              <c:f>GN!$D$3:$E$3</c:f>
              <c:numCache>
                <c:formatCode>0</c:formatCode>
                <c:ptCount val="2"/>
                <c:pt idx="0" formatCode="#,##0">
                  <c:v>41.038580689842</c:v>
                </c:pt>
                <c:pt idx="1">
                  <c:v>36.695094393390889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8F-44FB-9EAC-183326A16E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35029248"/>
        <c:axId val="1135035904"/>
      </c:barChart>
      <c:catAx>
        <c:axId val="113502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135035904"/>
        <c:crosses val="autoZero"/>
        <c:auto val="1"/>
        <c:lblAlgn val="ctr"/>
        <c:lblOffset val="100"/>
        <c:noMultiLvlLbl val="0"/>
      </c:catAx>
      <c:valAx>
        <c:axId val="1135035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BO" dirty="0" smtClean="0"/>
                  <a:t>MMm3/día</a:t>
                </a:r>
                <a:endParaRPr lang="es-BO" dirty="0"/>
              </a:p>
            </c:rich>
          </c:tx>
          <c:layout>
            <c:manualLayout>
              <c:xMode val="edge"/>
              <c:yMode val="edge"/>
              <c:x val="1.5947316651203025E-2"/>
              <c:y val="3.06157641385649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B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13502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A40-438E-8A57-ADC230A0C54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HL!$D$2:$E$2</c:f>
              <c:strCache>
                <c:ptCount val="2"/>
                <c:pt idx="0">
                  <c:v>2022</c:v>
                </c:pt>
                <c:pt idx="1">
                  <c:v>2023 (P)</c:v>
                </c:pt>
              </c:strCache>
            </c:strRef>
          </c:cat>
          <c:val>
            <c:numRef>
              <c:f>HL!$D$3:$E$3</c:f>
              <c:numCache>
                <c:formatCode>0</c:formatCode>
                <c:ptCount val="2"/>
                <c:pt idx="0" formatCode="#,##0">
                  <c:v>37.002151947681774</c:v>
                </c:pt>
                <c:pt idx="1">
                  <c:v>33.316934615800655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B-45CB-8508-A5CC1A8F50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35029248"/>
        <c:axId val="1135035904"/>
      </c:barChart>
      <c:catAx>
        <c:axId val="113502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135035904"/>
        <c:crosses val="autoZero"/>
        <c:auto val="1"/>
        <c:lblAlgn val="ctr"/>
        <c:lblOffset val="100"/>
        <c:noMultiLvlLbl val="0"/>
      </c:catAx>
      <c:valAx>
        <c:axId val="11350359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BO"/>
                  <a:t>MBbl/día</a:t>
                </a:r>
              </a:p>
            </c:rich>
          </c:tx>
          <c:layout>
            <c:manualLayout>
              <c:xMode val="edge"/>
              <c:yMode val="edge"/>
              <c:x val="5.5555555555555558E-3"/>
              <c:y val="4.414592471243106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B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13502924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GLP!$A$4</c:f>
              <c:strCache>
                <c:ptCount val="1"/>
                <c:pt idx="0">
                  <c:v>Campo 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GLP!$C$3:$U$3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  <c:extLst/>
            </c:strRef>
          </c:cat>
          <c:val>
            <c:numRef>
              <c:f>GLP!$C$4:$U$4</c:f>
              <c:numCache>
                <c:formatCode>#,##0.00</c:formatCode>
                <c:ptCount val="18"/>
                <c:pt idx="0">
                  <c:v>730.24112519201333</c:v>
                </c:pt>
                <c:pt idx="1">
                  <c:v>726.94248271889558</c:v>
                </c:pt>
                <c:pt idx="2">
                  <c:v>725.64783379458652</c:v>
                </c:pt>
                <c:pt idx="3">
                  <c:v>707.02048435771769</c:v>
                </c:pt>
                <c:pt idx="4">
                  <c:v>690.77224782385917</c:v>
                </c:pt>
                <c:pt idx="5">
                  <c:v>663.15592805939571</c:v>
                </c:pt>
                <c:pt idx="6">
                  <c:v>663.67001702200218</c:v>
                </c:pt>
                <c:pt idx="7">
                  <c:v>639.19084275473642</c:v>
                </c:pt>
                <c:pt idx="8">
                  <c:v>536.23747200460809</c:v>
                </c:pt>
                <c:pt idx="9">
                  <c:v>450.79746932283723</c:v>
                </c:pt>
                <c:pt idx="10">
                  <c:v>311.13367597383132</c:v>
                </c:pt>
                <c:pt idx="11">
                  <c:v>301.84243874095495</c:v>
                </c:pt>
                <c:pt idx="12">
                  <c:v>258.43659824283191</c:v>
                </c:pt>
                <c:pt idx="13">
                  <c:v>249.62719482206751</c:v>
                </c:pt>
                <c:pt idx="14">
                  <c:v>240.11211022898854</c:v>
                </c:pt>
                <c:pt idx="15">
                  <c:v>218.1474657805295</c:v>
                </c:pt>
                <c:pt idx="16">
                  <c:v>132.55721385048648</c:v>
                </c:pt>
                <c:pt idx="17" formatCode="General">
                  <c:v>169.30934177878905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4B6-4D8C-AE4D-31AFA5A1F19D}"/>
            </c:ext>
          </c:extLst>
        </c:ser>
        <c:ser>
          <c:idx val="0"/>
          <c:order val="2"/>
          <c:tx>
            <c:strRef>
              <c:f>GLP!$A$6</c:f>
              <c:strCache>
                <c:ptCount val="1"/>
                <c:pt idx="0">
                  <c:v>Refinerías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GLP!$C$3:$U$3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  <c:extLst/>
            </c:strRef>
          </c:cat>
          <c:val>
            <c:numRef>
              <c:f>GLP!$C$6:$U$6</c:f>
              <c:numCache>
                <c:formatCode>#,##0.00</c:formatCode>
                <c:ptCount val="18"/>
                <c:pt idx="0">
                  <c:v>209.50266894453694</c:v>
                </c:pt>
                <c:pt idx="1">
                  <c:v>219.24929119513376</c:v>
                </c:pt>
                <c:pt idx="2">
                  <c:v>228.27993218718359</c:v>
                </c:pt>
                <c:pt idx="3">
                  <c:v>233.20406602196249</c:v>
                </c:pt>
                <c:pt idx="4">
                  <c:v>221.52957976901973</c:v>
                </c:pt>
                <c:pt idx="5">
                  <c:v>229.99950049568591</c:v>
                </c:pt>
                <c:pt idx="6">
                  <c:v>223.1800837887441</c:v>
                </c:pt>
                <c:pt idx="7">
                  <c:v>248.07792077210124</c:v>
                </c:pt>
                <c:pt idx="8">
                  <c:v>233.71271468610473</c:v>
                </c:pt>
                <c:pt idx="9">
                  <c:v>278.55879493139588</c:v>
                </c:pt>
                <c:pt idx="10">
                  <c:v>300.12177906510288</c:v>
                </c:pt>
                <c:pt idx="11">
                  <c:v>285.60822147963523</c:v>
                </c:pt>
                <c:pt idx="12">
                  <c:v>273.22680484720945</c:v>
                </c:pt>
                <c:pt idx="13">
                  <c:v>235.58427103049027</c:v>
                </c:pt>
                <c:pt idx="14">
                  <c:v>224.44888207822922</c:v>
                </c:pt>
                <c:pt idx="15">
                  <c:v>229.20954205492126</c:v>
                </c:pt>
                <c:pt idx="16">
                  <c:v>282.54938755985728</c:v>
                </c:pt>
                <c:pt idx="17" formatCode="0.00">
                  <c:v>335.91563046558906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4B6-4D8C-AE4D-31AFA5A1F19D}"/>
            </c:ext>
          </c:extLst>
        </c:ser>
        <c:ser>
          <c:idx val="2"/>
          <c:order val="3"/>
          <c:tx>
            <c:strRef>
              <c:f>GLP!$A$5</c:f>
              <c:strCache>
                <c:ptCount val="1"/>
                <c:pt idx="0">
                  <c:v>PSL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cat>
            <c:strLit>
              <c:ptCount val="18"/>
              <c:pt idx="0">
                <c:v>2006</c:v>
              </c:pt>
              <c:pt idx="1">
                <c:v>2007</c:v>
              </c:pt>
              <c:pt idx="2">
                <c:v>2008</c:v>
              </c:pt>
              <c:pt idx="3">
                <c:v>2009</c:v>
              </c:pt>
              <c:pt idx="4">
                <c:v>2010</c:v>
              </c:pt>
              <c:pt idx="5">
                <c:v>2011</c:v>
              </c:pt>
              <c:pt idx="6">
                <c:v>2012</c:v>
              </c:pt>
              <c:pt idx="7">
                <c:v>2013</c:v>
              </c:pt>
              <c:pt idx="8">
                <c:v>2014</c:v>
              </c:pt>
              <c:pt idx="9">
                <c:v>2015</c:v>
              </c:pt>
              <c:pt idx="10">
                <c:v>2016</c:v>
              </c:pt>
              <c:pt idx="11">
                <c:v>2017</c:v>
              </c:pt>
              <c:pt idx="12">
                <c:v>2018</c:v>
              </c:pt>
              <c:pt idx="13">
                <c:v>2019</c:v>
              </c:pt>
              <c:pt idx="14">
                <c:v>2020</c:v>
              </c:pt>
              <c:pt idx="15">
                <c:v>2021</c:v>
              </c:pt>
              <c:pt idx="16">
                <c:v>2022</c:v>
              </c:pt>
              <c:pt idx="17">
                <c:v>2023(p)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GLP!$C$5:$U$5</c:f>
              <c:numCache>
                <c:formatCode>#,##0.00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209.51520414686638</c:v>
                </c:pt>
                <c:pt idx="8">
                  <c:v>329.67349070379413</c:v>
                </c:pt>
                <c:pt idx="9">
                  <c:v>469.71352982590912</c:v>
                </c:pt>
                <c:pt idx="10">
                  <c:v>796.29821671535672</c:v>
                </c:pt>
                <c:pt idx="11">
                  <c:v>795.16861129031986</c:v>
                </c:pt>
                <c:pt idx="12">
                  <c:v>889.85619340757978</c:v>
                </c:pt>
                <c:pt idx="13">
                  <c:v>1034.1836770417301</c:v>
                </c:pt>
                <c:pt idx="14">
                  <c:v>942.65836031393007</c:v>
                </c:pt>
                <c:pt idx="15">
                  <c:v>1169.8063310739908</c:v>
                </c:pt>
                <c:pt idx="16">
                  <c:v>1223.7895475230409</c:v>
                </c:pt>
                <c:pt idx="17" formatCode="0.00">
                  <c:v>1223.9013698630138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4B6-4D8C-AE4D-31AFA5A1F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3816160"/>
        <c:axId val="333807008"/>
      </c:barChart>
      <c:lineChart>
        <c:grouping val="standard"/>
        <c:varyColors val="0"/>
        <c:ser>
          <c:idx val="5"/>
          <c:order val="0"/>
          <c:tx>
            <c:strRef>
              <c:f>GLP!$A$7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u="sng">
                    <a:solidFill>
                      <a:schemeClr val="tx1"/>
                    </a:solidFill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GLP!$C$3:$U$3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  <c:extLst/>
            </c:strRef>
          </c:cat>
          <c:val>
            <c:numRef>
              <c:f>GLP!$C$7:$U$7</c:f>
              <c:numCache>
                <c:formatCode>#,##0.00</c:formatCode>
                <c:ptCount val="18"/>
                <c:pt idx="0">
                  <c:v>939.74379413655026</c:v>
                </c:pt>
                <c:pt idx="1">
                  <c:v>946.19177391402934</c:v>
                </c:pt>
                <c:pt idx="2">
                  <c:v>953.92776598177011</c:v>
                </c:pt>
                <c:pt idx="3">
                  <c:v>940.22455037968018</c:v>
                </c:pt>
                <c:pt idx="4">
                  <c:v>912.30182759287891</c:v>
                </c:pt>
                <c:pt idx="5">
                  <c:v>893.15542855508158</c:v>
                </c:pt>
                <c:pt idx="6">
                  <c:v>886.85010081074631</c:v>
                </c:pt>
                <c:pt idx="7">
                  <c:v>1096.783967673704</c:v>
                </c:pt>
                <c:pt idx="8">
                  <c:v>1099.623677394507</c:v>
                </c:pt>
                <c:pt idx="9">
                  <c:v>1199.0697940801422</c:v>
                </c:pt>
                <c:pt idx="10">
                  <c:v>1407.5536717542909</c:v>
                </c:pt>
                <c:pt idx="11">
                  <c:v>1382.61927151091</c:v>
                </c:pt>
                <c:pt idx="12">
                  <c:v>1421.5195964976213</c:v>
                </c:pt>
                <c:pt idx="13">
                  <c:v>1519.395142894288</c:v>
                </c:pt>
                <c:pt idx="14">
                  <c:v>1407.2193526211479</c:v>
                </c:pt>
                <c:pt idx="15">
                  <c:v>1617.1633389094416</c:v>
                </c:pt>
                <c:pt idx="16">
                  <c:v>1638.8961489333847</c:v>
                </c:pt>
                <c:pt idx="17">
                  <c:v>1729.1263421073918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B4B6-4D8C-AE4D-31AFA5A1F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816160"/>
        <c:axId val="333807008"/>
      </c:lineChart>
      <c:catAx>
        <c:axId val="3338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07008"/>
        <c:crosses val="autoZero"/>
        <c:auto val="1"/>
        <c:lblAlgn val="ctr"/>
        <c:lblOffset val="100"/>
        <c:noMultiLvlLbl val="0"/>
      </c:catAx>
      <c:valAx>
        <c:axId val="33380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050"/>
                  <a:t>TM/d</a:t>
                </a:r>
              </a:p>
            </c:rich>
          </c:tx>
          <c:layout>
            <c:manualLayout>
              <c:xMode val="edge"/>
              <c:yMode val="edge"/>
              <c:x val="7.2750344951596326E-3"/>
              <c:y val="8.393835151094798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16160"/>
        <c:crosses val="autoZero"/>
        <c:crossBetween val="between"/>
      </c:valAx>
    </c:plotArea>
    <c:legend>
      <c:legendPos val="t"/>
      <c:legendEntry>
        <c:idx val="3"/>
        <c:txPr>
          <a:bodyPr/>
          <a:lstStyle/>
          <a:p>
            <a:pPr>
              <a:defRPr sz="1400" u="sng"/>
            </a:pPr>
            <a:endParaRPr lang="es-BO"/>
          </a:p>
        </c:txPr>
      </c:legendEntry>
      <c:layout/>
      <c:overlay val="0"/>
      <c:txPr>
        <a:bodyPr/>
        <a:lstStyle/>
        <a:p>
          <a:pPr>
            <a:defRPr sz="1400"/>
          </a:pPr>
          <a:endParaRPr lang="es-B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es-B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719094395527566E-2"/>
          <c:y val="5.5094197437829694E-2"/>
          <c:w val="0.90142609003361063"/>
          <c:h val="0.82882055555555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Urea!$B$103</c:f>
              <c:strCache>
                <c:ptCount val="1"/>
                <c:pt idx="0">
                  <c:v>Producción</c:v>
                </c:pt>
              </c:strCache>
            </c:strRef>
          </c:tx>
          <c:spPr>
            <a:solidFill>
              <a:srgbClr val="2683C6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pattFill prst="pct80">
                <a:fgClr>
                  <a:srgbClr val="2683C6">
                    <a:lumMod val="50000"/>
                  </a:srgbClr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>
                    <a:lumMod val="15000"/>
                    <a:lumOff val="85000"/>
                  </a:sys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6B-4E44-B6BC-37F820BBF2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Urea!$D$102:$V$102</c:f>
              <c:strCache>
                <c:ptCount val="7"/>
                <c:pt idx="0">
                  <c:v>2017 </c:v>
                </c:pt>
                <c:pt idx="1">
                  <c:v>2018 </c:v>
                </c:pt>
                <c:pt idx="2">
                  <c:v>2019 </c:v>
                </c:pt>
                <c:pt idx="3">
                  <c:v>2020 </c:v>
                </c:pt>
                <c:pt idx="4">
                  <c:v>2021 </c:v>
                </c:pt>
                <c:pt idx="5">
                  <c:v>2022 </c:v>
                </c:pt>
                <c:pt idx="6">
                  <c:v>2023(p)</c:v>
                </c:pt>
              </c:strCache>
            </c:strRef>
          </c:cat>
          <c:val>
            <c:numRef>
              <c:f>Urea!$D$103:$V$103</c:f>
              <c:numCache>
                <c:formatCode>#,##0.0</c:formatCode>
                <c:ptCount val="7"/>
                <c:pt idx="0">
                  <c:v>32467</c:v>
                </c:pt>
                <c:pt idx="1">
                  <c:v>279419</c:v>
                </c:pt>
                <c:pt idx="2">
                  <c:v>330767</c:v>
                </c:pt>
                <c:pt idx="3">
                  <c:v>7083.6629999999996</c:v>
                </c:pt>
                <c:pt idx="4">
                  <c:v>157985</c:v>
                </c:pt>
                <c:pt idx="5">
                  <c:v>364603</c:v>
                </c:pt>
                <c:pt idx="6">
                  <c:v>596400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6B-4E44-B6BC-37F820BBF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964493632"/>
        <c:axId val="1964492384"/>
      </c:barChart>
      <c:catAx>
        <c:axId val="196449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64492384"/>
        <c:crosses val="autoZero"/>
        <c:auto val="1"/>
        <c:lblAlgn val="ctr"/>
        <c:lblOffset val="100"/>
        <c:noMultiLvlLbl val="0"/>
      </c:catAx>
      <c:valAx>
        <c:axId val="1964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6449363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4.0765801303359528E-3"/>
                <c:y val="3.663535617700666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BO"/>
                    <a:t>M TM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2680858305018"/>
          <c:y val="0.14569943273219879"/>
          <c:w val="0.86732089826703185"/>
          <c:h val="0.76403556007112017"/>
        </c:manualLayout>
      </c:layout>
      <c:barChart>
        <c:barDir val="col"/>
        <c:grouping val="stacked"/>
        <c:varyColors val="0"/>
        <c:ser>
          <c:idx val="1"/>
          <c:order val="1"/>
          <c:tx>
            <c:v>Mercado Externo</c:v>
          </c:tx>
          <c:spPr>
            <a:solidFill>
              <a:srgbClr val="264A70"/>
            </a:solidFill>
            <a:ln>
              <a:noFill/>
            </a:ln>
            <a:effectLst/>
          </c:spPr>
          <c:invertIfNegative val="0"/>
          <c:cat>
            <c:strRef>
              <c:f>Urea!$E$2:$V$2</c:f>
              <c:strCache>
                <c:ptCount val="6"/>
                <c:pt idx="0">
                  <c:v>2018 </c:v>
                </c:pt>
                <c:pt idx="1">
                  <c:v>2019 </c:v>
                </c:pt>
                <c:pt idx="2">
                  <c:v>2020 </c:v>
                </c:pt>
                <c:pt idx="3">
                  <c:v>2021 </c:v>
                </c:pt>
                <c:pt idx="4">
                  <c:v>2022 </c:v>
                </c:pt>
                <c:pt idx="5">
                  <c:v>2023(p)</c:v>
                </c:pt>
              </c:strCache>
            </c:strRef>
          </c:cat>
          <c:val>
            <c:numRef>
              <c:f>Urea!$E$15:$V$15</c:f>
              <c:numCache>
                <c:formatCode>#,##0.0</c:formatCode>
                <c:ptCount val="6"/>
                <c:pt idx="0">
                  <c:v>68969027.074150011</c:v>
                </c:pt>
                <c:pt idx="1">
                  <c:v>75078431.203999996</c:v>
                </c:pt>
                <c:pt idx="2">
                  <c:v>4289836</c:v>
                </c:pt>
                <c:pt idx="3">
                  <c:v>37387365.749999993</c:v>
                </c:pt>
                <c:pt idx="4">
                  <c:v>189949245.34850001</c:v>
                </c:pt>
                <c:pt idx="5" formatCode="_-* #,##0.0_-;\-* #,##0.0_-;_-* &quot;-&quot;?_-;_-@_-">
                  <c:v>227769824.31617162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E8-4CF9-ADEF-891927A25F3B}"/>
            </c:ext>
          </c:extLst>
        </c:ser>
        <c:ser>
          <c:idx val="7"/>
          <c:order val="2"/>
          <c:tx>
            <c:strRef>
              <c:f>Urea!$B$14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rgbClr val="3AA7BB"/>
            </a:solidFill>
            <a:ln w="25400">
              <a:noFill/>
            </a:ln>
            <a:effectLst/>
          </c:spPr>
          <c:invertIfNegative val="0"/>
          <c:cat>
            <c:strRef>
              <c:f>Urea!$E$2:$V$2</c:f>
              <c:strCache>
                <c:ptCount val="6"/>
                <c:pt idx="0">
                  <c:v>2018 </c:v>
                </c:pt>
                <c:pt idx="1">
                  <c:v>2019 </c:v>
                </c:pt>
                <c:pt idx="2">
                  <c:v>2020 </c:v>
                </c:pt>
                <c:pt idx="3">
                  <c:v>2021 </c:v>
                </c:pt>
                <c:pt idx="4">
                  <c:v>2022 </c:v>
                </c:pt>
                <c:pt idx="5">
                  <c:v>2023(p)</c:v>
                </c:pt>
              </c:strCache>
            </c:strRef>
          </c:cat>
          <c:val>
            <c:numRef>
              <c:f>Urea!$E$14:$V$14</c:f>
              <c:numCache>
                <c:formatCode>#,##0.0</c:formatCode>
                <c:ptCount val="6"/>
                <c:pt idx="0">
                  <c:v>8709010.3767816089</c:v>
                </c:pt>
                <c:pt idx="1">
                  <c:v>13225102.802298849</c:v>
                </c:pt>
                <c:pt idx="2">
                  <c:v>6150276.1696781619</c:v>
                </c:pt>
                <c:pt idx="3">
                  <c:v>14887519.516068963</c:v>
                </c:pt>
                <c:pt idx="4">
                  <c:v>38701165.206436783</c:v>
                </c:pt>
                <c:pt idx="5" formatCode="_-* #,##0.0_-;\-* #,##0.0_-;_-* &quot;-&quot;?_-;_-@_-">
                  <c:v>29153308.464948595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E8-4CF9-ADEF-891927A25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2026208"/>
        <c:axId val="552032448"/>
      </c:barChart>
      <c:lineChart>
        <c:grouping val="standard"/>
        <c:varyColors val="0"/>
        <c:ser>
          <c:idx val="0"/>
          <c:order val="0"/>
          <c:tx>
            <c:strRef>
              <c:f>Urea!$B$13</c:f>
              <c:strCache>
                <c:ptCount val="1"/>
                <c:pt idx="0">
                  <c:v>Total Comercialización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Urea!$E$2:$V$2</c:f>
              <c:strCache>
                <c:ptCount val="6"/>
                <c:pt idx="0">
                  <c:v>2018 </c:v>
                </c:pt>
                <c:pt idx="1">
                  <c:v>2019 </c:v>
                </c:pt>
                <c:pt idx="2">
                  <c:v>2020 </c:v>
                </c:pt>
                <c:pt idx="3">
                  <c:v>2021 </c:v>
                </c:pt>
                <c:pt idx="4">
                  <c:v>2022 </c:v>
                </c:pt>
                <c:pt idx="5">
                  <c:v>2023(p)</c:v>
                </c:pt>
              </c:strCache>
            </c:strRef>
          </c:cat>
          <c:val>
            <c:numRef>
              <c:f>Urea!$E$13:$V$13</c:f>
              <c:numCache>
                <c:formatCode>#,##0.0</c:formatCode>
                <c:ptCount val="6"/>
                <c:pt idx="0">
                  <c:v>77678037.450931624</c:v>
                </c:pt>
                <c:pt idx="1">
                  <c:v>88303534.00629884</c:v>
                </c:pt>
                <c:pt idx="2">
                  <c:v>10440112.169678163</c:v>
                </c:pt>
                <c:pt idx="3">
                  <c:v>52274885.266068958</c:v>
                </c:pt>
                <c:pt idx="4">
                  <c:v>228650410.5549368</c:v>
                </c:pt>
                <c:pt idx="5">
                  <c:v>256923132.78112021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E8-4CF9-ADEF-891927A25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2026208"/>
        <c:axId val="552032448"/>
      </c:lineChart>
      <c:catAx>
        <c:axId val="55202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52032448"/>
        <c:crosses val="autoZero"/>
        <c:auto val="1"/>
        <c:lblAlgn val="ctr"/>
        <c:lblOffset val="100"/>
        <c:noMultiLvlLbl val="0"/>
      </c:catAx>
      <c:valAx>
        <c:axId val="55203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52026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2776636088492504E-2"/>
                <c:y val="0.1198929811192956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sng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ayout>
        <c:manualLayout>
          <c:xMode val="edge"/>
          <c:yMode val="edge"/>
          <c:x val="8.6889748553214838E-2"/>
          <c:y val="2.5806451612903226E-2"/>
          <c:w val="0.89999996700307772"/>
          <c:h val="7.020361559317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316319444444438E-2"/>
          <c:y val="0.17992391304347827"/>
          <c:w val="0.84951787439613524"/>
          <c:h val="0.68181666666666663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Comercialización!$C$65</c:f>
              <c:strCache>
                <c:ptCount val="1"/>
                <c:pt idx="0">
                  <c:v>IMPORTACIÓN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51-48A3-BB08-05416191036C}"/>
                </c:ext>
              </c:extLst>
            </c:dLbl>
            <c:dLbl>
              <c:idx val="39"/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C51-48A3-BB08-05416191036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Comercialización!$C$67:$C$82</c:f>
              <c:numCache>
                <c:formatCode>_-* #,##0.0_-;\-* #,##0.0_-;_-* "-"??_-;_-@_-</c:formatCode>
                <c:ptCount val="16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19155.002</c:v>
                </c:pt>
                <c:pt idx="11">
                  <c:v>6789.6139999999996</c:v>
                </c:pt>
                <c:pt idx="12">
                  <c:v>3547.1219999999998</c:v>
                </c:pt>
                <c:pt idx="13">
                  <c:v>19222.942999999999</c:v>
                </c:pt>
                <c:pt idx="14">
                  <c:v>23985.382000000001</c:v>
                </c:pt>
                <c:pt idx="15">
                  <c:v>570.19000000000005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51-48A3-BB08-05416191036C}"/>
            </c:ext>
          </c:extLst>
        </c:ser>
        <c:ser>
          <c:idx val="15"/>
          <c:order val="1"/>
          <c:tx>
            <c:strRef>
              <c:f>Comercialización!$D$65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rgbClr val="4079B2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pattFill prst="dkDnDiag">
                <a:fgClr>
                  <a:srgbClr val="4079B2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C51-48A3-BB08-05416191036C}"/>
              </c:ext>
            </c:extLst>
          </c:dPt>
          <c:dLbls>
            <c:dLbl>
              <c:idx val="16"/>
              <c:numFmt formatCode="#,##0.00" sourceLinked="0"/>
              <c:spPr>
                <a:solidFill>
                  <a:srgbClr val="4079B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C51-48A3-BB08-05416191036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Comercialización!$D$67:$D$83</c:f>
              <c:numCache>
                <c:formatCode>General</c:formatCode>
                <c:ptCount val="17"/>
                <c:pt idx="10" formatCode="_-* #,##0.0_-;\-* #,##0.0_-;_-* &quot;-&quot;??_-;_-@_-">
                  <c:v>6371.75</c:v>
                </c:pt>
                <c:pt idx="11" formatCode="_-* #,##0.0_-;\-* #,##0.0_-;_-* &quot;-&quot;??_-;_-@_-">
                  <c:v>24756.12</c:v>
                </c:pt>
                <c:pt idx="12" formatCode="_-* #,##0.0_-;\-* #,##0.0_-;_-* &quot;-&quot;??_-;_-@_-">
                  <c:v>36683.049999999988</c:v>
                </c:pt>
                <c:pt idx="13" formatCode="_-* #,##0.0_-;\-* #,##0.0_-;_-* &quot;-&quot;??_-;_-@_-">
                  <c:v>19319.755999999998</c:v>
                </c:pt>
                <c:pt idx="14" formatCode="_-* #,##0.0_-;\-* #,##0.0_-;_-* &quot;-&quot;??_-;_-@_-">
                  <c:v>27575.100000000002</c:v>
                </c:pt>
                <c:pt idx="15" formatCode="_-* #,##0.0_-;\-* #,##0.0_-;_-* &quot;-&quot;??_-;_-@_-">
                  <c:v>66028.73</c:v>
                </c:pt>
                <c:pt idx="16" formatCode="_-* #,##0.0_-;\-* #,##0.0_-;_-* &quot;-&quot;??_-;_-@_-">
                  <c:v>69336.852891383067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51-48A3-BB08-0541619103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100"/>
        <c:axId val="911407664"/>
        <c:axId val="911408080"/>
      </c:barChart>
      <c:lineChart>
        <c:grouping val="standard"/>
        <c:varyColors val="0"/>
        <c:ser>
          <c:idx val="2"/>
          <c:order val="2"/>
          <c:tx>
            <c:strRef>
              <c:f>Comercialización!$E$65</c:f>
              <c:strCache>
                <c:ptCount val="1"/>
                <c:pt idx="0">
                  <c:v>TOTAL CONSUMIDO EN MI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sng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Comercialización!$B$67:$B$83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2023*</c:v>
                </c:pt>
              </c:strCache>
            </c:strRef>
          </c:cat>
          <c:val>
            <c:numRef>
              <c:f>Comercialización!$E$67:$E$83</c:f>
              <c:numCache>
                <c:formatCode>_-* #,##0.0_-;\-* #,##0.0_-;_-* "-"??_-;_-@_-</c:formatCode>
                <c:ptCount val="17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25526.752</c:v>
                </c:pt>
                <c:pt idx="11">
                  <c:v>31545.733999999997</c:v>
                </c:pt>
                <c:pt idx="12">
                  <c:v>40230.171999999991</c:v>
                </c:pt>
                <c:pt idx="13">
                  <c:v>38542.698999999993</c:v>
                </c:pt>
                <c:pt idx="14">
                  <c:v>51560.482000000004</c:v>
                </c:pt>
                <c:pt idx="15">
                  <c:v>66598.92</c:v>
                </c:pt>
                <c:pt idx="16">
                  <c:v>69336.858891383061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51-48A3-BB08-0541619103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1407664"/>
        <c:axId val="911408080"/>
      </c:lineChart>
      <c:catAx>
        <c:axId val="91140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8080"/>
        <c:crosses val="autoZero"/>
        <c:auto val="1"/>
        <c:lblAlgn val="ctr"/>
        <c:lblOffset val="100"/>
        <c:noMultiLvlLbl val="0"/>
      </c:catAx>
      <c:valAx>
        <c:axId val="91140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766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7917923530531518E-3"/>
                <c:y val="0.13850187928988847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/>
                    <a:t>M</a:t>
                  </a:r>
                  <a:r>
                    <a:rPr lang="en-US" sz="1200" baseline="0"/>
                    <a:t> TM</a:t>
                  </a:r>
                  <a:endParaRPr lang="en-US" sz="120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3.1420925336996829E-2"/>
          <c:y val="3.4526428490579866E-2"/>
          <c:w val="0.52419462962962959"/>
          <c:h val="5.041242940014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34052154010715"/>
          <c:y val="7.8763341653062549E-2"/>
          <c:w val="0.85604818440182084"/>
          <c:h val="0.82778342667678473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'OTROS INGRESOS'!$C$35</c:f>
              <c:strCache>
                <c:ptCount val="1"/>
                <c:pt idx="0">
                  <c:v>Total Monto Estimado (USD)</c:v>
                </c:pt>
              </c:strCache>
            </c:strRef>
          </c:tx>
          <c:spPr>
            <a:solidFill>
              <a:srgbClr val="264A70"/>
            </a:solidFill>
            <a:ln>
              <a:noFill/>
            </a:ln>
            <a:effectLst/>
          </c:spPr>
          <c:invertIfNegative val="0"/>
          <c:cat>
            <c:strRef>
              <c:f>'OTROS INGRESOS'!$D$28:$N$28</c:f>
              <c:strCach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2023(P)</c:v>
                </c:pt>
              </c:strCache>
            </c:strRef>
          </c:cat>
          <c:val>
            <c:numRef>
              <c:f>'OTROS INGRESOS'!$D$35:$N$35</c:f>
              <c:numCache>
                <c:formatCode>_(* #,##0.00_);_(* \(#,##0.00\);_(* "-"??_);_(@_)</c:formatCode>
                <c:ptCount val="11"/>
                <c:pt idx="0">
                  <c:v>4869867.9997999975</c:v>
                </c:pt>
                <c:pt idx="1">
                  <c:v>26655672.479999967</c:v>
                </c:pt>
                <c:pt idx="2">
                  <c:v>16162036.519999996</c:v>
                </c:pt>
                <c:pt idx="3">
                  <c:v>40086611.199999914</c:v>
                </c:pt>
                <c:pt idx="4">
                  <c:v>53497378.512799963</c:v>
                </c:pt>
                <c:pt idx="5">
                  <c:v>52824768.600000054</c:v>
                </c:pt>
                <c:pt idx="6">
                  <c:v>39768637.939999983</c:v>
                </c:pt>
                <c:pt idx="7">
                  <c:v>29194342.751199972</c:v>
                </c:pt>
                <c:pt idx="8">
                  <c:v>73554652.23582001</c:v>
                </c:pt>
                <c:pt idx="9">
                  <c:v>79163293.046999991</c:v>
                </c:pt>
                <c:pt idx="10" formatCode="_-* #,##0_-;\-* #,##0_-;_-* &quot;-&quot;??_-;_-@_-">
                  <c:v>56776001.220572211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D-4E6A-9842-25C111585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547555952"/>
        <c:axId val="547560528"/>
      </c:barChart>
      <c:catAx>
        <c:axId val="54755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47560528"/>
        <c:crosses val="autoZero"/>
        <c:auto val="1"/>
        <c:lblAlgn val="ctr"/>
        <c:lblOffset val="100"/>
        <c:noMultiLvlLbl val="0"/>
      </c:catAx>
      <c:valAx>
        <c:axId val="54756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4755595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4.7390624423220159E-4"/>
                <c:y val="5.1002575339331661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BO"/>
                    <a:t>MMUSD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02580927384078"/>
          <c:y val="5.0925925925925923E-2"/>
          <c:w val="0.83041863517060366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8D493A"/>
            </a:solidFill>
            <a:ln>
              <a:noFill/>
            </a:ln>
            <a:effectLst/>
          </c:spPr>
          <c:invertIfNegative val="0"/>
          <c:cat>
            <c:strRef>
              <c:f>'OTROS INGRESOS'!$D$2:$K$2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2023(P)</c:v>
                </c:pt>
              </c:strCache>
            </c:strRef>
          </c:cat>
          <c:val>
            <c:numRef>
              <c:f>'OTROS INGRESOS'!$D$7:$K$7</c:f>
              <c:numCache>
                <c:formatCode>_(* #,##0.00_);_(* \(#,##0.00\);_(* "-"??_);_(@_)</c:formatCode>
                <c:ptCount val="8"/>
                <c:pt idx="0">
                  <c:v>81909.64</c:v>
                </c:pt>
                <c:pt idx="1">
                  <c:v>2500057.7960000001</c:v>
                </c:pt>
                <c:pt idx="2">
                  <c:v>4646152.1510300003</c:v>
                </c:pt>
                <c:pt idx="3">
                  <c:v>3682807.8852900001</c:v>
                </c:pt>
                <c:pt idx="4">
                  <c:v>2074356.8120200001</c:v>
                </c:pt>
                <c:pt idx="5">
                  <c:v>5602965.6103086909</c:v>
                </c:pt>
                <c:pt idx="6">
                  <c:v>6258007.4083699994</c:v>
                </c:pt>
                <c:pt idx="7">
                  <c:v>3445960.2569893305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8-4F21-8E6C-DE16921AB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850560416"/>
        <c:axId val="850561664"/>
      </c:barChart>
      <c:catAx>
        <c:axId val="85056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50561664"/>
        <c:crosses val="autoZero"/>
        <c:auto val="1"/>
        <c:lblAlgn val="ctr"/>
        <c:lblOffset val="100"/>
        <c:noMultiLvlLbl val="0"/>
      </c:catAx>
      <c:valAx>
        <c:axId val="850561664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ysClr val="window" lastClr="FFFFFF">
                  <a:lumMod val="95000"/>
                </a:sysClr>
              </a:solidFill>
              <a:prstDash val="dash"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850560416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s-BO"/>
                    <a:t>MMUSD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0.07353</cdr:x>
      <cdr:y>0.44565</cdr:y>
    </cdr:from>
    <cdr:to>
      <cdr:x>0.61159</cdr:x>
      <cdr:y>0.53146</cdr:y>
    </cdr:to>
    <cdr:sp macro="" textlink="">
      <cdr:nvSpPr>
        <cdr:cNvPr id="2" name="Cerrar llave 1"/>
        <cdr:cNvSpPr/>
      </cdr:nvSpPr>
      <cdr:spPr>
        <a:xfrm xmlns:a="http://schemas.openxmlformats.org/drawingml/2006/main" rot="16200000">
          <a:off x="3680674" y="-438895"/>
          <a:ext cx="462523" cy="6144485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/>
        </a:p>
      </cdr:txBody>
    </cdr:sp>
  </cdr:relSizeAnchor>
  <cdr:relSizeAnchor xmlns:cdr="http://schemas.openxmlformats.org/drawingml/2006/chartDrawing">
    <cdr:from>
      <cdr:x>0.15443</cdr:x>
      <cdr:y>0.24531</cdr:y>
    </cdr:from>
    <cdr:to>
      <cdr:x>0.54383</cdr:x>
      <cdr:y>0.38834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278681" y="971440"/>
          <a:ext cx="3224232" cy="566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b="1" dirty="0">
              <a:effectLst/>
              <a:latin typeface="+mn-lt"/>
              <a:ea typeface="+mn-ea"/>
              <a:cs typeface="+mn-cs"/>
            </a:rPr>
            <a:t>La tasa de crecimiento interanual de las importaciones es de 12,1%</a:t>
          </a:r>
          <a:endParaRPr lang="es-BO" sz="1400" dirty="0">
            <a:effectLst/>
          </a:endParaRPr>
        </a:p>
        <a:p xmlns:a="http://schemas.openxmlformats.org/drawingml/2006/main">
          <a:pPr algn="ctr"/>
          <a:r>
            <a:rPr lang="es-ES" sz="1100" b="1" u="sng" dirty="0">
              <a:effectLst/>
              <a:latin typeface="+mn-lt"/>
              <a:ea typeface="+mn-ea"/>
              <a:cs typeface="+mn-cs"/>
            </a:rPr>
            <a:t>Promedio 14,6 mil TM</a:t>
          </a:r>
          <a:endParaRPr lang="es-BO" sz="1400" dirty="0">
            <a:effectLst/>
          </a:endParaRPr>
        </a:p>
      </cdr:txBody>
    </cdr:sp>
  </cdr:relSizeAnchor>
  <cdr:relSizeAnchor xmlns:cdr="http://schemas.openxmlformats.org/drawingml/2006/chartDrawing">
    <cdr:from>
      <cdr:x>0.61808</cdr:x>
      <cdr:y>0.12296</cdr:y>
    </cdr:from>
    <cdr:to>
      <cdr:x>0.94494</cdr:x>
      <cdr:y>0.17524</cdr:y>
    </cdr:to>
    <cdr:sp macro="" textlink="">
      <cdr:nvSpPr>
        <cdr:cNvPr id="4" name="Cerrar llave 3"/>
        <cdr:cNvSpPr/>
      </cdr:nvSpPr>
      <cdr:spPr>
        <a:xfrm xmlns:a="http://schemas.openxmlformats.org/drawingml/2006/main" rot="16200000">
          <a:off x="6367377" y="-762769"/>
          <a:ext cx="207061" cy="2706406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rgbClr val="4079B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>
            <a:solidFill>
              <a:schemeClr val="accent6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0.62101</cdr:x>
      <cdr:y>0</cdr:y>
    </cdr:from>
    <cdr:to>
      <cdr:x>0.92851</cdr:x>
      <cdr:y>0.11382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141962" y="0"/>
          <a:ext cx="2546073" cy="4507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s-BO" sz="1100" b="1">
              <a:effectLst/>
              <a:latin typeface="+mn-lt"/>
              <a:ea typeface="+mn-ea"/>
              <a:cs typeface="+mn-cs"/>
            </a:rPr>
            <a:t>Tasa de crecimiento 24,3%</a:t>
          </a:r>
          <a:endParaRPr lang="es-BO" sz="2000">
            <a:effectLst/>
          </a:endParaRPr>
        </a:p>
        <a:p xmlns:a="http://schemas.openxmlformats.org/drawingml/2006/main">
          <a:pPr algn="ctr"/>
          <a:r>
            <a:rPr lang="es-ES" sz="1100" b="1" u="sng">
              <a:effectLst/>
              <a:latin typeface="+mn-lt"/>
              <a:ea typeface="+mn-ea"/>
              <a:cs typeface="+mn-cs"/>
            </a:rPr>
            <a:t>Promedio 46,2 mil TM</a:t>
          </a:r>
          <a:endParaRPr lang="es-BO" sz="200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73DDA-EF99-4D0F-AD1E-35929B033D15}" type="datetimeFigureOut">
              <a:rPr lang="zh-CN" altLang="en-US" smtClean="0"/>
              <a:t>2023/4/28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03264-7A87-4363-AFA4-CCAB038A642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2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5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1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459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7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75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54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10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08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187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64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96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88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990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42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34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68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92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94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67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64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D6CD0-2F6D-4B3F-988D-5374640876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17971-4097-0A48-1AF7-2E5021D26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D9CCC-682A-3C77-BC48-A63DC0FF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85ACE-7597-1883-9EA3-A85CE97F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AF3905-469F-EC86-965A-A99228E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3BFEFF-E31A-53F0-B423-59675CC7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295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924CB-E6D4-0910-8FAC-CEBA0BF5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82B97E-8403-6B66-606F-2C8A503D7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D547E-68BD-5E6A-605E-99E19015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B1A891-BA0F-F066-F774-D5A8CBFA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C47FBC-4C2A-8116-4C3A-92604CD6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2333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483697-DD84-9B1C-896B-2793374DC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00BA83-7E62-6286-9259-C68D6FA69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4569B-EA73-D3DD-BE07-AA5A5C0F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028BB-0809-4E21-FA0B-1A4262EC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C20A77-5B46-77AA-98E4-F14EDAB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78962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4564" cy="6858000"/>
          </a:xfrm>
          <a:custGeom>
            <a:avLst/>
            <a:gdLst>
              <a:gd name="connsiteX0" fmla="*/ 0 w 4564564"/>
              <a:gd name="connsiteY0" fmla="*/ 0 h 6858000"/>
              <a:gd name="connsiteX1" fmla="*/ 2066831 w 4564564"/>
              <a:gd name="connsiteY1" fmla="*/ 0 h 6858000"/>
              <a:gd name="connsiteX2" fmla="*/ 4564564 w 4564564"/>
              <a:gd name="connsiteY2" fmla="*/ 3428999 h 6858000"/>
              <a:gd name="connsiteX3" fmla="*/ 4564563 w 4564564"/>
              <a:gd name="connsiteY3" fmla="*/ 3429000 h 6858000"/>
              <a:gd name="connsiteX4" fmla="*/ 4564564 w 4564564"/>
              <a:gd name="connsiteY4" fmla="*/ 3429001 h 6858000"/>
              <a:gd name="connsiteX5" fmla="*/ 2066831 w 4564564"/>
              <a:gd name="connsiteY5" fmla="*/ 6858000 h 6858000"/>
              <a:gd name="connsiteX6" fmla="*/ 0 w 45645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564" h="6858000">
                <a:moveTo>
                  <a:pt x="0" y="0"/>
                </a:moveTo>
                <a:lnTo>
                  <a:pt x="2066831" y="0"/>
                </a:lnTo>
                <a:lnTo>
                  <a:pt x="4564564" y="3428999"/>
                </a:lnTo>
                <a:lnTo>
                  <a:pt x="4564563" y="3429000"/>
                </a:lnTo>
                <a:lnTo>
                  <a:pt x="4564564" y="3429001"/>
                </a:lnTo>
                <a:lnTo>
                  <a:pt x="20668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469359" y="2830089"/>
            <a:ext cx="1272060" cy="1906431"/>
          </a:xfrm>
          <a:custGeom>
            <a:avLst/>
            <a:gdLst>
              <a:gd name="connsiteX0" fmla="*/ 0 w 1272060"/>
              <a:gd name="connsiteY0" fmla="*/ 0 h 1906431"/>
              <a:gd name="connsiteX1" fmla="*/ 1272060 w 1272060"/>
              <a:gd name="connsiteY1" fmla="*/ 0 h 1906431"/>
              <a:gd name="connsiteX2" fmla="*/ 1272060 w 1272060"/>
              <a:gd name="connsiteY2" fmla="*/ 1906431 h 1906431"/>
              <a:gd name="connsiteX3" fmla="*/ 0 w 1272060"/>
              <a:gd name="connsiteY3" fmla="*/ 1906431 h 190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060" h="1906431">
                <a:moveTo>
                  <a:pt x="0" y="0"/>
                </a:moveTo>
                <a:lnTo>
                  <a:pt x="1272060" y="0"/>
                </a:lnTo>
                <a:lnTo>
                  <a:pt x="1272060" y="1906431"/>
                </a:lnTo>
                <a:lnTo>
                  <a:pt x="0" y="1906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D0EA90-7795-4749-888D-60C300EE3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697559-FEAD-4314-A72D-43B33F3BC8E6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2B7C4B-9DE7-42E6-9E55-A2C717C78A9E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42A96E9B-CD21-4656-9030-A7F4AE07A2C1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57049035-9568-4049-AD08-86954D460E03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CFCB8C34-4DE8-4D50-BF41-744A8E3DEE47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90C65F52-4D9D-48E3-AB24-E6E9CA323DEE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420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780103" cy="6803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503" y="4294950"/>
            <a:ext cx="8991600" cy="126129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3800" b="1" spc="-300" dirty="0"/>
            </a:lvl1pPr>
          </a:lstStyle>
          <a:p>
            <a:pPr lvl="0" algn="r"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915" y="5598876"/>
            <a:ext cx="6580188" cy="580921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103" y="4294950"/>
            <a:ext cx="2411412" cy="114824"/>
          </a:xfrm>
          <a:prstGeom prst="rect">
            <a:avLst/>
          </a:prstGeom>
          <a:solidFill>
            <a:srgbClr val="F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F3F7A8-C7D5-4750-B726-1EF20E4A7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738" y="53975"/>
            <a:ext cx="2579112" cy="207103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8313" y="1283368"/>
            <a:ext cx="2375734" cy="14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6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7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0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182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Edite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3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8D72C-77B7-9622-046F-B68E63EF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9F351-D6A0-EB22-1A7B-AB5C91B45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9CF87-9116-FB8B-2919-089A088C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8B0312-82F4-107A-09C0-ABDF35CE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A8887-0BB4-F0CA-1CB4-33D657E9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97543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8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chemeClr val="accent5">
              <a:lumMod val="90000"/>
              <a:lumOff val="10000"/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7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7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146956" y="1117713"/>
            <a:ext cx="2267052" cy="1389172"/>
          </a:xfrm>
          <a:prstGeom prst="rect">
            <a:avLst/>
          </a:prstGeom>
        </p:spPr>
      </p:pic>
      <p:sp>
        <p:nvSpPr>
          <p:cNvPr id="6" name="Rectángulo 5"/>
          <p:cNvSpPr/>
          <p:nvPr userDrawn="1"/>
        </p:nvSpPr>
        <p:spPr>
          <a:xfrm>
            <a:off x="2679030" y="2819400"/>
            <a:ext cx="720290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Gracias.</a:t>
            </a:r>
            <a:endParaRPr kumimoji="0" lang="es-BO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267" y="4663631"/>
            <a:ext cx="3762433" cy="376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055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400" b="1" spc="-300" dirty="0"/>
            </a:lvl1pPr>
          </a:lstStyle>
          <a:p>
            <a:pPr lvl="0" algn="r" rtl="0"/>
            <a:r>
              <a:rPr lang="es-ES" noProof="0"/>
              <a:t>Gracias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748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679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4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15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65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96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835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A0DAF-0F93-F3E6-882D-3379834F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33FEA-EE38-9D48-C92B-5485462F8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54029D-2513-6DA3-AA7C-C4547938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D221F1-EE28-BC96-8188-553D44CE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85D24C-A099-5785-D8E7-1DE0DF94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79900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F122-79E7-4255-97DA-A42F89B6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365125"/>
            <a:ext cx="897636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3BC44-B8DF-4231-8194-38CFE5B2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083"/>
            <a:ext cx="10515600" cy="39538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BEDA7-9FBD-4D33-9B1B-970CE6AA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931F0-720B-4F2D-85C6-F3CFB0AD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Agregue un pie de página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A9A48-178A-4E09-BDFF-D824CF75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3DD4-2856-4FC7-A7FF-0C8AAE1FA520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id="{18886C5A-9884-4A13-97EA-D9D2767F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85130"/>
            <a:ext cx="12191999" cy="37728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2E929F-F2F8-4755-9491-063C580D9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0"/>
            <a:ext cx="7018261" cy="70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17971-4097-0A48-1AF7-2E5021D26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D9CCC-682A-3C77-BC48-A63DC0FF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85ACE-7597-1883-9EA3-A85CE97F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AF3905-469F-EC86-965A-A99228E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3BFEFF-E31A-53F0-B423-59675CC7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95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8D72C-77B7-9622-046F-B68E63EF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9F351-D6A0-EB22-1A7B-AB5C91B45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9CF87-9116-FB8B-2919-089A088C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8B0312-82F4-107A-09C0-ABDF35CE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A8887-0BB4-F0CA-1CB4-33D657E9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75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A0DAF-0F93-F3E6-882D-3379834F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33FEA-EE38-9D48-C92B-5485462F8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54029D-2513-6DA3-AA7C-C4547938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D221F1-EE28-BC96-8188-553D44CE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85D24C-A099-5785-D8E7-1DE0DF94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222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A4655-A87A-3A9C-A749-C8E6C439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0FF19-D1B5-BFC5-1E7F-BC6F62594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25877F-B76F-1D0F-2AF7-CC5E2242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6C0E38-F7BA-C1A9-6D0D-774989B5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DED233-77DF-B04A-DB86-B5A38DD9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83463B-3397-1C49-34BE-FE4BA934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7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A86F9-F446-C8A5-5AD1-AF4BD6D2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FD663A-5B5D-4043-BBD9-3F767601C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3EE3C1-7FE7-6EC8-4987-579A9BB36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E494B4-E7AD-8032-DD37-E60012CB3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AE9DB7-396B-BE2C-D560-991597BA0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EFE419-A081-75F8-C1AE-4056635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03DD6E-15B6-0FFD-0CA0-EC25017F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49D72E-D582-D3B1-BB98-1C467B7B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285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C4B0C-FD55-A0A7-543E-99EA3F24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EAD17E-99AB-7FE1-969A-27F9A1FA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2EA790-CF2E-6BA2-324F-54EFA48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EB78A2-AA33-0708-8014-48F2E431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8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926AC-5A62-9815-35D7-6D911D15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08EF60-4D5D-4C69-0015-8AF8F2E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45151-6D26-5971-C492-88B585C4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40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A0529-DA9A-30D9-A99C-ACFD3A5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7AB34-EC18-9094-A417-39D728DB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2E29EF-A0FC-4CB4-7EF2-EC7DE5AF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4E081-B9E6-4056-1A29-4B5B19A9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28DE2-B590-993B-E04C-E4333A14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D8BA2E-10BF-6B4F-A460-A7C6426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65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9778D-69E2-70A4-F2A8-6FD27508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BE3433-5182-6B90-2223-3A9CAACA7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38CB9-5D7F-CBAF-E1CD-B0EF3B03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988E29-DA9E-D225-0E38-358930F9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5BBD7D-8DA7-3124-2473-6690FAFA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CF9911-853C-E52F-C0EB-B995FA69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30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A4655-A87A-3A9C-A749-C8E6C439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0FF19-D1B5-BFC5-1E7F-BC6F62594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25877F-B76F-1D0F-2AF7-CC5E2242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6C0E38-F7BA-C1A9-6D0D-774989B5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DED233-77DF-B04A-DB86-B5A38DD9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83463B-3397-1C49-34BE-FE4BA934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430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924CB-E6D4-0910-8FAC-CEBA0BF5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82B97E-8403-6B66-606F-2C8A503D7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D547E-68BD-5E6A-605E-99E19015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B1A891-BA0F-F066-F774-D5A8CBFA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C47FBC-4C2A-8116-4C3A-92604CD6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722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483697-DD84-9B1C-896B-2793374DC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00BA83-7E62-6286-9259-C68D6FA69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4569B-EA73-D3DD-BE07-AA5A5C0F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028BB-0809-4E21-FA0B-1A4262EC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C20A77-5B46-77AA-98E4-F14EDAB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907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2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4564" cy="6858000"/>
          </a:xfrm>
          <a:custGeom>
            <a:avLst/>
            <a:gdLst>
              <a:gd name="connsiteX0" fmla="*/ 0 w 4564564"/>
              <a:gd name="connsiteY0" fmla="*/ 0 h 6858000"/>
              <a:gd name="connsiteX1" fmla="*/ 2066831 w 4564564"/>
              <a:gd name="connsiteY1" fmla="*/ 0 h 6858000"/>
              <a:gd name="connsiteX2" fmla="*/ 4564564 w 4564564"/>
              <a:gd name="connsiteY2" fmla="*/ 3428999 h 6858000"/>
              <a:gd name="connsiteX3" fmla="*/ 4564563 w 4564564"/>
              <a:gd name="connsiteY3" fmla="*/ 3429000 h 6858000"/>
              <a:gd name="connsiteX4" fmla="*/ 4564564 w 4564564"/>
              <a:gd name="connsiteY4" fmla="*/ 3429001 h 6858000"/>
              <a:gd name="connsiteX5" fmla="*/ 2066831 w 4564564"/>
              <a:gd name="connsiteY5" fmla="*/ 6858000 h 6858000"/>
              <a:gd name="connsiteX6" fmla="*/ 0 w 45645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564" h="6858000">
                <a:moveTo>
                  <a:pt x="0" y="0"/>
                </a:moveTo>
                <a:lnTo>
                  <a:pt x="2066831" y="0"/>
                </a:lnTo>
                <a:lnTo>
                  <a:pt x="4564564" y="3428999"/>
                </a:lnTo>
                <a:lnTo>
                  <a:pt x="4564563" y="3429000"/>
                </a:lnTo>
                <a:lnTo>
                  <a:pt x="4564564" y="3429001"/>
                </a:lnTo>
                <a:lnTo>
                  <a:pt x="20668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2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469359" y="2830089"/>
            <a:ext cx="1272060" cy="1906431"/>
          </a:xfrm>
          <a:custGeom>
            <a:avLst/>
            <a:gdLst>
              <a:gd name="connsiteX0" fmla="*/ 0 w 1272060"/>
              <a:gd name="connsiteY0" fmla="*/ 0 h 1906431"/>
              <a:gd name="connsiteX1" fmla="*/ 1272060 w 1272060"/>
              <a:gd name="connsiteY1" fmla="*/ 0 h 1906431"/>
              <a:gd name="connsiteX2" fmla="*/ 1272060 w 1272060"/>
              <a:gd name="connsiteY2" fmla="*/ 1906431 h 1906431"/>
              <a:gd name="connsiteX3" fmla="*/ 0 w 1272060"/>
              <a:gd name="connsiteY3" fmla="*/ 1906431 h 190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060" h="1906431">
                <a:moveTo>
                  <a:pt x="0" y="0"/>
                </a:moveTo>
                <a:lnTo>
                  <a:pt x="1272060" y="0"/>
                </a:lnTo>
                <a:lnTo>
                  <a:pt x="1272060" y="1906431"/>
                </a:lnTo>
                <a:lnTo>
                  <a:pt x="0" y="1906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D0EA90-7795-4749-888D-60C300EE3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697559-FEAD-4314-A72D-43B33F3BC8E6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2B7C4B-9DE7-42E6-9E55-A2C717C78A9E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42A96E9B-CD21-4656-9030-A7F4AE07A2C1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57049035-9568-4049-AD08-86954D460E03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CFCB8C34-4DE8-4D50-BF41-744A8E3DEE47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90C65F52-4D9D-48E3-AB24-E6E9CA323DEE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763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A86F9-F446-C8A5-5AD1-AF4BD6D2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FD663A-5B5D-4043-BBD9-3F767601C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3EE3C1-7FE7-6EC8-4987-579A9BB36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E494B4-E7AD-8032-DD37-E60012CB3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AE9DB7-396B-BE2C-D560-991597BA0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EFE419-A081-75F8-C1AE-4056635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03DD6E-15B6-0FFD-0CA0-EC25017F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49D72E-D582-D3B1-BB98-1C467B7B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490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C4B0C-FD55-A0A7-543E-99EA3F24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EAD17E-99AB-7FE1-969A-27F9A1FA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2EA790-CF2E-6BA2-324F-54EFA48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EB78A2-AA33-0708-8014-48F2E431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6865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926AC-5A62-9815-35D7-6D911D15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08EF60-4D5D-4C69-0015-8AF8F2E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45151-6D26-5971-C492-88B585C4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9955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A0529-DA9A-30D9-A99C-ACFD3A5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7AB34-EC18-9094-A417-39D728DB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2E29EF-A0FC-4CB4-7EF2-EC7DE5AF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4E081-B9E6-4056-1A29-4B5B19A9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28DE2-B590-993B-E04C-E4333A14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D8BA2E-10BF-6B4F-A460-A7C6426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577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9778D-69E2-70A4-F2A8-6FD27508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BE3433-5182-6B90-2223-3A9CAACA7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38CB9-5D7F-CBAF-E1CD-B0EF3B03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988E29-DA9E-D225-0E38-358930F9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5BBD7D-8DA7-3124-2473-6690FAFA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CF9911-853C-E52F-C0EB-B995FA69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5492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D7DC40-1630-6580-262A-DCE9C9DC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78FF69-028B-4998-4F93-4CC00F4D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431B7-7161-B1D1-1F78-E2D718AD2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8208-3B65-48D3-B743-7422F4DDBC07}" type="datetimeFigureOut">
              <a:rPr lang="es-BO" smtClean="0"/>
              <a:t>28/4/2023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A389E-7897-2657-FF8D-5D49544E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F6FDD-AC56-2442-A7D2-2FA3A1DF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C63EC41A-FB47-3CF3-0551-DFD23C70A9CD}"/>
              </a:ext>
            </a:extLst>
          </p:cNvPr>
          <p:cNvSpPr/>
          <p:nvPr userDrawn="1"/>
        </p:nvSpPr>
        <p:spPr>
          <a:xfrm>
            <a:off x="0" y="6244046"/>
            <a:ext cx="12192000" cy="534577"/>
          </a:xfrm>
          <a:prstGeom prst="rect">
            <a:avLst/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2523657C-539F-E4E7-A4BF-40E971FEEE0D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8A3A3613-FCC4-7300-3909-C5E9D9F0D997}"/>
              </a:ext>
            </a:extLst>
          </p:cNvPr>
          <p:cNvSpPr/>
          <p:nvPr userDrawn="1"/>
        </p:nvSpPr>
        <p:spPr>
          <a:xfrm>
            <a:off x="0" y="365125"/>
            <a:ext cx="609600" cy="7030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207" y="3095567"/>
            <a:ext cx="3762433" cy="3762433"/>
          </a:xfrm>
          <a:prstGeom prst="rect">
            <a:avLst/>
          </a:prstGeom>
          <a:noFill/>
        </p:spPr>
      </p:pic>
      <p:sp>
        <p:nvSpPr>
          <p:cNvPr id="9" name="Paralelogramo 8"/>
          <p:cNvSpPr/>
          <p:nvPr userDrawn="1"/>
        </p:nvSpPr>
        <p:spPr>
          <a:xfrm>
            <a:off x="0" y="0"/>
            <a:ext cx="12192000" cy="942105"/>
          </a:xfrm>
          <a:custGeom>
            <a:avLst/>
            <a:gdLst>
              <a:gd name="connsiteX0" fmla="*/ 0 w 12192000"/>
              <a:gd name="connsiteY0" fmla="*/ 942105 h 942105"/>
              <a:gd name="connsiteX1" fmla="*/ 810323 w 12192000"/>
              <a:gd name="connsiteY1" fmla="*/ 0 h 942105"/>
              <a:gd name="connsiteX2" fmla="*/ 12192000 w 12192000"/>
              <a:gd name="connsiteY2" fmla="*/ 0 h 942105"/>
              <a:gd name="connsiteX3" fmla="*/ 11381677 w 12192000"/>
              <a:gd name="connsiteY3" fmla="*/ 942105 h 942105"/>
              <a:gd name="connsiteX4" fmla="*/ 0 w 12192000"/>
              <a:gd name="connsiteY4" fmla="*/ 942105 h 942105"/>
              <a:gd name="connsiteX0" fmla="*/ 0 w 12192000"/>
              <a:gd name="connsiteY0" fmla="*/ 942105 h 942105"/>
              <a:gd name="connsiteX1" fmla="*/ 810323 w 12192000"/>
              <a:gd name="connsiteY1" fmla="*/ 0 h 942105"/>
              <a:gd name="connsiteX2" fmla="*/ 12192000 w 12192000"/>
              <a:gd name="connsiteY2" fmla="*/ 0 h 942105"/>
              <a:gd name="connsiteX3" fmla="*/ 12183782 w 12192000"/>
              <a:gd name="connsiteY3" fmla="*/ 942105 h 942105"/>
              <a:gd name="connsiteX4" fmla="*/ 0 w 12192000"/>
              <a:gd name="connsiteY4" fmla="*/ 942105 h 94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42105">
                <a:moveTo>
                  <a:pt x="0" y="942105"/>
                </a:moveTo>
                <a:lnTo>
                  <a:pt x="810323" y="0"/>
                </a:lnTo>
                <a:lnTo>
                  <a:pt x="12192000" y="0"/>
                </a:lnTo>
                <a:cubicBezTo>
                  <a:pt x="12189261" y="314035"/>
                  <a:pt x="12186521" y="628070"/>
                  <a:pt x="12183782" y="942105"/>
                </a:cubicBezTo>
                <a:lnTo>
                  <a:pt x="0" y="94210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8820214" y="38583"/>
            <a:ext cx="3106210" cy="856490"/>
            <a:chOff x="-37965" y="23636"/>
            <a:chExt cx="3106210" cy="856490"/>
          </a:xfrm>
        </p:grpSpPr>
        <p:pic>
          <p:nvPicPr>
            <p:cNvPr id="19" name="Imagen 18"/>
            <p:cNvPicPr>
              <a:picLocks noChangeAspect="1"/>
            </p:cNvPicPr>
            <p:nvPr userDrawn="1"/>
          </p:nvPicPr>
          <p:blipFill rotWithShape="1">
            <a:blip r:embed="rId19" cstate="hq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5621" y="23636"/>
              <a:ext cx="1052624" cy="85649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 userDrawn="1"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965" y="23636"/>
              <a:ext cx="2015621" cy="856490"/>
            </a:xfrm>
            <a:prstGeom prst="rect">
              <a:avLst/>
            </a:prstGeom>
          </p:spPr>
        </p:pic>
      </p:grpSp>
      <p:pic>
        <p:nvPicPr>
          <p:cNvPr id="38" name="Imagen 37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39"/>
          <a:stretch/>
        </p:blipFill>
        <p:spPr>
          <a:xfrm>
            <a:off x="0" y="0"/>
            <a:ext cx="745280" cy="944962"/>
          </a:xfrm>
          <a:prstGeom prst="rect">
            <a:avLst/>
          </a:prstGeom>
        </p:spPr>
      </p:pic>
      <p:sp>
        <p:nvSpPr>
          <p:cNvPr id="40" name="Marcador de título 39"/>
          <p:cNvSpPr>
            <a:spLocks noGrp="1"/>
          </p:cNvSpPr>
          <p:nvPr>
            <p:ph type="title"/>
          </p:nvPr>
        </p:nvSpPr>
        <p:spPr>
          <a:xfrm>
            <a:off x="798640" y="1061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41" name="Marcador de texto 40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636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D7DC40-1630-6580-262A-DCE9C9DC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78FF69-028B-4998-4F93-4CC00F4D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431B7-7161-B1D1-1F78-E2D718AD2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E8208-3B65-48D3-B743-7422F4DDBC07}" type="datetimeFigureOut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28/4/2023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A389E-7897-2657-FF8D-5D49544E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F6FDD-AC56-2442-A7D2-2FA3A1DF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87759-D98B-496A-AC61-73C8546DA964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C63EC41A-FB47-3CF3-0551-DFD23C70A9CD}"/>
              </a:ext>
            </a:extLst>
          </p:cNvPr>
          <p:cNvSpPr/>
          <p:nvPr userDrawn="1"/>
        </p:nvSpPr>
        <p:spPr>
          <a:xfrm>
            <a:off x="0" y="6244046"/>
            <a:ext cx="12192000" cy="534577"/>
          </a:xfrm>
          <a:prstGeom prst="rect">
            <a:avLst/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2523657C-539F-E4E7-A4BF-40E971FEEE0D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8A3A3613-FCC4-7300-3909-C5E9D9F0D997}"/>
              </a:ext>
            </a:extLst>
          </p:cNvPr>
          <p:cNvSpPr/>
          <p:nvPr userDrawn="1"/>
        </p:nvSpPr>
        <p:spPr>
          <a:xfrm>
            <a:off x="0" y="365125"/>
            <a:ext cx="609600" cy="7030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13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3.jpeg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等腰三角形 18"/>
          <p:cNvSpPr/>
          <p:nvPr/>
        </p:nvSpPr>
        <p:spPr>
          <a:xfrm flipH="1"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0" y="1265111"/>
            <a:ext cx="8534773" cy="6699980"/>
          </a:xfrm>
          <a:custGeom>
            <a:avLst/>
            <a:gdLst>
              <a:gd name="connsiteX0" fmla="*/ 0 w 6843252"/>
              <a:gd name="connsiteY0" fmla="*/ 0 h 6858000"/>
              <a:gd name="connsiteX1" fmla="*/ 1847786 w 6843252"/>
              <a:gd name="connsiteY1" fmla="*/ 0 h 6858000"/>
              <a:gd name="connsiteX2" fmla="*/ 6843252 w 6843252"/>
              <a:gd name="connsiteY2" fmla="*/ 6858000 h 6858000"/>
              <a:gd name="connsiteX3" fmla="*/ 0 w 68432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3252" h="6858000">
                <a:moveTo>
                  <a:pt x="0" y="0"/>
                </a:moveTo>
                <a:lnTo>
                  <a:pt x="1847786" y="0"/>
                </a:lnTo>
                <a:lnTo>
                  <a:pt x="6843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43052" y="5008690"/>
            <a:ext cx="6948948" cy="2019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-1" y="4160392"/>
            <a:ext cx="6736237" cy="2896465"/>
          </a:xfrm>
          <a:custGeom>
            <a:avLst/>
            <a:gdLst>
              <a:gd name="connsiteX0" fmla="*/ 4854289 w 6843252"/>
              <a:gd name="connsiteY0" fmla="*/ 0 h 2730537"/>
              <a:gd name="connsiteX1" fmla="*/ 6843252 w 6843252"/>
              <a:gd name="connsiteY1" fmla="*/ 2730537 h 2730537"/>
              <a:gd name="connsiteX2" fmla="*/ 0 w 6843252"/>
              <a:gd name="connsiteY2" fmla="*/ 2730537 h 273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43252" h="2730537">
                <a:moveTo>
                  <a:pt x="4854289" y="0"/>
                </a:moveTo>
                <a:lnTo>
                  <a:pt x="6843252" y="2730537"/>
                </a:lnTo>
                <a:lnTo>
                  <a:pt x="0" y="2730537"/>
                </a:lnTo>
                <a:close/>
              </a:path>
            </a:pathLst>
          </a:cu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1499522" y="42884"/>
            <a:ext cx="6936030" cy="6815115"/>
          </a:xfrm>
          <a:custGeom>
            <a:avLst/>
            <a:gdLst>
              <a:gd name="connsiteX0" fmla="*/ 0 w 5467414"/>
              <a:gd name="connsiteY0" fmla="*/ 0 h 6858000"/>
              <a:gd name="connsiteX1" fmla="*/ 471948 w 5467414"/>
              <a:gd name="connsiteY1" fmla="*/ 0 h 6858000"/>
              <a:gd name="connsiteX2" fmla="*/ 5467414 w 5467414"/>
              <a:gd name="connsiteY2" fmla="*/ 6858000 h 6858000"/>
              <a:gd name="connsiteX3" fmla="*/ 4995466 w 54674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7414" h="6858000">
                <a:moveTo>
                  <a:pt x="0" y="0"/>
                </a:moveTo>
                <a:lnTo>
                  <a:pt x="471948" y="0"/>
                </a:lnTo>
                <a:lnTo>
                  <a:pt x="5467414" y="6858000"/>
                </a:lnTo>
                <a:lnTo>
                  <a:pt x="4995466" y="6858000"/>
                </a:lnTo>
                <a:close/>
              </a:path>
            </a:pathLst>
          </a:cu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829117" y="3937339"/>
            <a:ext cx="1216742" cy="1216742"/>
          </a:xfrm>
          <a:prstGeom prst="ellipse">
            <a:avLst/>
          </a:prstGeom>
          <a:solidFill>
            <a:srgbClr val="3AA7B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AA506F-F49D-9339-53A5-22D3929E3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2054" y="6056072"/>
            <a:ext cx="6309946" cy="100350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546BDF-6876-6A4D-8706-12C462D91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60" y="2314731"/>
            <a:ext cx="5760732" cy="121310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A6D145-E6FE-3790-2079-5682D3A999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6" t="27471" r="47589" b="27637"/>
          <a:stretch/>
        </p:blipFill>
        <p:spPr>
          <a:xfrm>
            <a:off x="0" y="-126284"/>
            <a:ext cx="1881052" cy="1393372"/>
          </a:xfrm>
          <a:prstGeom prst="rect">
            <a:avLst/>
          </a:prstGeom>
        </p:spPr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12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0" grpId="0" animBg="1"/>
      <p:bldP spid="13" grpId="0" animBg="1"/>
      <p:bldP spid="1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 txBox="1">
            <a:spLocks/>
          </p:cNvSpPr>
          <p:nvPr/>
        </p:nvSpPr>
        <p:spPr>
          <a:xfrm>
            <a:off x="4885509" y="2902862"/>
            <a:ext cx="7306492" cy="10136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180000" tIns="180000" rIns="252000" bIns="180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4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-30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PROGRAMACIÓN </a:t>
            </a:r>
            <a:r>
              <a:rPr kumimoji="0" lang="es-MX" sz="3200" b="1" i="0" u="none" strike="noStrike" kern="1200" cap="none" spc="-300" normalizeH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s-MX" sz="3200" b="1" i="0" u="none" strike="noStrike" kern="1200" cap="none" spc="-30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PRESUPUESTARIA </a:t>
            </a:r>
            <a:endParaRPr kumimoji="0" lang="es-BO" sz="3200" b="1" i="0" u="none" strike="noStrike" kern="1200" cap="none" spc="-30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2400660" y="0"/>
            <a:ext cx="2969680" cy="6858000"/>
          </a:xfrm>
          <a:custGeom>
            <a:avLst/>
            <a:gdLst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733707 w 2969680"/>
              <a:gd name="connsiteY3" fmla="*/ 3105045 h 6858000"/>
              <a:gd name="connsiteX4" fmla="*/ 2969680 w 2969680"/>
              <a:gd name="connsiteY4" fmla="*/ 3429000 h 6858000"/>
              <a:gd name="connsiteX5" fmla="*/ 2733707 w 2969680"/>
              <a:gd name="connsiteY5" fmla="*/ 3752955 h 6858000"/>
              <a:gd name="connsiteX6" fmla="*/ 2733707 w 2969680"/>
              <a:gd name="connsiteY6" fmla="*/ 3752956 h 6858000"/>
              <a:gd name="connsiteX7" fmla="*/ 471948 w 2969680"/>
              <a:gd name="connsiteY7" fmla="*/ 6858000 h 6858000"/>
              <a:gd name="connsiteX8" fmla="*/ 0 w 2969680"/>
              <a:gd name="connsiteY8" fmla="*/ 6858000 h 6858000"/>
              <a:gd name="connsiteX9" fmla="*/ 2497733 w 2969680"/>
              <a:gd name="connsiteY9" fmla="*/ 3429001 h 6858000"/>
              <a:gd name="connsiteX10" fmla="*/ 2497732 w 2969680"/>
              <a:gd name="connsiteY10" fmla="*/ 3429000 h 6858000"/>
              <a:gd name="connsiteX11" fmla="*/ 2497733 w 2969680"/>
              <a:gd name="connsiteY11" fmla="*/ 3428999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2733707 w 2969680"/>
              <a:gd name="connsiteY4" fmla="*/ 3752955 h 6858000"/>
              <a:gd name="connsiteX5" fmla="*/ 2733707 w 2969680"/>
              <a:gd name="connsiteY5" fmla="*/ 3752956 h 6858000"/>
              <a:gd name="connsiteX6" fmla="*/ 471948 w 2969680"/>
              <a:gd name="connsiteY6" fmla="*/ 6858000 h 6858000"/>
              <a:gd name="connsiteX7" fmla="*/ 0 w 2969680"/>
              <a:gd name="connsiteY7" fmla="*/ 6858000 h 6858000"/>
              <a:gd name="connsiteX8" fmla="*/ 2497733 w 2969680"/>
              <a:gd name="connsiteY8" fmla="*/ 3429001 h 6858000"/>
              <a:gd name="connsiteX9" fmla="*/ 2497732 w 2969680"/>
              <a:gd name="connsiteY9" fmla="*/ 3429000 h 6858000"/>
              <a:gd name="connsiteX10" fmla="*/ 2497733 w 2969680"/>
              <a:gd name="connsiteY10" fmla="*/ 3428999 h 6858000"/>
              <a:gd name="connsiteX11" fmla="*/ 0 w 2969680"/>
              <a:gd name="connsiteY11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2733707 w 2969680"/>
              <a:gd name="connsiteY4" fmla="*/ 3752955 h 6858000"/>
              <a:gd name="connsiteX5" fmla="*/ 471948 w 2969680"/>
              <a:gd name="connsiteY5" fmla="*/ 6858000 h 6858000"/>
              <a:gd name="connsiteX6" fmla="*/ 0 w 2969680"/>
              <a:gd name="connsiteY6" fmla="*/ 6858000 h 6858000"/>
              <a:gd name="connsiteX7" fmla="*/ 2497733 w 2969680"/>
              <a:gd name="connsiteY7" fmla="*/ 3429001 h 6858000"/>
              <a:gd name="connsiteX8" fmla="*/ 2497732 w 2969680"/>
              <a:gd name="connsiteY8" fmla="*/ 3429000 h 6858000"/>
              <a:gd name="connsiteX9" fmla="*/ 2497733 w 2969680"/>
              <a:gd name="connsiteY9" fmla="*/ 3428999 h 6858000"/>
              <a:gd name="connsiteX10" fmla="*/ 0 w 2969680"/>
              <a:gd name="connsiteY10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733707 w 2969680"/>
              <a:gd name="connsiteY2" fmla="*/ 3105044 h 6858000"/>
              <a:gd name="connsiteX3" fmla="*/ 2969680 w 2969680"/>
              <a:gd name="connsiteY3" fmla="*/ 3429000 h 6858000"/>
              <a:gd name="connsiteX4" fmla="*/ 471948 w 2969680"/>
              <a:gd name="connsiteY4" fmla="*/ 6858000 h 6858000"/>
              <a:gd name="connsiteX5" fmla="*/ 0 w 2969680"/>
              <a:gd name="connsiteY5" fmla="*/ 6858000 h 6858000"/>
              <a:gd name="connsiteX6" fmla="*/ 2497733 w 2969680"/>
              <a:gd name="connsiteY6" fmla="*/ 3429001 h 6858000"/>
              <a:gd name="connsiteX7" fmla="*/ 2497732 w 2969680"/>
              <a:gd name="connsiteY7" fmla="*/ 3429000 h 6858000"/>
              <a:gd name="connsiteX8" fmla="*/ 2497733 w 2969680"/>
              <a:gd name="connsiteY8" fmla="*/ 3428999 h 6858000"/>
              <a:gd name="connsiteX9" fmla="*/ 0 w 2969680"/>
              <a:gd name="connsiteY9" fmla="*/ 0 h 6858000"/>
              <a:gd name="connsiteX0" fmla="*/ 0 w 2969680"/>
              <a:gd name="connsiteY0" fmla="*/ 0 h 6858000"/>
              <a:gd name="connsiteX1" fmla="*/ 471948 w 2969680"/>
              <a:gd name="connsiteY1" fmla="*/ 0 h 6858000"/>
              <a:gd name="connsiteX2" fmla="*/ 2969680 w 2969680"/>
              <a:gd name="connsiteY2" fmla="*/ 3429000 h 6858000"/>
              <a:gd name="connsiteX3" fmla="*/ 471948 w 2969680"/>
              <a:gd name="connsiteY3" fmla="*/ 6858000 h 6858000"/>
              <a:gd name="connsiteX4" fmla="*/ 0 w 2969680"/>
              <a:gd name="connsiteY4" fmla="*/ 6858000 h 6858000"/>
              <a:gd name="connsiteX5" fmla="*/ 2497733 w 2969680"/>
              <a:gd name="connsiteY5" fmla="*/ 3429001 h 6858000"/>
              <a:gd name="connsiteX6" fmla="*/ 2497732 w 2969680"/>
              <a:gd name="connsiteY6" fmla="*/ 3429000 h 6858000"/>
              <a:gd name="connsiteX7" fmla="*/ 2497733 w 2969680"/>
              <a:gd name="connsiteY7" fmla="*/ 3428999 h 6858000"/>
              <a:gd name="connsiteX8" fmla="*/ 0 w 296968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9680" h="6858000">
                <a:moveTo>
                  <a:pt x="0" y="0"/>
                </a:moveTo>
                <a:lnTo>
                  <a:pt x="471948" y="0"/>
                </a:lnTo>
                <a:lnTo>
                  <a:pt x="2969680" y="3429000"/>
                </a:lnTo>
                <a:lnTo>
                  <a:pt x="471948" y="6858000"/>
                </a:lnTo>
                <a:lnTo>
                  <a:pt x="0" y="6858000"/>
                </a:lnTo>
                <a:lnTo>
                  <a:pt x="2497733" y="3429001"/>
                </a:lnTo>
                <a:lnTo>
                  <a:pt x="2497732" y="3429000"/>
                </a:lnTo>
                <a:lnTo>
                  <a:pt x="2497733" y="3428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r="31232"/>
          <a:stretch/>
        </p:blipFill>
        <p:spPr/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37686A-2492-FD66-F31E-B673E248B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Marcador de texto 6"/>
          <p:cNvSpPr txBox="1">
            <a:spLocks/>
          </p:cNvSpPr>
          <p:nvPr/>
        </p:nvSpPr>
        <p:spPr>
          <a:xfrm>
            <a:off x="10071938" y="3916546"/>
            <a:ext cx="2120061" cy="316800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</p:spPr>
        <p:txBody>
          <a:bodyPr vert="horz" lIns="0" tIns="0" rIns="7200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  <a:endParaRPr kumimoji="0" lang="es-BO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PRESUPUESTO DE INVERSIÓN SECTORIAL - GESTIÓN 2023</a:t>
            </a:r>
          </a:p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MMUSD)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590017"/>
              </p:ext>
            </p:extLst>
          </p:nvPr>
        </p:nvGraphicFramePr>
        <p:xfrm>
          <a:off x="410460" y="1765640"/>
          <a:ext cx="7128517" cy="1780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761141"/>
              </p:ext>
            </p:extLst>
          </p:nvPr>
        </p:nvGraphicFramePr>
        <p:xfrm>
          <a:off x="410460" y="3656167"/>
          <a:ext cx="7128518" cy="2374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456489"/>
              </p:ext>
            </p:extLst>
          </p:nvPr>
        </p:nvGraphicFramePr>
        <p:xfrm>
          <a:off x="7338349" y="1765640"/>
          <a:ext cx="4421650" cy="423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105660" y="1212281"/>
            <a:ext cx="11654339" cy="4766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INVERSIÓN TOTAL 2023 </a:t>
            </a: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(*): </a:t>
            </a:r>
            <a:r>
              <a:rPr lang="es-BO" sz="2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668,99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MMUSD</a:t>
            </a:r>
            <a:r>
              <a:rPr kumimoji="0" lang="es-BO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BO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71871" y="6275793"/>
            <a:ext cx="8336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(*): 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Programación 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 de Casa Matriz, Operadoras (PTP 2023) y Filiales (PAE 2023).</a:t>
            </a:r>
          </a:p>
        </p:txBody>
      </p:sp>
    </p:spTree>
    <p:extLst>
      <p:ext uri="{BB962C8B-B14F-4D97-AF65-F5344CB8AC3E}">
        <p14:creationId xmlns:p14="http://schemas.microsoft.com/office/powerpoint/2010/main" val="26861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INVERSIÓN HISTÓRICA SECTORIAL</a:t>
            </a:r>
            <a:b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MMUSD)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407838"/>
              </p:ext>
            </p:extLst>
          </p:nvPr>
        </p:nvGraphicFramePr>
        <p:xfrm>
          <a:off x="264106" y="1128705"/>
          <a:ext cx="11761692" cy="385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413588"/>
              </p:ext>
            </p:extLst>
          </p:nvPr>
        </p:nvGraphicFramePr>
        <p:xfrm>
          <a:off x="264106" y="4973171"/>
          <a:ext cx="11761692" cy="1182960"/>
        </p:xfrm>
        <a:graphic>
          <a:graphicData uri="http://schemas.openxmlformats.org/drawingml/2006/table">
            <a:tbl>
              <a:tblPr/>
              <a:tblGrid>
                <a:gridCol w="1705445">
                  <a:extLst>
                    <a:ext uri="{9D8B030D-6E8A-4147-A177-3AD203B41FA5}">
                      <a16:colId xmlns:a16="http://schemas.microsoft.com/office/drawing/2014/main" val="4274166411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467649883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1804422421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1750276470"/>
                    </a:ext>
                  </a:extLst>
                </a:gridCol>
                <a:gridCol w="496950">
                  <a:extLst>
                    <a:ext uri="{9D8B030D-6E8A-4147-A177-3AD203B41FA5}">
                      <a16:colId xmlns:a16="http://schemas.microsoft.com/office/drawing/2014/main" val="1654360122"/>
                    </a:ext>
                  </a:extLst>
                </a:gridCol>
                <a:gridCol w="544799">
                  <a:extLst>
                    <a:ext uri="{9D8B030D-6E8A-4147-A177-3AD203B41FA5}">
                      <a16:colId xmlns:a16="http://schemas.microsoft.com/office/drawing/2014/main" val="3035127926"/>
                    </a:ext>
                  </a:extLst>
                </a:gridCol>
                <a:gridCol w="630091">
                  <a:extLst>
                    <a:ext uri="{9D8B030D-6E8A-4147-A177-3AD203B41FA5}">
                      <a16:colId xmlns:a16="http://schemas.microsoft.com/office/drawing/2014/main" val="2595648286"/>
                    </a:ext>
                  </a:extLst>
                </a:gridCol>
                <a:gridCol w="630091">
                  <a:extLst>
                    <a:ext uri="{9D8B030D-6E8A-4147-A177-3AD203B41FA5}">
                      <a16:colId xmlns:a16="http://schemas.microsoft.com/office/drawing/2014/main" val="291237228"/>
                    </a:ext>
                  </a:extLst>
                </a:gridCol>
                <a:gridCol w="630091">
                  <a:extLst>
                    <a:ext uri="{9D8B030D-6E8A-4147-A177-3AD203B41FA5}">
                      <a16:colId xmlns:a16="http://schemas.microsoft.com/office/drawing/2014/main" val="1835085290"/>
                    </a:ext>
                  </a:extLst>
                </a:gridCol>
                <a:gridCol w="613288">
                  <a:extLst>
                    <a:ext uri="{9D8B030D-6E8A-4147-A177-3AD203B41FA5}">
                      <a16:colId xmlns:a16="http://schemas.microsoft.com/office/drawing/2014/main" val="2428358218"/>
                    </a:ext>
                  </a:extLst>
                </a:gridCol>
                <a:gridCol w="630091">
                  <a:extLst>
                    <a:ext uri="{9D8B030D-6E8A-4147-A177-3AD203B41FA5}">
                      <a16:colId xmlns:a16="http://schemas.microsoft.com/office/drawing/2014/main" val="533691853"/>
                    </a:ext>
                  </a:extLst>
                </a:gridCol>
                <a:gridCol w="630091">
                  <a:extLst>
                    <a:ext uri="{9D8B030D-6E8A-4147-A177-3AD203B41FA5}">
                      <a16:colId xmlns:a16="http://schemas.microsoft.com/office/drawing/2014/main" val="4183849147"/>
                    </a:ext>
                  </a:extLst>
                </a:gridCol>
                <a:gridCol w="546078">
                  <a:extLst>
                    <a:ext uri="{9D8B030D-6E8A-4147-A177-3AD203B41FA5}">
                      <a16:colId xmlns:a16="http://schemas.microsoft.com/office/drawing/2014/main" val="2280127226"/>
                    </a:ext>
                  </a:extLst>
                </a:gridCol>
                <a:gridCol w="529276">
                  <a:extLst>
                    <a:ext uri="{9D8B030D-6E8A-4147-A177-3AD203B41FA5}">
                      <a16:colId xmlns:a16="http://schemas.microsoft.com/office/drawing/2014/main" val="3241834393"/>
                    </a:ext>
                  </a:extLst>
                </a:gridCol>
                <a:gridCol w="529276">
                  <a:extLst>
                    <a:ext uri="{9D8B030D-6E8A-4147-A177-3AD203B41FA5}">
                      <a16:colId xmlns:a16="http://schemas.microsoft.com/office/drawing/2014/main" val="105896133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1990606164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4176056280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2993874880"/>
                    </a:ext>
                  </a:extLst>
                </a:gridCol>
                <a:gridCol w="520875">
                  <a:extLst>
                    <a:ext uri="{9D8B030D-6E8A-4147-A177-3AD203B41FA5}">
                      <a16:colId xmlns:a16="http://schemas.microsoft.com/office/drawing/2014/main" val="1719970546"/>
                    </a:ext>
                  </a:extLst>
                </a:gridCol>
              </a:tblGrid>
              <a:tr h="1081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Empresa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(*)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(P)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34372"/>
                  </a:ext>
                </a:extLst>
              </a:tr>
              <a:tr h="108160">
                <a:tc>
                  <a:txBody>
                    <a:bodyPr/>
                    <a:lstStyle/>
                    <a:p>
                      <a:pPr algn="l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 Matriz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6,81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6,59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29,60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106,36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281,72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457,19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538,67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604,45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634,96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508,10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304,90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134,51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111,48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77,97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78,59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117,37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326,85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904905"/>
                  </a:ext>
                </a:extLst>
              </a:tr>
              <a:tr h="108160">
                <a:tc>
                  <a:txBody>
                    <a:bodyPr/>
                    <a:lstStyle/>
                    <a:p>
                      <a:pPr algn="l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Operadoras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168,85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167,22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173,87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251,46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382,12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599,55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652,64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718,98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968,21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732,39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492,17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210,32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399,71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440,56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214,48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110,74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57,07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64,58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39411"/>
                  </a:ext>
                </a:extLst>
              </a:tr>
              <a:tr h="108160">
                <a:tc>
                  <a:txBody>
                    <a:bodyPr/>
                    <a:lstStyle/>
                    <a:p>
                      <a:pPr algn="l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Filiales y Subsidiarias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94,00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139,76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197,75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281,37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268,95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412,32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499,40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562,62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541,99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571,50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446,48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378,87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180,06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226,97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149,16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197,95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225,01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277,57 </a:t>
                      </a:r>
                      <a:endParaRPr lang="es-BO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051839"/>
                  </a:ext>
                </a:extLst>
              </a:tr>
              <a:tr h="10816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269,65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313,57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384,19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562,43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757,43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1.293,58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1.609,23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1.820,27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2.114,66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1.938,86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1.446,75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894,09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714,27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779,01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441,62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387,28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399,44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668,99 </a:t>
                      </a:r>
                      <a:endParaRPr lang="es-BO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42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525629"/>
                  </a:ext>
                </a:extLst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254599" y="6273225"/>
            <a:ext cx="8336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(P): 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Programación Inicial de Casa Matriz, Operadoras (PTP 2023) y Filiales (PAE 2023</a:t>
            </a:r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s-MX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(*): 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YPFB Casa Matriz sujeto a modificaciones por el pago de la deuda flotante y auditorías externas.</a:t>
            </a:r>
          </a:p>
        </p:txBody>
      </p:sp>
    </p:spTree>
    <p:extLst>
      <p:ext uri="{BB962C8B-B14F-4D97-AF65-F5344CB8AC3E}">
        <p14:creationId xmlns:p14="http://schemas.microsoft.com/office/powerpoint/2010/main" val="9678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POZOS EXPLORATORIOS Y ESTRATIGRÁFICOS PROGRAMADOS EN LA GESTIÓN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63256" y="1287325"/>
            <a:ext cx="11489258" cy="4264389"/>
            <a:chOff x="463256" y="1287325"/>
            <a:chExt cx="11489258" cy="4209235"/>
          </a:xfrm>
        </p:grpSpPr>
        <p:grpSp>
          <p:nvGrpSpPr>
            <p:cNvPr id="12" name="Grupo 11"/>
            <p:cNvGrpSpPr/>
            <p:nvPr/>
          </p:nvGrpSpPr>
          <p:grpSpPr>
            <a:xfrm>
              <a:off x="5226623" y="2230182"/>
              <a:ext cx="1732749" cy="1737319"/>
              <a:chOff x="4980339" y="2167384"/>
              <a:chExt cx="2355447" cy="2772999"/>
            </a:xfrm>
          </p:grpSpPr>
          <p:sp>
            <p:nvSpPr>
              <p:cNvPr id="78" name="Elipse 77"/>
              <p:cNvSpPr/>
              <p:nvPr/>
            </p:nvSpPr>
            <p:spPr>
              <a:xfrm>
                <a:off x="4980339" y="2167384"/>
                <a:ext cx="2355447" cy="2772999"/>
              </a:xfrm>
              <a:prstGeom prst="ellipse">
                <a:avLst/>
              </a:prstGeom>
              <a:solidFill>
                <a:srgbClr val="FF5B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5064257" y="2243640"/>
                <a:ext cx="2203023" cy="26053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80" name="Elipse 79"/>
              <p:cNvSpPr/>
              <p:nvPr/>
            </p:nvSpPr>
            <p:spPr>
              <a:xfrm>
                <a:off x="5137597" y="2369862"/>
                <a:ext cx="2040932" cy="2368040"/>
              </a:xfrm>
              <a:prstGeom prst="ellipse">
                <a:avLst/>
              </a:prstGeom>
              <a:solidFill>
                <a:srgbClr val="1342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3" name="Graphic 25">
              <a:extLst>
                <a:ext uri="{FF2B5EF4-FFF2-40B4-BE49-F238E27FC236}">
                  <a16:creationId xmlns:a16="http://schemas.microsoft.com/office/drawing/2014/main" id="{67B9B959-779D-438D-A5C2-A69891BC75FD}"/>
                </a:ext>
              </a:extLst>
            </p:cNvPr>
            <p:cNvSpPr/>
            <p:nvPr/>
          </p:nvSpPr>
          <p:spPr>
            <a:xfrm>
              <a:off x="5594545" y="2579581"/>
              <a:ext cx="1000508" cy="990662"/>
            </a:xfrm>
            <a:custGeom>
              <a:avLst/>
              <a:gdLst>
                <a:gd name="connsiteX0" fmla="*/ 1282929 w 2413694"/>
                <a:gd name="connsiteY0" fmla="*/ 0 h 3428733"/>
                <a:gd name="connsiteX1" fmla="*/ 1394103 w 2413694"/>
                <a:gd name="connsiteY1" fmla="*/ 128588 h 3428733"/>
                <a:gd name="connsiteX2" fmla="*/ 1412052 w 2413694"/>
                <a:gd name="connsiteY2" fmla="*/ 136356 h 3428733"/>
                <a:gd name="connsiteX3" fmla="*/ 1671906 w 2413694"/>
                <a:gd name="connsiteY3" fmla="*/ 136624 h 3428733"/>
                <a:gd name="connsiteX4" fmla="*/ 1686908 w 2413694"/>
                <a:gd name="connsiteY4" fmla="*/ 136624 h 3428733"/>
                <a:gd name="connsiteX5" fmla="*/ 1686908 w 2413694"/>
                <a:gd name="connsiteY5" fmla="*/ 452200 h 3428733"/>
                <a:gd name="connsiteX6" fmla="*/ 1513047 w 2413694"/>
                <a:gd name="connsiteY6" fmla="*/ 452200 h 3428733"/>
                <a:gd name="connsiteX7" fmla="*/ 1588860 w 2413694"/>
                <a:gd name="connsiteY7" fmla="*/ 960388 h 3428733"/>
                <a:gd name="connsiteX8" fmla="*/ 1595289 w 2413694"/>
                <a:gd name="connsiteY8" fmla="*/ 959317 h 3428733"/>
                <a:gd name="connsiteX9" fmla="*/ 1595557 w 2413694"/>
                <a:gd name="connsiteY9" fmla="*/ 961996 h 3428733"/>
                <a:gd name="connsiteX10" fmla="*/ 1597432 w 2413694"/>
                <a:gd name="connsiteY10" fmla="*/ 1017181 h 3428733"/>
                <a:gd name="connsiteX11" fmla="*/ 1633865 w 2413694"/>
                <a:gd name="connsiteY11" fmla="*/ 1262837 h 3428733"/>
                <a:gd name="connsiteX12" fmla="*/ 1665209 w 2413694"/>
                <a:gd name="connsiteY12" fmla="*/ 1470184 h 3428733"/>
                <a:gd name="connsiteX13" fmla="*/ 1684765 w 2413694"/>
                <a:gd name="connsiteY13" fmla="*/ 1600915 h 3428733"/>
                <a:gd name="connsiteX14" fmla="*/ 1685568 w 2413694"/>
                <a:gd name="connsiteY14" fmla="*/ 1607344 h 3428733"/>
                <a:gd name="connsiteX15" fmla="*/ 1695212 w 2413694"/>
                <a:gd name="connsiteY15" fmla="*/ 1645117 h 3428733"/>
                <a:gd name="connsiteX16" fmla="*/ 1698695 w 2413694"/>
                <a:gd name="connsiteY16" fmla="*/ 1696284 h 3428733"/>
                <a:gd name="connsiteX17" fmla="*/ 1748790 w 2413694"/>
                <a:gd name="connsiteY17" fmla="*/ 2029004 h 3428733"/>
                <a:gd name="connsiteX18" fmla="*/ 1789510 w 2413694"/>
                <a:gd name="connsiteY18" fmla="*/ 2300913 h 3428733"/>
                <a:gd name="connsiteX19" fmla="*/ 1795671 w 2413694"/>
                <a:gd name="connsiteY19" fmla="*/ 2310290 h 3428733"/>
                <a:gd name="connsiteX20" fmla="*/ 1799154 w 2413694"/>
                <a:gd name="connsiteY20" fmla="*/ 2319130 h 3428733"/>
                <a:gd name="connsiteX21" fmla="*/ 1816031 w 2413694"/>
                <a:gd name="connsiteY21" fmla="*/ 2481472 h 3428733"/>
                <a:gd name="connsiteX22" fmla="*/ 1850053 w 2413694"/>
                <a:gd name="connsiteY22" fmla="*/ 2708375 h 3428733"/>
                <a:gd name="connsiteX23" fmla="*/ 1883271 w 2413694"/>
                <a:gd name="connsiteY23" fmla="*/ 2932868 h 3428733"/>
                <a:gd name="connsiteX24" fmla="*/ 1891576 w 2413694"/>
                <a:gd name="connsiteY24" fmla="*/ 2986981 h 3428733"/>
                <a:gd name="connsiteX25" fmla="*/ 1899345 w 2413694"/>
                <a:gd name="connsiteY25" fmla="*/ 2995018 h 3428733"/>
                <a:gd name="connsiteX26" fmla="*/ 1902024 w 2413694"/>
                <a:gd name="connsiteY26" fmla="*/ 2995018 h 3428733"/>
                <a:gd name="connsiteX27" fmla="*/ 2413695 w 2413694"/>
                <a:gd name="connsiteY27" fmla="*/ 2994750 h 3428733"/>
                <a:gd name="connsiteX28" fmla="*/ 2413695 w 2413694"/>
                <a:gd name="connsiteY28" fmla="*/ 3059044 h 3428733"/>
                <a:gd name="connsiteX29" fmla="*/ 2411284 w 2413694"/>
                <a:gd name="connsiteY29" fmla="*/ 3074582 h 3428733"/>
                <a:gd name="connsiteX30" fmla="*/ 2408337 w 2413694"/>
                <a:gd name="connsiteY30" fmla="*/ 3168076 h 3428733"/>
                <a:gd name="connsiteX31" fmla="*/ 2403783 w 2413694"/>
                <a:gd name="connsiteY31" fmla="*/ 3420697 h 3428733"/>
                <a:gd name="connsiteX32" fmla="*/ 2402979 w 2413694"/>
                <a:gd name="connsiteY32" fmla="*/ 3428733 h 3428733"/>
                <a:gd name="connsiteX33" fmla="*/ 5358 w 2413694"/>
                <a:gd name="connsiteY33" fmla="*/ 3428733 h 3428733"/>
                <a:gd name="connsiteX34" fmla="*/ 4822 w 2413694"/>
                <a:gd name="connsiteY34" fmla="*/ 3166736 h 3428733"/>
                <a:gd name="connsiteX35" fmla="*/ 0 w 2413694"/>
                <a:gd name="connsiteY35" fmla="*/ 3069760 h 3428733"/>
                <a:gd name="connsiteX36" fmla="*/ 0 w 2413694"/>
                <a:gd name="connsiteY36" fmla="*/ 3008145 h 3428733"/>
                <a:gd name="connsiteX37" fmla="*/ 597128 w 2413694"/>
                <a:gd name="connsiteY37" fmla="*/ 3001448 h 3428733"/>
                <a:gd name="connsiteX38" fmla="*/ 605165 w 2413694"/>
                <a:gd name="connsiteY38" fmla="*/ 2925367 h 3428733"/>
                <a:gd name="connsiteX39" fmla="*/ 623382 w 2413694"/>
                <a:gd name="connsiteY39" fmla="*/ 2745880 h 3428733"/>
                <a:gd name="connsiteX40" fmla="*/ 637580 w 2413694"/>
                <a:gd name="connsiteY40" fmla="*/ 2600951 h 3428733"/>
                <a:gd name="connsiteX41" fmla="*/ 655529 w 2413694"/>
                <a:gd name="connsiteY41" fmla="*/ 2428162 h 3428733"/>
                <a:gd name="connsiteX42" fmla="*/ 661422 w 2413694"/>
                <a:gd name="connsiteY42" fmla="*/ 2369761 h 3428733"/>
                <a:gd name="connsiteX43" fmla="*/ 648295 w 2413694"/>
                <a:gd name="connsiteY43" fmla="*/ 2347526 h 3428733"/>
                <a:gd name="connsiteX44" fmla="*/ 668655 w 2413694"/>
                <a:gd name="connsiteY44" fmla="*/ 2291537 h 3428733"/>
                <a:gd name="connsiteX45" fmla="*/ 693301 w 2413694"/>
                <a:gd name="connsiteY45" fmla="*/ 2054990 h 3428733"/>
                <a:gd name="connsiteX46" fmla="*/ 712589 w 2413694"/>
                <a:gd name="connsiteY46" fmla="*/ 1855411 h 3428733"/>
                <a:gd name="connsiteX47" fmla="*/ 731877 w 2413694"/>
                <a:gd name="connsiteY47" fmla="*/ 1669227 h 3428733"/>
                <a:gd name="connsiteX48" fmla="*/ 716608 w 2413694"/>
                <a:gd name="connsiteY48" fmla="*/ 1645385 h 3428733"/>
                <a:gd name="connsiteX49" fmla="*/ 738843 w 2413694"/>
                <a:gd name="connsiteY49" fmla="*/ 1597164 h 3428733"/>
                <a:gd name="connsiteX50" fmla="*/ 757059 w 2413694"/>
                <a:gd name="connsiteY50" fmla="*/ 1420357 h 3428733"/>
                <a:gd name="connsiteX51" fmla="*/ 771257 w 2413694"/>
                <a:gd name="connsiteY51" fmla="*/ 1278107 h 3428733"/>
                <a:gd name="connsiteX52" fmla="*/ 789206 w 2413694"/>
                <a:gd name="connsiteY52" fmla="*/ 1102638 h 3428733"/>
                <a:gd name="connsiteX53" fmla="*/ 803404 w 2413694"/>
                <a:gd name="connsiteY53" fmla="*/ 960388 h 3428733"/>
                <a:gd name="connsiteX54" fmla="*/ 821621 w 2413694"/>
                <a:gd name="connsiteY54" fmla="*/ 783580 h 3428733"/>
                <a:gd name="connsiteX55" fmla="*/ 835551 w 2413694"/>
                <a:gd name="connsiteY55" fmla="*/ 642670 h 3428733"/>
                <a:gd name="connsiteX56" fmla="*/ 853768 w 2413694"/>
                <a:gd name="connsiteY56" fmla="*/ 465862 h 3428733"/>
                <a:gd name="connsiteX57" fmla="*/ 853768 w 2413694"/>
                <a:gd name="connsiteY57" fmla="*/ 454611 h 3428733"/>
                <a:gd name="connsiteX58" fmla="*/ 669459 w 2413694"/>
                <a:gd name="connsiteY58" fmla="*/ 454611 h 3428733"/>
                <a:gd name="connsiteX59" fmla="*/ 669459 w 2413694"/>
                <a:gd name="connsiteY59" fmla="*/ 137160 h 3428733"/>
                <a:gd name="connsiteX60" fmla="*/ 687408 w 2413694"/>
                <a:gd name="connsiteY60" fmla="*/ 137160 h 3428733"/>
                <a:gd name="connsiteX61" fmla="*/ 964674 w 2413694"/>
                <a:gd name="connsiteY61" fmla="*/ 137428 h 3428733"/>
                <a:gd name="connsiteX62" fmla="*/ 988785 w 2413694"/>
                <a:gd name="connsiteY62" fmla="*/ 126980 h 3428733"/>
                <a:gd name="connsiteX63" fmla="*/ 1084422 w 2413694"/>
                <a:gd name="connsiteY63" fmla="*/ 16609 h 3428733"/>
                <a:gd name="connsiteX64" fmla="*/ 1111478 w 2413694"/>
                <a:gd name="connsiteY64" fmla="*/ 268 h 3428733"/>
                <a:gd name="connsiteX65" fmla="*/ 1282929 w 2413694"/>
                <a:gd name="connsiteY65" fmla="*/ 0 h 3428733"/>
                <a:gd name="connsiteX66" fmla="*/ 1266319 w 2413694"/>
                <a:gd name="connsiteY66" fmla="*/ 2666852 h 3428733"/>
                <a:gd name="connsiteX67" fmla="*/ 1850321 w 2413694"/>
                <a:gd name="connsiteY67" fmla="*/ 3018325 h 3428733"/>
                <a:gd name="connsiteX68" fmla="*/ 1752809 w 2413694"/>
                <a:gd name="connsiteY68" fmla="*/ 2366011 h 3428733"/>
                <a:gd name="connsiteX69" fmla="*/ 1266319 w 2413694"/>
                <a:gd name="connsiteY69" fmla="*/ 2666852 h 3428733"/>
                <a:gd name="connsiteX70" fmla="*/ 705088 w 2413694"/>
                <a:gd name="connsiteY70" fmla="*/ 2380745 h 3428733"/>
                <a:gd name="connsiteX71" fmla="*/ 642402 w 2413694"/>
                <a:gd name="connsiteY71" fmla="*/ 3001448 h 3428733"/>
                <a:gd name="connsiteX72" fmla="*/ 1181934 w 2413694"/>
                <a:gd name="connsiteY72" fmla="*/ 2667656 h 3428733"/>
                <a:gd name="connsiteX73" fmla="*/ 705088 w 2413694"/>
                <a:gd name="connsiteY73" fmla="*/ 2380745 h 3428733"/>
                <a:gd name="connsiteX74" fmla="*/ 1245424 w 2413694"/>
                <a:gd name="connsiteY74" fmla="*/ 1956138 h 3428733"/>
                <a:gd name="connsiteX75" fmla="*/ 1742629 w 2413694"/>
                <a:gd name="connsiteY75" fmla="*/ 2296895 h 3428733"/>
                <a:gd name="connsiteX76" fmla="*/ 1646992 w 2413694"/>
                <a:gd name="connsiteY76" fmla="*/ 1655832 h 3428733"/>
                <a:gd name="connsiteX77" fmla="*/ 1245424 w 2413694"/>
                <a:gd name="connsiteY77" fmla="*/ 1956138 h 3428733"/>
                <a:gd name="connsiteX78" fmla="*/ 713393 w 2413694"/>
                <a:gd name="connsiteY78" fmla="*/ 2299038 h 3428733"/>
                <a:gd name="connsiteX79" fmla="*/ 1169879 w 2413694"/>
                <a:gd name="connsiteY79" fmla="*/ 1957477 h 3428733"/>
                <a:gd name="connsiteX80" fmla="*/ 775276 w 2413694"/>
                <a:gd name="connsiteY80" fmla="*/ 1686908 h 3428733"/>
                <a:gd name="connsiteX81" fmla="*/ 713393 w 2413694"/>
                <a:gd name="connsiteY81" fmla="*/ 2299038 h 3428733"/>
                <a:gd name="connsiteX82" fmla="*/ 784920 w 2413694"/>
                <a:gd name="connsiteY82" fmla="*/ 1592074 h 3428733"/>
                <a:gd name="connsiteX83" fmla="*/ 790278 w 2413694"/>
                <a:gd name="connsiteY83" fmla="*/ 1588860 h 3428733"/>
                <a:gd name="connsiteX84" fmla="*/ 1167200 w 2413694"/>
                <a:gd name="connsiteY84" fmla="*/ 1293376 h 3428733"/>
                <a:gd name="connsiteX85" fmla="*/ 1167200 w 2413694"/>
                <a:gd name="connsiteY85" fmla="*/ 1273285 h 3428733"/>
                <a:gd name="connsiteX86" fmla="*/ 904667 w 2413694"/>
                <a:gd name="connsiteY86" fmla="*/ 1067812 h 3428733"/>
                <a:gd name="connsiteX87" fmla="*/ 842516 w 2413694"/>
                <a:gd name="connsiteY87" fmla="*/ 1019592 h 3428733"/>
                <a:gd name="connsiteX88" fmla="*/ 784920 w 2413694"/>
                <a:gd name="connsiteY88" fmla="*/ 1592074 h 3428733"/>
                <a:gd name="connsiteX89" fmla="*/ 1251585 w 2413694"/>
                <a:gd name="connsiteY89" fmla="*/ 1282929 h 3428733"/>
                <a:gd name="connsiteX90" fmla="*/ 1636008 w 2413694"/>
                <a:gd name="connsiteY90" fmla="*/ 1583502 h 3428733"/>
                <a:gd name="connsiteX91" fmla="*/ 1614309 w 2413694"/>
                <a:gd name="connsiteY91" fmla="*/ 1434287 h 3428733"/>
                <a:gd name="connsiteX92" fmla="*/ 1585645 w 2413694"/>
                <a:gd name="connsiteY92" fmla="*/ 1244352 h 3428733"/>
                <a:gd name="connsiteX93" fmla="*/ 1560195 w 2413694"/>
                <a:gd name="connsiteY93" fmla="*/ 1074242 h 3428733"/>
                <a:gd name="connsiteX94" fmla="*/ 1531263 w 2413694"/>
                <a:gd name="connsiteY94" fmla="*/ 1063526 h 3428733"/>
                <a:gd name="connsiteX95" fmla="*/ 1446074 w 2413694"/>
                <a:gd name="connsiteY95" fmla="*/ 1130231 h 3428733"/>
                <a:gd name="connsiteX96" fmla="*/ 1251585 w 2413694"/>
                <a:gd name="connsiteY96" fmla="*/ 1282929 h 3428733"/>
                <a:gd name="connsiteX97" fmla="*/ 1767811 w 2413694"/>
                <a:gd name="connsiteY97" fmla="*/ 3023682 h 3428733"/>
                <a:gd name="connsiteX98" fmla="*/ 1768882 w 2413694"/>
                <a:gd name="connsiteY98" fmla="*/ 3020736 h 3428733"/>
                <a:gd name="connsiteX99" fmla="*/ 1243816 w 2413694"/>
                <a:gd name="connsiteY99" fmla="*/ 2704625 h 3428733"/>
                <a:gd name="connsiteX100" fmla="*/ 1248906 w 2413694"/>
                <a:gd name="connsiteY100" fmla="*/ 3023415 h 3428733"/>
                <a:gd name="connsiteX101" fmla="*/ 1767811 w 2413694"/>
                <a:gd name="connsiteY101" fmla="*/ 3023682 h 3428733"/>
                <a:gd name="connsiteX102" fmla="*/ 1203365 w 2413694"/>
                <a:gd name="connsiteY102" fmla="*/ 3025290 h 3428733"/>
                <a:gd name="connsiteX103" fmla="*/ 1198811 w 2413694"/>
                <a:gd name="connsiteY103" fmla="*/ 2708911 h 3428733"/>
                <a:gd name="connsiteX104" fmla="*/ 687408 w 2413694"/>
                <a:gd name="connsiteY104" fmla="*/ 3025290 h 3428733"/>
                <a:gd name="connsiteX105" fmla="*/ 1203365 w 2413694"/>
                <a:gd name="connsiteY105" fmla="*/ 3025290 h 3428733"/>
                <a:gd name="connsiteX106" fmla="*/ 1682086 w 2413694"/>
                <a:gd name="connsiteY106" fmla="*/ 2311629 h 3428733"/>
                <a:gd name="connsiteX107" fmla="*/ 1683157 w 2413694"/>
                <a:gd name="connsiteY107" fmla="*/ 2309218 h 3428733"/>
                <a:gd name="connsiteX108" fmla="*/ 1232833 w 2413694"/>
                <a:gd name="connsiteY108" fmla="*/ 2000608 h 3428733"/>
                <a:gd name="connsiteX109" fmla="*/ 1238191 w 2413694"/>
                <a:gd name="connsiteY109" fmla="*/ 2316719 h 3428733"/>
                <a:gd name="connsiteX110" fmla="*/ 1682086 w 2413694"/>
                <a:gd name="connsiteY110" fmla="*/ 2311629 h 3428733"/>
                <a:gd name="connsiteX111" fmla="*/ 1215956 w 2413694"/>
                <a:gd name="connsiteY111" fmla="*/ 501224 h 3428733"/>
                <a:gd name="connsiteX112" fmla="*/ 1213009 w 2413694"/>
                <a:gd name="connsiteY112" fmla="*/ 501759 h 3428733"/>
                <a:gd name="connsiteX113" fmla="*/ 1218099 w 2413694"/>
                <a:gd name="connsiteY113" fmla="*/ 957441 h 3428733"/>
                <a:gd name="connsiteX114" fmla="*/ 1523494 w 2413694"/>
                <a:gd name="connsiteY114" fmla="*/ 962531 h 3428733"/>
                <a:gd name="connsiteX115" fmla="*/ 1215956 w 2413694"/>
                <a:gd name="connsiteY115" fmla="*/ 501224 h 3428733"/>
                <a:gd name="connsiteX116" fmla="*/ 756255 w 2413694"/>
                <a:gd name="connsiteY116" fmla="*/ 2322345 h 3428733"/>
                <a:gd name="connsiteX117" fmla="*/ 1192649 w 2413694"/>
                <a:gd name="connsiteY117" fmla="*/ 2317255 h 3428733"/>
                <a:gd name="connsiteX118" fmla="*/ 1187827 w 2413694"/>
                <a:gd name="connsiteY118" fmla="*/ 1999536 h 3428733"/>
                <a:gd name="connsiteX119" fmla="*/ 756255 w 2413694"/>
                <a:gd name="connsiteY119" fmla="*/ 2322345 h 3428733"/>
                <a:gd name="connsiteX120" fmla="*/ 1167736 w 2413694"/>
                <a:gd name="connsiteY120" fmla="*/ 516493 h 3428733"/>
                <a:gd name="connsiteX121" fmla="*/ 1165057 w 2413694"/>
                <a:gd name="connsiteY121" fmla="*/ 515422 h 3428733"/>
                <a:gd name="connsiteX122" fmla="*/ 878146 w 2413694"/>
                <a:gd name="connsiteY122" fmla="*/ 951012 h 3428733"/>
                <a:gd name="connsiteX123" fmla="*/ 1173093 w 2413694"/>
                <a:gd name="connsiteY123" fmla="*/ 956370 h 3428733"/>
                <a:gd name="connsiteX124" fmla="*/ 1167736 w 2413694"/>
                <a:gd name="connsiteY124" fmla="*/ 516493 h 3428733"/>
                <a:gd name="connsiteX125" fmla="*/ 1242745 w 2413694"/>
                <a:gd name="connsiteY125" fmla="*/ 2630151 h 3428733"/>
                <a:gd name="connsiteX126" fmla="*/ 1680478 w 2413694"/>
                <a:gd name="connsiteY126" fmla="*/ 2359314 h 3428733"/>
                <a:gd name="connsiteX127" fmla="*/ 1679407 w 2413694"/>
                <a:gd name="connsiteY127" fmla="*/ 2356367 h 3428733"/>
                <a:gd name="connsiteX128" fmla="*/ 1238459 w 2413694"/>
                <a:gd name="connsiteY128" fmla="*/ 2361457 h 3428733"/>
                <a:gd name="connsiteX129" fmla="*/ 1242745 w 2413694"/>
                <a:gd name="connsiteY129" fmla="*/ 2630151 h 3428733"/>
                <a:gd name="connsiteX130" fmla="*/ 773936 w 2413694"/>
                <a:gd name="connsiteY130" fmla="*/ 2367082 h 3428733"/>
                <a:gd name="connsiteX131" fmla="*/ 773133 w 2413694"/>
                <a:gd name="connsiteY131" fmla="*/ 2370297 h 3428733"/>
                <a:gd name="connsiteX132" fmla="*/ 1197471 w 2413694"/>
                <a:gd name="connsiteY132" fmla="*/ 2625597 h 3428733"/>
                <a:gd name="connsiteX133" fmla="*/ 1193185 w 2413694"/>
                <a:gd name="connsiteY133" fmla="*/ 2362528 h 3428733"/>
                <a:gd name="connsiteX134" fmla="*/ 773936 w 2413694"/>
                <a:gd name="connsiteY134" fmla="*/ 2367082 h 3428733"/>
                <a:gd name="connsiteX135" fmla="*/ 1222117 w 2413694"/>
                <a:gd name="connsiteY135" fmla="*/ 1316147 h 3428733"/>
                <a:gd name="connsiteX136" fmla="*/ 1226939 w 2413694"/>
                <a:gd name="connsiteY136" fmla="*/ 1609487 h 3428733"/>
                <a:gd name="connsiteX137" fmla="*/ 1597164 w 2413694"/>
                <a:gd name="connsiteY137" fmla="*/ 1609487 h 3428733"/>
                <a:gd name="connsiteX138" fmla="*/ 1222117 w 2413694"/>
                <a:gd name="connsiteY138" fmla="*/ 1316147 h 3428733"/>
                <a:gd name="connsiteX139" fmla="*/ 1132374 w 2413694"/>
                <a:gd name="connsiteY139" fmla="*/ 484882 h 3428733"/>
                <a:gd name="connsiteX140" fmla="*/ 1115497 w 2413694"/>
                <a:gd name="connsiteY140" fmla="*/ 484882 h 3428733"/>
                <a:gd name="connsiteX141" fmla="*/ 929313 w 2413694"/>
                <a:gd name="connsiteY141" fmla="*/ 486222 h 3428733"/>
                <a:gd name="connsiteX142" fmla="*/ 899577 w 2413694"/>
                <a:gd name="connsiteY142" fmla="*/ 488365 h 3428733"/>
                <a:gd name="connsiteX143" fmla="*/ 893683 w 2413694"/>
                <a:gd name="connsiteY143" fmla="*/ 516761 h 3428733"/>
                <a:gd name="connsiteX144" fmla="*/ 893415 w 2413694"/>
                <a:gd name="connsiteY144" fmla="*/ 518101 h 3428733"/>
                <a:gd name="connsiteX145" fmla="*/ 875735 w 2413694"/>
                <a:gd name="connsiteY145" fmla="*/ 690890 h 3428733"/>
                <a:gd name="connsiteX146" fmla="*/ 860465 w 2413694"/>
                <a:gd name="connsiteY146" fmla="*/ 841177 h 3428733"/>
                <a:gd name="connsiteX147" fmla="*/ 854571 w 2413694"/>
                <a:gd name="connsiteY147" fmla="*/ 901988 h 3428733"/>
                <a:gd name="connsiteX148" fmla="*/ 856982 w 2413694"/>
                <a:gd name="connsiteY148" fmla="*/ 902524 h 3428733"/>
                <a:gd name="connsiteX149" fmla="*/ 1132374 w 2413694"/>
                <a:gd name="connsiteY149" fmla="*/ 484882 h 3428733"/>
                <a:gd name="connsiteX150" fmla="*/ 1182470 w 2413694"/>
                <a:gd name="connsiteY150" fmla="*/ 1656904 h 3428733"/>
                <a:gd name="connsiteX151" fmla="*/ 808494 w 2413694"/>
                <a:gd name="connsiteY151" fmla="*/ 1656904 h 3428733"/>
                <a:gd name="connsiteX152" fmla="*/ 1186488 w 2413694"/>
                <a:gd name="connsiteY152" fmla="*/ 1915954 h 3428733"/>
                <a:gd name="connsiteX153" fmla="*/ 1182470 w 2413694"/>
                <a:gd name="connsiteY153" fmla="*/ 1656904 h 3428733"/>
                <a:gd name="connsiteX154" fmla="*/ 1181666 w 2413694"/>
                <a:gd name="connsiteY154" fmla="*/ 1609755 h 3428733"/>
                <a:gd name="connsiteX155" fmla="*/ 1177648 w 2413694"/>
                <a:gd name="connsiteY155" fmla="*/ 1340793 h 3428733"/>
                <a:gd name="connsiteX156" fmla="*/ 834480 w 2413694"/>
                <a:gd name="connsiteY156" fmla="*/ 1609755 h 3428733"/>
                <a:gd name="connsiteX157" fmla="*/ 1181666 w 2413694"/>
                <a:gd name="connsiteY157" fmla="*/ 1609755 h 3428733"/>
                <a:gd name="connsiteX158" fmla="*/ 1530460 w 2413694"/>
                <a:gd name="connsiteY158" fmla="*/ 893683 h 3428733"/>
                <a:gd name="connsiteX159" fmla="*/ 1532603 w 2413694"/>
                <a:gd name="connsiteY159" fmla="*/ 892880 h 3428733"/>
                <a:gd name="connsiteX160" fmla="*/ 1523494 w 2413694"/>
                <a:gd name="connsiteY160" fmla="*/ 826175 h 3428733"/>
                <a:gd name="connsiteX161" fmla="*/ 1473667 w 2413694"/>
                <a:gd name="connsiteY161" fmla="*/ 493990 h 3428733"/>
                <a:gd name="connsiteX162" fmla="*/ 1460540 w 2413694"/>
                <a:gd name="connsiteY162" fmla="*/ 482471 h 3428733"/>
                <a:gd name="connsiteX163" fmla="*/ 1338918 w 2413694"/>
                <a:gd name="connsiteY163" fmla="*/ 483543 h 3428733"/>
                <a:gd name="connsiteX164" fmla="*/ 1257479 w 2413694"/>
                <a:gd name="connsiteY164" fmla="*/ 483543 h 3428733"/>
                <a:gd name="connsiteX165" fmla="*/ 1530460 w 2413694"/>
                <a:gd name="connsiteY165" fmla="*/ 893683 h 3428733"/>
                <a:gd name="connsiteX166" fmla="*/ 1231493 w 2413694"/>
                <a:gd name="connsiteY166" fmla="*/ 1911400 h 3428733"/>
                <a:gd name="connsiteX167" fmla="*/ 1571715 w 2413694"/>
                <a:gd name="connsiteY167" fmla="*/ 1656904 h 3428733"/>
                <a:gd name="connsiteX168" fmla="*/ 1227475 w 2413694"/>
                <a:gd name="connsiteY168" fmla="*/ 1656904 h 3428733"/>
                <a:gd name="connsiteX169" fmla="*/ 1231493 w 2413694"/>
                <a:gd name="connsiteY169" fmla="*/ 1911400 h 3428733"/>
                <a:gd name="connsiteX170" fmla="*/ 1220242 w 2413694"/>
                <a:gd name="connsiteY170" fmla="*/ 1251853 h 3428733"/>
                <a:gd name="connsiteX171" fmla="*/ 1531263 w 2413694"/>
                <a:gd name="connsiteY171" fmla="*/ 1008073 h 3428733"/>
                <a:gd name="connsiteX172" fmla="*/ 1220242 w 2413694"/>
                <a:gd name="connsiteY172" fmla="*/ 1002179 h 3428733"/>
                <a:gd name="connsiteX173" fmla="*/ 1220242 w 2413694"/>
                <a:gd name="connsiteY173" fmla="*/ 1251853 h 3428733"/>
                <a:gd name="connsiteX174" fmla="*/ 1173897 w 2413694"/>
                <a:gd name="connsiteY174" fmla="*/ 1001643 h 3428733"/>
                <a:gd name="connsiteX175" fmla="*/ 889129 w 2413694"/>
                <a:gd name="connsiteY175" fmla="*/ 996286 h 3428733"/>
                <a:gd name="connsiteX176" fmla="*/ 888593 w 2413694"/>
                <a:gd name="connsiteY176" fmla="*/ 999232 h 3428733"/>
                <a:gd name="connsiteX177" fmla="*/ 1173897 w 2413694"/>
                <a:gd name="connsiteY177" fmla="*/ 1222385 h 3428733"/>
                <a:gd name="connsiteX178" fmla="*/ 1173897 w 2413694"/>
                <a:gd name="connsiteY178" fmla="*/ 1001643 h 342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413694" h="3428733">
                  <a:moveTo>
                    <a:pt x="1282929" y="0"/>
                  </a:moveTo>
                  <a:cubicBezTo>
                    <a:pt x="1319897" y="42863"/>
                    <a:pt x="1356598" y="85993"/>
                    <a:pt x="1394103" y="128588"/>
                  </a:cubicBezTo>
                  <a:cubicBezTo>
                    <a:pt x="1398122" y="133142"/>
                    <a:pt x="1405890" y="136356"/>
                    <a:pt x="1412052" y="136356"/>
                  </a:cubicBezTo>
                  <a:cubicBezTo>
                    <a:pt x="1498581" y="136892"/>
                    <a:pt x="1585377" y="136624"/>
                    <a:pt x="1671906" y="136624"/>
                  </a:cubicBezTo>
                  <a:cubicBezTo>
                    <a:pt x="1676728" y="136624"/>
                    <a:pt x="1681550" y="136624"/>
                    <a:pt x="1686908" y="136624"/>
                  </a:cubicBezTo>
                  <a:cubicBezTo>
                    <a:pt x="1686908" y="242173"/>
                    <a:pt x="1686908" y="346383"/>
                    <a:pt x="1686908" y="452200"/>
                  </a:cubicBezTo>
                  <a:cubicBezTo>
                    <a:pt x="1629311" y="452200"/>
                    <a:pt x="1571983" y="452200"/>
                    <a:pt x="1513047" y="452200"/>
                  </a:cubicBezTo>
                  <a:cubicBezTo>
                    <a:pt x="1538496" y="622578"/>
                    <a:pt x="1563678" y="791349"/>
                    <a:pt x="1588860" y="960388"/>
                  </a:cubicBezTo>
                  <a:cubicBezTo>
                    <a:pt x="1591271" y="960120"/>
                    <a:pt x="1593414" y="959852"/>
                    <a:pt x="1595289" y="959317"/>
                  </a:cubicBezTo>
                  <a:cubicBezTo>
                    <a:pt x="1595289" y="960388"/>
                    <a:pt x="1595825" y="961460"/>
                    <a:pt x="1595557" y="961996"/>
                  </a:cubicBezTo>
                  <a:cubicBezTo>
                    <a:pt x="1586717" y="980748"/>
                    <a:pt x="1594753" y="999232"/>
                    <a:pt x="1597432" y="1017181"/>
                  </a:cubicBezTo>
                  <a:cubicBezTo>
                    <a:pt x="1608952" y="1099156"/>
                    <a:pt x="1621542" y="1180862"/>
                    <a:pt x="1633865" y="1262837"/>
                  </a:cubicBezTo>
                  <a:cubicBezTo>
                    <a:pt x="1644313" y="1331953"/>
                    <a:pt x="1654761" y="1401068"/>
                    <a:pt x="1665209" y="1470184"/>
                  </a:cubicBezTo>
                  <a:cubicBezTo>
                    <a:pt x="1671638" y="1513850"/>
                    <a:pt x="1678335" y="1557249"/>
                    <a:pt x="1684765" y="1600915"/>
                  </a:cubicBezTo>
                  <a:cubicBezTo>
                    <a:pt x="1685032" y="1603058"/>
                    <a:pt x="1684497" y="1606808"/>
                    <a:pt x="1685568" y="1607344"/>
                  </a:cubicBezTo>
                  <a:cubicBezTo>
                    <a:pt x="1705124" y="1615649"/>
                    <a:pt x="1693337" y="1632526"/>
                    <a:pt x="1695212" y="1645117"/>
                  </a:cubicBezTo>
                  <a:cubicBezTo>
                    <a:pt x="1697623" y="1661994"/>
                    <a:pt x="1696284" y="1679407"/>
                    <a:pt x="1698695" y="1696284"/>
                  </a:cubicBezTo>
                  <a:cubicBezTo>
                    <a:pt x="1715036" y="1807191"/>
                    <a:pt x="1732181" y="1918097"/>
                    <a:pt x="1748790" y="2029004"/>
                  </a:cubicBezTo>
                  <a:cubicBezTo>
                    <a:pt x="1762453" y="2119551"/>
                    <a:pt x="1775847" y="2210366"/>
                    <a:pt x="1789510" y="2300913"/>
                  </a:cubicBezTo>
                  <a:cubicBezTo>
                    <a:pt x="1790046" y="2304128"/>
                    <a:pt x="1793796" y="2307075"/>
                    <a:pt x="1795671" y="2310290"/>
                  </a:cubicBezTo>
                  <a:cubicBezTo>
                    <a:pt x="1797279" y="2312969"/>
                    <a:pt x="1799422" y="2316183"/>
                    <a:pt x="1799154" y="2319130"/>
                  </a:cubicBezTo>
                  <a:cubicBezTo>
                    <a:pt x="1795671" y="2374315"/>
                    <a:pt x="1808530" y="2427626"/>
                    <a:pt x="1816031" y="2481472"/>
                  </a:cubicBezTo>
                  <a:cubicBezTo>
                    <a:pt x="1826747" y="2557285"/>
                    <a:pt x="1838802" y="2632830"/>
                    <a:pt x="1850053" y="2708375"/>
                  </a:cubicBezTo>
                  <a:cubicBezTo>
                    <a:pt x="1861305" y="2783117"/>
                    <a:pt x="1872020" y="2858126"/>
                    <a:pt x="1883271" y="2932868"/>
                  </a:cubicBezTo>
                  <a:cubicBezTo>
                    <a:pt x="1885950" y="2950816"/>
                    <a:pt x="1888361" y="2969033"/>
                    <a:pt x="1891576" y="2986981"/>
                  </a:cubicBezTo>
                  <a:cubicBezTo>
                    <a:pt x="1892112" y="2989928"/>
                    <a:pt x="1896666" y="2992339"/>
                    <a:pt x="1899345" y="2995018"/>
                  </a:cubicBezTo>
                  <a:cubicBezTo>
                    <a:pt x="1899881" y="2995554"/>
                    <a:pt x="1900952" y="2995018"/>
                    <a:pt x="1902024" y="2995018"/>
                  </a:cubicBezTo>
                  <a:cubicBezTo>
                    <a:pt x="2072670" y="2995018"/>
                    <a:pt x="2243049" y="2994750"/>
                    <a:pt x="2413695" y="2994750"/>
                  </a:cubicBezTo>
                  <a:cubicBezTo>
                    <a:pt x="2413695" y="3016182"/>
                    <a:pt x="2413695" y="3037613"/>
                    <a:pt x="2413695" y="3059044"/>
                  </a:cubicBezTo>
                  <a:cubicBezTo>
                    <a:pt x="2412891" y="3064134"/>
                    <a:pt x="2411552" y="3069492"/>
                    <a:pt x="2411284" y="3074582"/>
                  </a:cubicBezTo>
                  <a:cubicBezTo>
                    <a:pt x="2410213" y="3105657"/>
                    <a:pt x="2409141" y="3137000"/>
                    <a:pt x="2408337" y="3168076"/>
                  </a:cubicBezTo>
                  <a:cubicBezTo>
                    <a:pt x="2406730" y="3252193"/>
                    <a:pt x="2405391" y="3336579"/>
                    <a:pt x="2403783" y="3420697"/>
                  </a:cubicBezTo>
                  <a:cubicBezTo>
                    <a:pt x="2403783" y="3423375"/>
                    <a:pt x="2403247" y="3426054"/>
                    <a:pt x="2402979" y="3428733"/>
                  </a:cubicBezTo>
                  <a:cubicBezTo>
                    <a:pt x="1603862" y="3428733"/>
                    <a:pt x="804476" y="3428733"/>
                    <a:pt x="5358" y="3428733"/>
                  </a:cubicBezTo>
                  <a:cubicBezTo>
                    <a:pt x="5358" y="3341401"/>
                    <a:pt x="5626" y="3254068"/>
                    <a:pt x="4822" y="3166736"/>
                  </a:cubicBezTo>
                  <a:cubicBezTo>
                    <a:pt x="4554" y="3134321"/>
                    <a:pt x="1607" y="3101907"/>
                    <a:pt x="0" y="3069760"/>
                  </a:cubicBezTo>
                  <a:cubicBezTo>
                    <a:pt x="0" y="3049132"/>
                    <a:pt x="0" y="3028772"/>
                    <a:pt x="0" y="3008145"/>
                  </a:cubicBezTo>
                  <a:cubicBezTo>
                    <a:pt x="198507" y="3006002"/>
                    <a:pt x="397282" y="3003859"/>
                    <a:pt x="597128" y="3001448"/>
                  </a:cubicBezTo>
                  <a:cubicBezTo>
                    <a:pt x="599807" y="2975462"/>
                    <a:pt x="602754" y="2950548"/>
                    <a:pt x="605165" y="2925367"/>
                  </a:cubicBezTo>
                  <a:cubicBezTo>
                    <a:pt x="611327" y="2865627"/>
                    <a:pt x="617488" y="2805620"/>
                    <a:pt x="623382" y="2745880"/>
                  </a:cubicBezTo>
                  <a:cubicBezTo>
                    <a:pt x="628204" y="2697660"/>
                    <a:pt x="632490" y="2649171"/>
                    <a:pt x="637580" y="2600951"/>
                  </a:cubicBezTo>
                  <a:cubicBezTo>
                    <a:pt x="643473" y="2543355"/>
                    <a:pt x="649635" y="2485758"/>
                    <a:pt x="655529" y="2428162"/>
                  </a:cubicBezTo>
                  <a:cubicBezTo>
                    <a:pt x="657672" y="2408605"/>
                    <a:pt x="659279" y="2389049"/>
                    <a:pt x="661422" y="2369761"/>
                  </a:cubicBezTo>
                  <a:cubicBezTo>
                    <a:pt x="662494" y="2360117"/>
                    <a:pt x="662494" y="2351009"/>
                    <a:pt x="648295" y="2347526"/>
                  </a:cubicBezTo>
                  <a:cubicBezTo>
                    <a:pt x="674013" y="2333864"/>
                    <a:pt x="666512" y="2310557"/>
                    <a:pt x="668655" y="2291537"/>
                  </a:cubicBezTo>
                  <a:cubicBezTo>
                    <a:pt x="678031" y="2212777"/>
                    <a:pt x="685264" y="2133750"/>
                    <a:pt x="693301" y="2054990"/>
                  </a:cubicBezTo>
                  <a:cubicBezTo>
                    <a:pt x="699998" y="1988553"/>
                    <a:pt x="706160" y="1921848"/>
                    <a:pt x="712589" y="1855411"/>
                  </a:cubicBezTo>
                  <a:cubicBezTo>
                    <a:pt x="718751" y="1793260"/>
                    <a:pt x="724376" y="1731110"/>
                    <a:pt x="731877" y="1669227"/>
                  </a:cubicBezTo>
                  <a:cubicBezTo>
                    <a:pt x="733753" y="1655029"/>
                    <a:pt x="723037" y="1653689"/>
                    <a:pt x="716608" y="1645385"/>
                  </a:cubicBezTo>
                  <a:cubicBezTo>
                    <a:pt x="740182" y="1636544"/>
                    <a:pt x="736699" y="1615649"/>
                    <a:pt x="738843" y="1597164"/>
                  </a:cubicBezTo>
                  <a:cubicBezTo>
                    <a:pt x="745004" y="1538229"/>
                    <a:pt x="750898" y="1479293"/>
                    <a:pt x="757059" y="1420357"/>
                  </a:cubicBezTo>
                  <a:cubicBezTo>
                    <a:pt x="761881" y="1372940"/>
                    <a:pt x="766435" y="1325523"/>
                    <a:pt x="771257" y="1278107"/>
                  </a:cubicBezTo>
                  <a:cubicBezTo>
                    <a:pt x="777151" y="1219706"/>
                    <a:pt x="783312" y="1161038"/>
                    <a:pt x="789206" y="1102638"/>
                  </a:cubicBezTo>
                  <a:cubicBezTo>
                    <a:pt x="794028" y="1055222"/>
                    <a:pt x="798582" y="1007805"/>
                    <a:pt x="803404" y="960388"/>
                  </a:cubicBezTo>
                  <a:cubicBezTo>
                    <a:pt x="809298" y="901452"/>
                    <a:pt x="815727" y="842516"/>
                    <a:pt x="821621" y="783580"/>
                  </a:cubicBezTo>
                  <a:cubicBezTo>
                    <a:pt x="826443" y="736699"/>
                    <a:pt x="830729" y="689551"/>
                    <a:pt x="835551" y="642670"/>
                  </a:cubicBezTo>
                  <a:cubicBezTo>
                    <a:pt x="841445" y="583734"/>
                    <a:pt x="847606" y="524798"/>
                    <a:pt x="853768" y="465862"/>
                  </a:cubicBezTo>
                  <a:cubicBezTo>
                    <a:pt x="854035" y="462915"/>
                    <a:pt x="853768" y="459968"/>
                    <a:pt x="853768" y="454611"/>
                  </a:cubicBezTo>
                  <a:cubicBezTo>
                    <a:pt x="791885" y="454611"/>
                    <a:pt x="730270" y="454611"/>
                    <a:pt x="669459" y="454611"/>
                  </a:cubicBezTo>
                  <a:cubicBezTo>
                    <a:pt x="669459" y="347990"/>
                    <a:pt x="669459" y="243245"/>
                    <a:pt x="669459" y="137160"/>
                  </a:cubicBezTo>
                  <a:cubicBezTo>
                    <a:pt x="677228" y="137160"/>
                    <a:pt x="682318" y="137160"/>
                    <a:pt x="687408" y="137160"/>
                  </a:cubicBezTo>
                  <a:cubicBezTo>
                    <a:pt x="779830" y="137160"/>
                    <a:pt x="872252" y="136892"/>
                    <a:pt x="964674" y="137428"/>
                  </a:cubicBezTo>
                  <a:cubicBezTo>
                    <a:pt x="974854" y="137428"/>
                    <a:pt x="981819" y="135017"/>
                    <a:pt x="988785" y="126980"/>
                  </a:cubicBezTo>
                  <a:cubicBezTo>
                    <a:pt x="1020396" y="90011"/>
                    <a:pt x="1052810" y="53578"/>
                    <a:pt x="1084422" y="16609"/>
                  </a:cubicBezTo>
                  <a:cubicBezTo>
                    <a:pt x="1091922" y="8037"/>
                    <a:pt x="1098888" y="0"/>
                    <a:pt x="1111478" y="268"/>
                  </a:cubicBezTo>
                  <a:cubicBezTo>
                    <a:pt x="1168539" y="0"/>
                    <a:pt x="1225868" y="0"/>
                    <a:pt x="1282929" y="0"/>
                  </a:cubicBezTo>
                  <a:close/>
                  <a:moveTo>
                    <a:pt x="1266319" y="2666852"/>
                  </a:moveTo>
                  <a:cubicBezTo>
                    <a:pt x="1461612" y="2784188"/>
                    <a:pt x="1655029" y="2900721"/>
                    <a:pt x="1850321" y="3018325"/>
                  </a:cubicBezTo>
                  <a:cubicBezTo>
                    <a:pt x="1817638" y="2799726"/>
                    <a:pt x="1785491" y="2584074"/>
                    <a:pt x="1752809" y="2366011"/>
                  </a:cubicBezTo>
                  <a:cubicBezTo>
                    <a:pt x="1590467" y="2466738"/>
                    <a:pt x="1429465" y="2566125"/>
                    <a:pt x="1266319" y="2666852"/>
                  </a:cubicBezTo>
                  <a:close/>
                  <a:moveTo>
                    <a:pt x="705088" y="2380745"/>
                  </a:moveTo>
                  <a:cubicBezTo>
                    <a:pt x="684193" y="2588360"/>
                    <a:pt x="663297" y="2793565"/>
                    <a:pt x="642402" y="3001448"/>
                  </a:cubicBezTo>
                  <a:cubicBezTo>
                    <a:pt x="822960" y="2889737"/>
                    <a:pt x="1001911" y="2779098"/>
                    <a:pt x="1181934" y="2667656"/>
                  </a:cubicBezTo>
                  <a:cubicBezTo>
                    <a:pt x="1022539" y="2571751"/>
                    <a:pt x="864751" y="2476918"/>
                    <a:pt x="705088" y="2380745"/>
                  </a:cubicBezTo>
                  <a:close/>
                  <a:moveTo>
                    <a:pt x="1245424" y="1956138"/>
                  </a:moveTo>
                  <a:cubicBezTo>
                    <a:pt x="1411784" y="2069992"/>
                    <a:pt x="1576269" y="2182774"/>
                    <a:pt x="1742629" y="2296895"/>
                  </a:cubicBezTo>
                  <a:cubicBezTo>
                    <a:pt x="1710482" y="2082582"/>
                    <a:pt x="1678871" y="1870413"/>
                    <a:pt x="1646992" y="1655832"/>
                  </a:cubicBezTo>
                  <a:cubicBezTo>
                    <a:pt x="1512243" y="1756827"/>
                    <a:pt x="1379637" y="1855947"/>
                    <a:pt x="1245424" y="1956138"/>
                  </a:cubicBezTo>
                  <a:close/>
                  <a:moveTo>
                    <a:pt x="713393" y="2299038"/>
                  </a:moveTo>
                  <a:cubicBezTo>
                    <a:pt x="867430" y="2183845"/>
                    <a:pt x="1017985" y="2071331"/>
                    <a:pt x="1169879" y="1957477"/>
                  </a:cubicBezTo>
                  <a:cubicBezTo>
                    <a:pt x="1037809" y="1866930"/>
                    <a:pt x="907346" y="1777455"/>
                    <a:pt x="775276" y="1686908"/>
                  </a:cubicBezTo>
                  <a:cubicBezTo>
                    <a:pt x="754648" y="1891308"/>
                    <a:pt x="734288" y="2093298"/>
                    <a:pt x="713393" y="2299038"/>
                  </a:cubicBezTo>
                  <a:close/>
                  <a:moveTo>
                    <a:pt x="784920" y="1592074"/>
                  </a:moveTo>
                  <a:cubicBezTo>
                    <a:pt x="788134" y="1590199"/>
                    <a:pt x="789474" y="1589664"/>
                    <a:pt x="790278" y="1588860"/>
                  </a:cubicBezTo>
                  <a:cubicBezTo>
                    <a:pt x="915918" y="1490276"/>
                    <a:pt x="1041559" y="1391692"/>
                    <a:pt x="1167200" y="1293376"/>
                  </a:cubicBezTo>
                  <a:cubicBezTo>
                    <a:pt x="1179523" y="1283732"/>
                    <a:pt x="1179523" y="1282929"/>
                    <a:pt x="1167200" y="1273285"/>
                  </a:cubicBezTo>
                  <a:cubicBezTo>
                    <a:pt x="1079867" y="1204705"/>
                    <a:pt x="992267" y="1136392"/>
                    <a:pt x="904667" y="1067812"/>
                  </a:cubicBezTo>
                  <a:cubicBezTo>
                    <a:pt x="884575" y="1052007"/>
                    <a:pt x="864215" y="1036469"/>
                    <a:pt x="842516" y="1019592"/>
                  </a:cubicBezTo>
                  <a:cubicBezTo>
                    <a:pt x="823228" y="1211402"/>
                    <a:pt x="804208" y="1400801"/>
                    <a:pt x="784920" y="1592074"/>
                  </a:cubicBezTo>
                  <a:close/>
                  <a:moveTo>
                    <a:pt x="1251585" y="1282929"/>
                  </a:moveTo>
                  <a:cubicBezTo>
                    <a:pt x="1380173" y="1383388"/>
                    <a:pt x="1507153" y="1482775"/>
                    <a:pt x="1636008" y="1583502"/>
                  </a:cubicBezTo>
                  <a:cubicBezTo>
                    <a:pt x="1628507" y="1531799"/>
                    <a:pt x="1621542" y="1483043"/>
                    <a:pt x="1614309" y="1434287"/>
                  </a:cubicBezTo>
                  <a:cubicBezTo>
                    <a:pt x="1604933" y="1371065"/>
                    <a:pt x="1595289" y="1307575"/>
                    <a:pt x="1585645" y="1244352"/>
                  </a:cubicBezTo>
                  <a:cubicBezTo>
                    <a:pt x="1577072" y="1187560"/>
                    <a:pt x="1569036" y="1130767"/>
                    <a:pt x="1560195" y="1074242"/>
                  </a:cubicBezTo>
                  <a:cubicBezTo>
                    <a:pt x="1557516" y="1056829"/>
                    <a:pt x="1545194" y="1052811"/>
                    <a:pt x="1531263" y="1063526"/>
                  </a:cubicBezTo>
                  <a:cubicBezTo>
                    <a:pt x="1502867" y="1085761"/>
                    <a:pt x="1474470" y="1107996"/>
                    <a:pt x="1446074" y="1130231"/>
                  </a:cubicBezTo>
                  <a:cubicBezTo>
                    <a:pt x="1381780" y="1180862"/>
                    <a:pt x="1317486" y="1231226"/>
                    <a:pt x="1251585" y="1282929"/>
                  </a:cubicBezTo>
                  <a:close/>
                  <a:moveTo>
                    <a:pt x="1767811" y="3023682"/>
                  </a:moveTo>
                  <a:cubicBezTo>
                    <a:pt x="1768078" y="3022611"/>
                    <a:pt x="1768346" y="3021807"/>
                    <a:pt x="1768882" y="3020736"/>
                  </a:cubicBezTo>
                  <a:cubicBezTo>
                    <a:pt x="1594218" y="2915723"/>
                    <a:pt x="1419821" y="2810709"/>
                    <a:pt x="1243816" y="2704625"/>
                  </a:cubicBezTo>
                  <a:cubicBezTo>
                    <a:pt x="1245424" y="2812585"/>
                    <a:pt x="1247299" y="2917866"/>
                    <a:pt x="1248906" y="3023415"/>
                  </a:cubicBezTo>
                  <a:cubicBezTo>
                    <a:pt x="1422499" y="3023682"/>
                    <a:pt x="1595289" y="3023682"/>
                    <a:pt x="1767811" y="3023682"/>
                  </a:cubicBezTo>
                  <a:close/>
                  <a:moveTo>
                    <a:pt x="1203365" y="3025290"/>
                  </a:moveTo>
                  <a:cubicBezTo>
                    <a:pt x="1201758" y="2919205"/>
                    <a:pt x="1200418" y="2815531"/>
                    <a:pt x="1198811" y="2708911"/>
                  </a:cubicBezTo>
                  <a:cubicBezTo>
                    <a:pt x="1027629" y="2814728"/>
                    <a:pt x="858590" y="2919205"/>
                    <a:pt x="687408" y="3025290"/>
                  </a:cubicBezTo>
                  <a:cubicBezTo>
                    <a:pt x="860733" y="3025290"/>
                    <a:pt x="1030843" y="3025290"/>
                    <a:pt x="1203365" y="3025290"/>
                  </a:cubicBezTo>
                  <a:close/>
                  <a:moveTo>
                    <a:pt x="1682086" y="2311629"/>
                  </a:moveTo>
                  <a:cubicBezTo>
                    <a:pt x="1682353" y="2310825"/>
                    <a:pt x="1682621" y="2310022"/>
                    <a:pt x="1683157" y="2309218"/>
                  </a:cubicBezTo>
                  <a:cubicBezTo>
                    <a:pt x="1533674" y="2206884"/>
                    <a:pt x="1383923" y="2104282"/>
                    <a:pt x="1232833" y="2000608"/>
                  </a:cubicBezTo>
                  <a:cubicBezTo>
                    <a:pt x="1234708" y="2108032"/>
                    <a:pt x="1236316" y="2212242"/>
                    <a:pt x="1238191" y="2316719"/>
                  </a:cubicBezTo>
                  <a:cubicBezTo>
                    <a:pt x="1386870" y="2314844"/>
                    <a:pt x="1534478" y="2313236"/>
                    <a:pt x="1682086" y="2311629"/>
                  </a:cubicBezTo>
                  <a:close/>
                  <a:moveTo>
                    <a:pt x="1215956" y="501224"/>
                  </a:moveTo>
                  <a:cubicBezTo>
                    <a:pt x="1214884" y="501491"/>
                    <a:pt x="1213813" y="501491"/>
                    <a:pt x="1213009" y="501759"/>
                  </a:cubicBezTo>
                  <a:cubicBezTo>
                    <a:pt x="1214616" y="653118"/>
                    <a:pt x="1216492" y="804476"/>
                    <a:pt x="1218099" y="957441"/>
                  </a:cubicBezTo>
                  <a:cubicBezTo>
                    <a:pt x="1320165" y="959049"/>
                    <a:pt x="1420624" y="960924"/>
                    <a:pt x="1523494" y="962531"/>
                  </a:cubicBezTo>
                  <a:cubicBezTo>
                    <a:pt x="1419553" y="806619"/>
                    <a:pt x="1317754" y="653921"/>
                    <a:pt x="1215956" y="501224"/>
                  </a:cubicBezTo>
                  <a:close/>
                  <a:moveTo>
                    <a:pt x="756255" y="2322345"/>
                  </a:moveTo>
                  <a:cubicBezTo>
                    <a:pt x="904131" y="2320469"/>
                    <a:pt x="1047721" y="2318862"/>
                    <a:pt x="1192649" y="2317255"/>
                  </a:cubicBezTo>
                  <a:cubicBezTo>
                    <a:pt x="1191042" y="2211170"/>
                    <a:pt x="1189435" y="2106693"/>
                    <a:pt x="1187827" y="1999536"/>
                  </a:cubicBezTo>
                  <a:cubicBezTo>
                    <a:pt x="1043434" y="2107228"/>
                    <a:pt x="901452" y="2213581"/>
                    <a:pt x="756255" y="2322345"/>
                  </a:cubicBezTo>
                  <a:close/>
                  <a:moveTo>
                    <a:pt x="1167736" y="516493"/>
                  </a:moveTo>
                  <a:cubicBezTo>
                    <a:pt x="1166932" y="516225"/>
                    <a:pt x="1165860" y="515958"/>
                    <a:pt x="1165057" y="515422"/>
                  </a:cubicBezTo>
                  <a:cubicBezTo>
                    <a:pt x="1069688" y="660083"/>
                    <a:pt x="974318" y="804744"/>
                    <a:pt x="878146" y="951012"/>
                  </a:cubicBezTo>
                  <a:cubicBezTo>
                    <a:pt x="977801" y="952887"/>
                    <a:pt x="1075045" y="954495"/>
                    <a:pt x="1173093" y="956370"/>
                  </a:cubicBezTo>
                  <a:cubicBezTo>
                    <a:pt x="1171218" y="808762"/>
                    <a:pt x="1169611" y="662494"/>
                    <a:pt x="1167736" y="516493"/>
                  </a:cubicBezTo>
                  <a:close/>
                  <a:moveTo>
                    <a:pt x="1242745" y="2630151"/>
                  </a:moveTo>
                  <a:cubicBezTo>
                    <a:pt x="1390353" y="2538800"/>
                    <a:pt x="1535282" y="2449057"/>
                    <a:pt x="1680478" y="2359314"/>
                  </a:cubicBezTo>
                  <a:cubicBezTo>
                    <a:pt x="1680210" y="2358242"/>
                    <a:pt x="1679675" y="2357438"/>
                    <a:pt x="1679407" y="2356367"/>
                  </a:cubicBezTo>
                  <a:cubicBezTo>
                    <a:pt x="1532335" y="2357974"/>
                    <a:pt x="1385531" y="2359581"/>
                    <a:pt x="1238459" y="2361457"/>
                  </a:cubicBezTo>
                  <a:cubicBezTo>
                    <a:pt x="1239798" y="2452272"/>
                    <a:pt x="1241138" y="2539872"/>
                    <a:pt x="1242745" y="2630151"/>
                  </a:cubicBezTo>
                  <a:close/>
                  <a:moveTo>
                    <a:pt x="773936" y="2367082"/>
                  </a:moveTo>
                  <a:cubicBezTo>
                    <a:pt x="773668" y="2368154"/>
                    <a:pt x="773400" y="2369226"/>
                    <a:pt x="773133" y="2370297"/>
                  </a:cubicBezTo>
                  <a:cubicBezTo>
                    <a:pt x="913775" y="2454951"/>
                    <a:pt x="1054686" y="2539604"/>
                    <a:pt x="1197471" y="2625597"/>
                  </a:cubicBezTo>
                  <a:cubicBezTo>
                    <a:pt x="1196132" y="2536389"/>
                    <a:pt x="1194792" y="2450128"/>
                    <a:pt x="1193185" y="2362528"/>
                  </a:cubicBezTo>
                  <a:cubicBezTo>
                    <a:pt x="1052543" y="2363868"/>
                    <a:pt x="913239" y="2365475"/>
                    <a:pt x="773936" y="2367082"/>
                  </a:cubicBezTo>
                  <a:close/>
                  <a:moveTo>
                    <a:pt x="1222117" y="1316147"/>
                  </a:moveTo>
                  <a:cubicBezTo>
                    <a:pt x="1223725" y="1415802"/>
                    <a:pt x="1225332" y="1512779"/>
                    <a:pt x="1226939" y="1609487"/>
                  </a:cubicBezTo>
                  <a:cubicBezTo>
                    <a:pt x="1350705" y="1609487"/>
                    <a:pt x="1472863" y="1609487"/>
                    <a:pt x="1597164" y="1609487"/>
                  </a:cubicBezTo>
                  <a:cubicBezTo>
                    <a:pt x="1471524" y="1511171"/>
                    <a:pt x="1347758" y="1414463"/>
                    <a:pt x="1222117" y="1316147"/>
                  </a:cubicBezTo>
                  <a:close/>
                  <a:moveTo>
                    <a:pt x="1132374" y="484882"/>
                  </a:moveTo>
                  <a:cubicBezTo>
                    <a:pt x="1124873" y="484882"/>
                    <a:pt x="1120319" y="484882"/>
                    <a:pt x="1115497" y="484882"/>
                  </a:cubicBezTo>
                  <a:cubicBezTo>
                    <a:pt x="1053346" y="485418"/>
                    <a:pt x="991463" y="485686"/>
                    <a:pt x="929313" y="486222"/>
                  </a:cubicBezTo>
                  <a:cubicBezTo>
                    <a:pt x="919133" y="486222"/>
                    <a:pt x="905738" y="483275"/>
                    <a:pt x="899577" y="488365"/>
                  </a:cubicBezTo>
                  <a:cubicBezTo>
                    <a:pt x="893683" y="493187"/>
                    <a:pt x="895291" y="507117"/>
                    <a:pt x="893683" y="516761"/>
                  </a:cubicBezTo>
                  <a:cubicBezTo>
                    <a:pt x="893683" y="517297"/>
                    <a:pt x="893415" y="517565"/>
                    <a:pt x="893415" y="518101"/>
                  </a:cubicBezTo>
                  <a:cubicBezTo>
                    <a:pt x="887522" y="575697"/>
                    <a:pt x="881628" y="633294"/>
                    <a:pt x="875735" y="690890"/>
                  </a:cubicBezTo>
                  <a:cubicBezTo>
                    <a:pt x="870645" y="740986"/>
                    <a:pt x="865555" y="791081"/>
                    <a:pt x="860465" y="841177"/>
                  </a:cubicBezTo>
                  <a:cubicBezTo>
                    <a:pt x="858322" y="861537"/>
                    <a:pt x="856714" y="881896"/>
                    <a:pt x="854571" y="901988"/>
                  </a:cubicBezTo>
                  <a:cubicBezTo>
                    <a:pt x="855375" y="902256"/>
                    <a:pt x="856179" y="902256"/>
                    <a:pt x="856982" y="902524"/>
                  </a:cubicBezTo>
                  <a:cubicBezTo>
                    <a:pt x="948333" y="764292"/>
                    <a:pt x="1039416" y="625793"/>
                    <a:pt x="1132374" y="484882"/>
                  </a:cubicBezTo>
                  <a:close/>
                  <a:moveTo>
                    <a:pt x="1182470" y="1656904"/>
                  </a:moveTo>
                  <a:cubicBezTo>
                    <a:pt x="1057900" y="1656904"/>
                    <a:pt x="934671" y="1656904"/>
                    <a:pt x="808494" y="1656904"/>
                  </a:cubicBezTo>
                  <a:cubicBezTo>
                    <a:pt x="935474" y="1743701"/>
                    <a:pt x="1059776" y="1829158"/>
                    <a:pt x="1186488" y="1915954"/>
                  </a:cubicBezTo>
                  <a:cubicBezTo>
                    <a:pt x="1185148" y="1827550"/>
                    <a:pt x="1183809" y="1742093"/>
                    <a:pt x="1182470" y="1656904"/>
                  </a:cubicBezTo>
                  <a:close/>
                  <a:moveTo>
                    <a:pt x="1181666" y="1609755"/>
                  </a:moveTo>
                  <a:cubicBezTo>
                    <a:pt x="1180326" y="1520548"/>
                    <a:pt x="1178987" y="1431876"/>
                    <a:pt x="1177648" y="1340793"/>
                  </a:cubicBezTo>
                  <a:cubicBezTo>
                    <a:pt x="1062187" y="1431340"/>
                    <a:pt x="949137" y="1519744"/>
                    <a:pt x="834480" y="1609755"/>
                  </a:cubicBezTo>
                  <a:cubicBezTo>
                    <a:pt x="951548" y="1609755"/>
                    <a:pt x="1065669" y="1609755"/>
                    <a:pt x="1181666" y="1609755"/>
                  </a:cubicBezTo>
                  <a:close/>
                  <a:moveTo>
                    <a:pt x="1530460" y="893683"/>
                  </a:moveTo>
                  <a:cubicBezTo>
                    <a:pt x="1531263" y="893416"/>
                    <a:pt x="1531799" y="893148"/>
                    <a:pt x="1532603" y="892880"/>
                  </a:cubicBezTo>
                  <a:cubicBezTo>
                    <a:pt x="1529656" y="870645"/>
                    <a:pt x="1526709" y="848410"/>
                    <a:pt x="1523494" y="826175"/>
                  </a:cubicBezTo>
                  <a:cubicBezTo>
                    <a:pt x="1506885" y="715536"/>
                    <a:pt x="1490008" y="604629"/>
                    <a:pt x="1473667" y="493990"/>
                  </a:cubicBezTo>
                  <a:cubicBezTo>
                    <a:pt x="1472327" y="484614"/>
                    <a:pt x="1469113" y="482471"/>
                    <a:pt x="1460540" y="482471"/>
                  </a:cubicBezTo>
                  <a:cubicBezTo>
                    <a:pt x="1420089" y="483007"/>
                    <a:pt x="1379369" y="483275"/>
                    <a:pt x="1338918" y="483543"/>
                  </a:cubicBezTo>
                  <a:cubicBezTo>
                    <a:pt x="1312932" y="483543"/>
                    <a:pt x="1286679" y="483543"/>
                    <a:pt x="1257479" y="483543"/>
                  </a:cubicBezTo>
                  <a:cubicBezTo>
                    <a:pt x="1349633" y="622310"/>
                    <a:pt x="1440180" y="757863"/>
                    <a:pt x="1530460" y="893683"/>
                  </a:cubicBezTo>
                  <a:close/>
                  <a:moveTo>
                    <a:pt x="1231493" y="1911400"/>
                  </a:moveTo>
                  <a:cubicBezTo>
                    <a:pt x="1345883" y="1825943"/>
                    <a:pt x="1457861" y="1742093"/>
                    <a:pt x="1571715" y="1656904"/>
                  </a:cubicBezTo>
                  <a:cubicBezTo>
                    <a:pt x="1455182" y="1656904"/>
                    <a:pt x="1341329" y="1656904"/>
                    <a:pt x="1227475" y="1656904"/>
                  </a:cubicBezTo>
                  <a:cubicBezTo>
                    <a:pt x="1228815" y="1741557"/>
                    <a:pt x="1230154" y="1824872"/>
                    <a:pt x="1231493" y="1911400"/>
                  </a:cubicBezTo>
                  <a:close/>
                  <a:moveTo>
                    <a:pt x="1220242" y="1251853"/>
                  </a:moveTo>
                  <a:cubicBezTo>
                    <a:pt x="1325255" y="1169343"/>
                    <a:pt x="1427054" y="1089779"/>
                    <a:pt x="1531263" y="1008073"/>
                  </a:cubicBezTo>
                  <a:cubicBezTo>
                    <a:pt x="1424643" y="1006198"/>
                    <a:pt x="1321773" y="1004054"/>
                    <a:pt x="1220242" y="1002179"/>
                  </a:cubicBezTo>
                  <a:cubicBezTo>
                    <a:pt x="1220242" y="1085493"/>
                    <a:pt x="1220242" y="1166664"/>
                    <a:pt x="1220242" y="1251853"/>
                  </a:cubicBezTo>
                  <a:close/>
                  <a:moveTo>
                    <a:pt x="1173897" y="1001643"/>
                  </a:moveTo>
                  <a:cubicBezTo>
                    <a:pt x="1077189" y="999768"/>
                    <a:pt x="983159" y="997893"/>
                    <a:pt x="889129" y="996286"/>
                  </a:cubicBezTo>
                  <a:cubicBezTo>
                    <a:pt x="888861" y="997357"/>
                    <a:pt x="888861" y="998161"/>
                    <a:pt x="888593" y="999232"/>
                  </a:cubicBezTo>
                  <a:cubicBezTo>
                    <a:pt x="983427" y="1073438"/>
                    <a:pt x="1078260" y="1147644"/>
                    <a:pt x="1173897" y="1222385"/>
                  </a:cubicBezTo>
                  <a:cubicBezTo>
                    <a:pt x="1173897" y="1148448"/>
                    <a:pt x="1173897" y="1075849"/>
                    <a:pt x="1173897" y="1001643"/>
                  </a:cubicBezTo>
                  <a:close/>
                </a:path>
              </a:pathLst>
            </a:custGeom>
            <a:solidFill>
              <a:schemeClr val="bg1"/>
            </a:solidFill>
            <a:ln w="26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463256" y="1287325"/>
              <a:ext cx="4180726" cy="4209235"/>
              <a:chOff x="94895" y="1278175"/>
              <a:chExt cx="4485735" cy="4451034"/>
            </a:xfrm>
          </p:grpSpPr>
          <p:grpSp>
            <p:nvGrpSpPr>
              <p:cNvPr id="54" name="Grupo 53"/>
              <p:cNvGrpSpPr/>
              <p:nvPr/>
            </p:nvGrpSpPr>
            <p:grpSpPr>
              <a:xfrm>
                <a:off x="94895" y="1278175"/>
                <a:ext cx="4485735" cy="686900"/>
                <a:chOff x="189781" y="1243671"/>
                <a:chExt cx="4485735" cy="686900"/>
              </a:xfrm>
            </p:grpSpPr>
            <p:sp>
              <p:nvSpPr>
                <p:cNvPr id="77" name="Rectángulo 76"/>
                <p:cNvSpPr/>
                <p:nvPr/>
              </p:nvSpPr>
              <p:spPr>
                <a:xfrm>
                  <a:off x="189781" y="1243671"/>
                  <a:ext cx="3534788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BO" b="1" dirty="0" err="1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Mayaya</a:t>
                  </a:r>
                  <a:r>
                    <a:rPr lang="es-BO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Centro X1 </a:t>
                  </a:r>
                  <a:r>
                    <a:rPr lang="es-BO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IE</a:t>
                  </a: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</a:t>
                  </a:r>
                  <a:r>
                    <a:rPr lang="es-MX" sz="900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programada</a:t>
                  </a:r>
                  <a:r>
                    <a:rPr lang="es-MX" sz="9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Continuar </a:t>
                  </a:r>
                  <a:r>
                    <a:rPr lang="es-MX" sz="9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 la perforación Exploratoria</a:t>
                  </a:r>
                  <a:r>
                    <a:rPr lang="es-MX" sz="9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s-BO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rminador 74"/>
                <p:cNvSpPr/>
                <p:nvPr/>
              </p:nvSpPr>
              <p:spPr>
                <a:xfrm>
                  <a:off x="3512053" y="1243671"/>
                  <a:ext cx="1163463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76" name="Elipse 75"/>
                <p:cNvSpPr/>
                <p:nvPr/>
              </p:nvSpPr>
              <p:spPr>
                <a:xfrm>
                  <a:off x="3908725" y="1320260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 smtClean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1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5" name="Grupo 54"/>
              <p:cNvGrpSpPr/>
              <p:nvPr/>
            </p:nvGrpSpPr>
            <p:grpSpPr>
              <a:xfrm>
                <a:off x="94895" y="2016100"/>
                <a:ext cx="4485735" cy="686900"/>
                <a:chOff x="189781" y="1243671"/>
                <a:chExt cx="4485735" cy="686900"/>
              </a:xfrm>
            </p:grpSpPr>
            <p:sp>
              <p:nvSpPr>
                <p:cNvPr id="74" name="Rectángulo 73"/>
                <p:cNvSpPr/>
                <p:nvPr/>
              </p:nvSpPr>
              <p:spPr>
                <a:xfrm>
                  <a:off x="189781" y="1243671"/>
                  <a:ext cx="3616457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MX" b="1" dirty="0" err="1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Yope</a:t>
                  </a:r>
                  <a:r>
                    <a:rPr lang="es-MX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X1.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</a:t>
                  </a:r>
                  <a:r>
                    <a:rPr lang="es-MX" sz="900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programada: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Perforación y terminación del pozo.</a:t>
                  </a:r>
                  <a:endParaRPr lang="es-BO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Terminador 71"/>
                <p:cNvSpPr/>
                <p:nvPr/>
              </p:nvSpPr>
              <p:spPr>
                <a:xfrm>
                  <a:off x="3512053" y="1243671"/>
                  <a:ext cx="1163463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73" name="Elipse 72"/>
                <p:cNvSpPr/>
                <p:nvPr/>
              </p:nvSpPr>
              <p:spPr>
                <a:xfrm>
                  <a:off x="3922694" y="1333839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2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6" name="Grupo 55"/>
              <p:cNvGrpSpPr/>
              <p:nvPr/>
            </p:nvGrpSpPr>
            <p:grpSpPr>
              <a:xfrm>
                <a:off x="94895" y="2775859"/>
                <a:ext cx="4485735" cy="686900"/>
                <a:chOff x="189781" y="1243671"/>
                <a:chExt cx="4485735" cy="686900"/>
              </a:xfrm>
            </p:grpSpPr>
            <p:sp>
              <p:nvSpPr>
                <p:cNvPr id="71" name="Rectángulo 70"/>
                <p:cNvSpPr/>
                <p:nvPr/>
              </p:nvSpPr>
              <p:spPr>
                <a:xfrm>
                  <a:off x="189781" y="1243671"/>
                  <a:ext cx="3616457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BO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Yarará </a:t>
                  </a:r>
                  <a:r>
                    <a:rPr lang="es-BO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X2.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Matriz.</a:t>
                  </a:r>
                  <a:endPara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programada: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Perforación y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terminación del pozo</a:t>
                  </a:r>
                  <a:r>
                    <a:rPr lang="es-MX" sz="8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s-BO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rminador 68"/>
                <p:cNvSpPr/>
                <p:nvPr/>
              </p:nvSpPr>
              <p:spPr>
                <a:xfrm>
                  <a:off x="3557752" y="1243671"/>
                  <a:ext cx="1117764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70" name="Elipse 69"/>
                <p:cNvSpPr/>
                <p:nvPr/>
              </p:nvSpPr>
              <p:spPr>
                <a:xfrm>
                  <a:off x="3933238" y="1326351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3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7" name="Grupo 56"/>
              <p:cNvGrpSpPr/>
              <p:nvPr/>
            </p:nvGrpSpPr>
            <p:grpSpPr>
              <a:xfrm>
                <a:off x="94895" y="3544625"/>
                <a:ext cx="4485735" cy="686900"/>
                <a:chOff x="189781" y="1243671"/>
                <a:chExt cx="4485735" cy="686900"/>
              </a:xfrm>
            </p:grpSpPr>
            <p:sp>
              <p:nvSpPr>
                <p:cNvPr id="68" name="Rectángulo 67"/>
                <p:cNvSpPr/>
                <p:nvPr/>
              </p:nvSpPr>
              <p:spPr>
                <a:xfrm>
                  <a:off x="189781" y="1243671"/>
                  <a:ext cx="3616457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BO" b="1" dirty="0" err="1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Chané</a:t>
                  </a:r>
                  <a:r>
                    <a:rPr lang="es-BO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NW X1 </a:t>
                  </a:r>
                  <a:r>
                    <a:rPr lang="es-BO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IE.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Matriz.</a:t>
                  </a:r>
                  <a:endPara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programada: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Inicio de la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perforación Exploratoria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s-BO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Terminador 65"/>
                <p:cNvSpPr/>
                <p:nvPr/>
              </p:nvSpPr>
              <p:spPr>
                <a:xfrm>
                  <a:off x="3557752" y="1243671"/>
                  <a:ext cx="1117764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67" name="Elipse 66"/>
                <p:cNvSpPr/>
                <p:nvPr/>
              </p:nvSpPr>
              <p:spPr>
                <a:xfrm>
                  <a:off x="3932275" y="1333066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4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" name="Grupo 57"/>
              <p:cNvGrpSpPr/>
              <p:nvPr/>
            </p:nvGrpSpPr>
            <p:grpSpPr>
              <a:xfrm>
                <a:off x="94895" y="4274843"/>
                <a:ext cx="4485735" cy="694607"/>
                <a:chOff x="189781" y="1235964"/>
                <a:chExt cx="4485735" cy="694607"/>
              </a:xfrm>
            </p:grpSpPr>
            <p:sp>
              <p:nvSpPr>
                <p:cNvPr id="65" name="Rectángulo 64"/>
                <p:cNvSpPr/>
                <p:nvPr/>
              </p:nvSpPr>
              <p:spPr>
                <a:xfrm>
                  <a:off x="189781" y="1235964"/>
                  <a:ext cx="3616457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MX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Bermejo – </a:t>
                  </a:r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X46D.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Matriz.</a:t>
                  </a:r>
                  <a:endPara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programada: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Construcción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 Camino de Acceso y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Planchada.</a:t>
                  </a:r>
                  <a:endParaRPr lang="es-BO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Terminador 62"/>
                <p:cNvSpPr/>
                <p:nvPr/>
              </p:nvSpPr>
              <p:spPr>
                <a:xfrm>
                  <a:off x="3557752" y="1243671"/>
                  <a:ext cx="1117764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64" name="Elipse 63"/>
                <p:cNvSpPr/>
                <p:nvPr/>
              </p:nvSpPr>
              <p:spPr>
                <a:xfrm>
                  <a:off x="3922694" y="1329393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5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9" name="Grupo 58"/>
              <p:cNvGrpSpPr/>
              <p:nvPr/>
            </p:nvGrpSpPr>
            <p:grpSpPr>
              <a:xfrm>
                <a:off x="94895" y="5042309"/>
                <a:ext cx="4485735" cy="686900"/>
                <a:chOff x="189781" y="1243671"/>
                <a:chExt cx="4485735" cy="686900"/>
              </a:xfrm>
            </p:grpSpPr>
            <p:sp>
              <p:nvSpPr>
                <p:cNvPr id="62" name="Rectángulo 61"/>
                <p:cNvSpPr/>
                <p:nvPr/>
              </p:nvSpPr>
              <p:spPr>
                <a:xfrm>
                  <a:off x="189781" y="1243671"/>
                  <a:ext cx="3616457" cy="686900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/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 </a:t>
                  </a:r>
                  <a:r>
                    <a:rPr lang="es-MX" b="1" dirty="0" err="1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Iñau</a:t>
                  </a:r>
                  <a:r>
                    <a:rPr lang="es-MX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s-MX" b="1" dirty="0" smtClean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X3D.</a:t>
                  </a: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Empresa: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Matriz.</a:t>
                  </a:r>
                  <a:endPara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s-MX" sz="900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Actividad programada: 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Construcción </a:t>
                  </a:r>
                  <a:r>
                    <a:rPr lang="es-MX" sz="9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 Camino de Acceso y Planchada</a:t>
                  </a:r>
                  <a:r>
                    <a:rPr lang="es-MX" sz="9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s-BO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rminador 59"/>
                <p:cNvSpPr/>
                <p:nvPr/>
              </p:nvSpPr>
              <p:spPr>
                <a:xfrm>
                  <a:off x="3557752" y="1243671"/>
                  <a:ext cx="1117764" cy="686900"/>
                </a:xfrm>
                <a:prstGeom prst="flowChartTerminator">
                  <a:avLst/>
                </a:prstGeom>
                <a:solidFill>
                  <a:srgbClr val="134263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BO"/>
                </a:p>
              </p:txBody>
            </p:sp>
            <p:sp>
              <p:nvSpPr>
                <p:cNvPr id="61" name="Elipse 60"/>
                <p:cNvSpPr/>
                <p:nvPr/>
              </p:nvSpPr>
              <p:spPr>
                <a:xfrm>
                  <a:off x="3922694" y="1319364"/>
                  <a:ext cx="636366" cy="5154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rgbClr val="134263"/>
                      </a:solidFill>
                      <a:latin typeface="Century Gothic" panose="020B0502020202020204" pitchFamily="34" charset="0"/>
                    </a:rPr>
                    <a:t>6</a:t>
                  </a:r>
                  <a:endParaRPr lang="es-BO" b="1" dirty="0">
                    <a:solidFill>
                      <a:srgbClr val="134263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15" name="Grupo 14"/>
            <p:cNvGrpSpPr/>
            <p:nvPr/>
          </p:nvGrpSpPr>
          <p:grpSpPr>
            <a:xfrm>
              <a:off x="7568820" y="1349603"/>
              <a:ext cx="4383694" cy="690770"/>
              <a:chOff x="-565377" y="1018486"/>
              <a:chExt cx="4371615" cy="730452"/>
            </a:xfrm>
          </p:grpSpPr>
          <p:sp>
            <p:nvSpPr>
              <p:cNvPr id="53" name="Rectángulo 52"/>
              <p:cNvSpPr/>
              <p:nvPr/>
            </p:nvSpPr>
            <p:spPr>
              <a:xfrm>
                <a:off x="200397" y="1018486"/>
                <a:ext cx="3605841" cy="730452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s-MX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Pozo Yapucaiti-X1.</a:t>
                </a:r>
                <a:endParaRPr lang="es-BO" b="1" dirty="0">
                  <a:solidFill>
                    <a:srgbClr val="2683C6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MX" sz="900" dirty="0" smtClean="0">
                    <a:solidFill>
                      <a:srgbClr val="1342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Empresa</a:t>
                </a:r>
                <a:r>
                  <a:rPr lang="es-MX" sz="900" dirty="0">
                    <a:solidFill>
                      <a:srgbClr val="1342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Matriz. </a:t>
                </a:r>
                <a:endParaRPr lang="es-MX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MX" sz="900" dirty="0" smtClean="0">
                    <a:solidFill>
                      <a:srgbClr val="1342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Actividad </a:t>
                </a:r>
                <a:r>
                  <a:rPr lang="es-MX" sz="900" dirty="0">
                    <a:solidFill>
                      <a:srgbClr val="1342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programada: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Construcción de Camino de Acceso y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Planchada.</a:t>
                </a:r>
                <a:endParaRPr lang="es-BO" sz="800" dirty="0">
                  <a:solidFill>
                    <a:srgbClr val="13426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rminador 50"/>
              <p:cNvSpPr/>
              <p:nvPr/>
            </p:nvSpPr>
            <p:spPr>
              <a:xfrm>
                <a:off x="-565377" y="1029219"/>
                <a:ext cx="872506" cy="712362"/>
              </a:xfrm>
              <a:prstGeom prst="flowChartTerminator">
                <a:avLst/>
              </a:prstGeom>
              <a:solidFill>
                <a:srgbClr val="13426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-394315" y="1137468"/>
                <a:ext cx="516545" cy="5154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b="1" dirty="0" smtClean="0">
                    <a:solidFill>
                      <a:srgbClr val="134263"/>
                    </a:solidFill>
                    <a:latin typeface="Century Gothic" panose="020B0502020202020204" pitchFamily="34" charset="0"/>
                  </a:rPr>
                  <a:t>7</a:t>
                </a:r>
                <a:endParaRPr lang="es-BO" b="1" dirty="0">
                  <a:solidFill>
                    <a:srgbClr val="134263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7568820" y="2173963"/>
              <a:ext cx="4383694" cy="710147"/>
              <a:chOff x="-565377" y="1110621"/>
              <a:chExt cx="4371615" cy="750941"/>
            </a:xfrm>
          </p:grpSpPr>
          <p:sp>
            <p:nvSpPr>
              <p:cNvPr id="50" name="Rectángulo 49"/>
              <p:cNvSpPr/>
              <p:nvPr/>
            </p:nvSpPr>
            <p:spPr>
              <a:xfrm>
                <a:off x="156972" y="1110622"/>
                <a:ext cx="3649266" cy="750940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Pozo </a:t>
                </a:r>
                <a:r>
                  <a:rPr lang="es-MX" b="1" dirty="0" err="1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Villamontes</a:t>
                </a:r>
                <a:r>
                  <a:rPr lang="es-MX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X7.</a:t>
                </a:r>
              </a:p>
              <a:p>
                <a:pPr lvl="0"/>
                <a:r>
                  <a:rPr lang="es-MX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Empresa</a:t>
                </a:r>
                <a:r>
                  <a:rPr lang="es-MX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Matriz.</a:t>
                </a:r>
                <a:endParaRPr lang="es-MX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s-MX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Actividad </a:t>
                </a:r>
                <a:r>
                  <a:rPr lang="es-MX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programada: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Adquisición de materiales e inicio de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actividades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 rehabilitación y supervisión de obras civiles</a:t>
                </a:r>
                <a:r>
                  <a:rPr lang="es-MX" sz="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BO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rminador 47"/>
              <p:cNvSpPr/>
              <p:nvPr/>
            </p:nvSpPr>
            <p:spPr>
              <a:xfrm>
                <a:off x="-565377" y="1110621"/>
                <a:ext cx="840515" cy="746350"/>
              </a:xfrm>
              <a:prstGeom prst="flowChartTerminator">
                <a:avLst/>
              </a:prstGeom>
              <a:solidFill>
                <a:srgbClr val="13426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-441362" y="1210506"/>
                <a:ext cx="563591" cy="5154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b="1" dirty="0" smtClean="0">
                    <a:solidFill>
                      <a:srgbClr val="134263"/>
                    </a:solidFill>
                    <a:latin typeface="Century Gothic" panose="020B0502020202020204" pitchFamily="34" charset="0"/>
                  </a:rPr>
                  <a:t>8</a:t>
                </a:r>
                <a:endParaRPr lang="es-BO" b="1" dirty="0">
                  <a:solidFill>
                    <a:srgbClr val="134263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7555416" y="3134306"/>
              <a:ext cx="4397098" cy="653925"/>
              <a:chOff x="-565377" y="1351221"/>
              <a:chExt cx="4371615" cy="691490"/>
            </a:xfrm>
          </p:grpSpPr>
          <p:sp>
            <p:nvSpPr>
              <p:cNvPr id="47" name="Rectángulo 46"/>
              <p:cNvSpPr/>
              <p:nvPr/>
            </p:nvSpPr>
            <p:spPr>
              <a:xfrm>
                <a:off x="139601" y="1351221"/>
                <a:ext cx="3666637" cy="691490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Pozo </a:t>
                </a:r>
                <a:r>
                  <a:rPr lang="es-BO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Ingre </a:t>
                </a:r>
                <a:r>
                  <a:rPr lang="es-BO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X3D.</a:t>
                </a:r>
              </a:p>
              <a:p>
                <a:pPr lvl="0"/>
                <a:r>
                  <a:rPr lang="es-BO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Empresa</a:t>
                </a:r>
                <a:r>
                  <a:rPr lang="es-BO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BO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</a:t>
                </a:r>
                <a:r>
                  <a:rPr lang="es-BO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Matriz.</a:t>
                </a:r>
                <a:endParaRPr lang="es-B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Actividad </a:t>
                </a:r>
                <a:r>
                  <a:rPr lang="es-BO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programada: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Ingeniería para la construcción de 	Camino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Acceso y Planchada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BO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rminador 44"/>
              <p:cNvSpPr/>
              <p:nvPr/>
            </p:nvSpPr>
            <p:spPr>
              <a:xfrm>
                <a:off x="-565377" y="1351221"/>
                <a:ext cx="854897" cy="686900"/>
              </a:xfrm>
              <a:prstGeom prst="flowChartTerminator">
                <a:avLst/>
              </a:prstGeom>
              <a:solidFill>
                <a:srgbClr val="13426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-402809" y="1464240"/>
                <a:ext cx="533194" cy="5154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b="1" dirty="0" smtClean="0">
                    <a:solidFill>
                      <a:srgbClr val="134263"/>
                    </a:solidFill>
                    <a:latin typeface="Century Gothic" panose="020B0502020202020204" pitchFamily="34" charset="0"/>
                  </a:rPr>
                  <a:t>9</a:t>
                </a:r>
                <a:endParaRPr lang="es-BO" b="1" dirty="0">
                  <a:solidFill>
                    <a:srgbClr val="134263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7555416" y="3928777"/>
              <a:ext cx="4397098" cy="649586"/>
              <a:chOff x="-565377" y="1394352"/>
              <a:chExt cx="4371615" cy="686902"/>
            </a:xfrm>
          </p:grpSpPr>
          <p:sp>
            <p:nvSpPr>
              <p:cNvPr id="44" name="Rectángulo 43"/>
              <p:cNvSpPr/>
              <p:nvPr/>
            </p:nvSpPr>
            <p:spPr>
              <a:xfrm>
                <a:off x="139601" y="1394354"/>
                <a:ext cx="3666637" cy="686900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Pozo </a:t>
                </a:r>
                <a:r>
                  <a:rPr lang="es-BO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 Delicias </a:t>
                </a:r>
                <a:r>
                  <a:rPr lang="es-BO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X1.</a:t>
                </a:r>
              </a:p>
              <a:p>
                <a:pPr lvl="0"/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Empresa</a:t>
                </a:r>
                <a:r>
                  <a:rPr lang="es-BO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BO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</a:t>
                </a:r>
                <a:r>
                  <a:rPr lang="es-BO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Matriz.</a:t>
                </a:r>
                <a:endParaRPr lang="es-B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Actividad realizada: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Ingeniería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la construcción de Camino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de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Acceso y Planchada.</a:t>
                </a:r>
                <a:endParaRPr lang="es-BO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rminador 41"/>
              <p:cNvSpPr/>
              <p:nvPr/>
            </p:nvSpPr>
            <p:spPr>
              <a:xfrm>
                <a:off x="-565377" y="1394352"/>
                <a:ext cx="854897" cy="686902"/>
              </a:xfrm>
              <a:prstGeom prst="flowChartTerminator">
                <a:avLst/>
              </a:prstGeom>
              <a:solidFill>
                <a:srgbClr val="13426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-455214" y="1479666"/>
                <a:ext cx="592791" cy="5154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 smtClean="0">
                    <a:solidFill>
                      <a:srgbClr val="134263"/>
                    </a:solidFill>
                    <a:latin typeface="Century Gothic" panose="020B0502020202020204" pitchFamily="34" charset="0"/>
                  </a:rPr>
                  <a:t>10</a:t>
                </a:r>
                <a:endParaRPr lang="es-BO" sz="1600" b="1" dirty="0">
                  <a:solidFill>
                    <a:srgbClr val="134263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7555416" y="4772512"/>
              <a:ext cx="4397098" cy="653925"/>
              <a:chOff x="-565377" y="1420229"/>
              <a:chExt cx="4385997" cy="691490"/>
            </a:xfrm>
          </p:grpSpPr>
          <p:sp>
            <p:nvSpPr>
              <p:cNvPr id="41" name="Rectángulo 40"/>
              <p:cNvSpPr/>
              <p:nvPr/>
            </p:nvSpPr>
            <p:spPr>
              <a:xfrm>
                <a:off x="153982" y="1420229"/>
                <a:ext cx="3666638" cy="691490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Pozo </a:t>
                </a:r>
                <a:r>
                  <a:rPr lang="es-MX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Madre Selva X1 </a:t>
                </a:r>
                <a:r>
                  <a:rPr lang="es-MX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IE.</a:t>
                </a:r>
              </a:p>
              <a:p>
                <a:pPr lvl="0"/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Empresa</a:t>
                </a:r>
                <a:r>
                  <a:rPr lang="es-BO" sz="900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s-BO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</a:t>
                </a:r>
                <a:r>
                  <a:rPr lang="es-BO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Matriz.</a:t>
                </a:r>
                <a:endParaRPr lang="es-BO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s-BO" sz="900" b="1" dirty="0" smtClean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Actividad realizada: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Ingeniería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la construcción de Camino </a:t>
                </a:r>
                <a:r>
                  <a:rPr lang="es-MX" sz="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de </a:t>
                </a:r>
                <a:r>
                  <a:rPr lang="es-MX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Acceso y Planchada.</a:t>
                </a:r>
                <a:endParaRPr lang="es-BO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rminador 37"/>
              <p:cNvSpPr/>
              <p:nvPr/>
            </p:nvSpPr>
            <p:spPr>
              <a:xfrm>
                <a:off x="-565377" y="1420229"/>
                <a:ext cx="886888" cy="686900"/>
              </a:xfrm>
              <a:prstGeom prst="flowChartTerminator">
                <a:avLst/>
              </a:prstGeom>
              <a:solidFill>
                <a:srgbClr val="134263"/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B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-454852" y="1498970"/>
                <a:ext cx="608834" cy="5154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600" b="1" dirty="0" smtClean="0">
                    <a:solidFill>
                      <a:srgbClr val="134263"/>
                    </a:solidFill>
                    <a:latin typeface="Century Gothic" panose="020B0502020202020204" pitchFamily="34" charset="0"/>
                  </a:rPr>
                  <a:t>11</a:t>
                </a:r>
                <a:endParaRPr lang="es-BO" sz="1600" b="1" dirty="0">
                  <a:solidFill>
                    <a:srgbClr val="134263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21" name="Conector angular 20"/>
            <p:cNvCxnSpPr>
              <a:stCxn id="78" idx="0"/>
              <a:endCxn id="75" idx="3"/>
            </p:cNvCxnSpPr>
            <p:nvPr/>
          </p:nvCxnSpPr>
          <p:spPr>
            <a:xfrm rot="16200000" flipV="1">
              <a:off x="5059458" y="1196642"/>
              <a:ext cx="618064" cy="1449016"/>
            </a:xfrm>
            <a:prstGeom prst="bentConnector2">
              <a:avLst/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angular 21"/>
            <p:cNvCxnSpPr>
              <a:stCxn id="78" idx="1"/>
              <a:endCxn id="72" idx="3"/>
            </p:cNvCxnSpPr>
            <p:nvPr/>
          </p:nvCxnSpPr>
          <p:spPr>
            <a:xfrm rot="16200000" flipV="1">
              <a:off x="4974855" y="1979083"/>
              <a:ext cx="174650" cy="836396"/>
            </a:xfrm>
            <a:prstGeom prst="bentConnector4">
              <a:avLst>
                <a:gd name="adj1" fmla="val 130890"/>
                <a:gd name="adj2" fmla="val 65169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angular 22"/>
            <p:cNvCxnSpPr>
              <a:stCxn id="78" idx="2"/>
              <a:endCxn id="69" idx="3"/>
            </p:cNvCxnSpPr>
            <p:nvPr/>
          </p:nvCxnSpPr>
          <p:spPr>
            <a:xfrm rot="10800000">
              <a:off x="4643983" y="3028442"/>
              <a:ext cx="582641" cy="7040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angular 23"/>
            <p:cNvCxnSpPr>
              <a:stCxn id="78" idx="3"/>
              <a:endCxn id="66" idx="3"/>
            </p:cNvCxnSpPr>
            <p:nvPr/>
          </p:nvCxnSpPr>
          <p:spPr>
            <a:xfrm rot="5400000">
              <a:off x="5040996" y="3316063"/>
              <a:ext cx="42368" cy="836396"/>
            </a:xfrm>
            <a:prstGeom prst="bentConnector4">
              <a:avLst>
                <a:gd name="adj1" fmla="val 539558"/>
                <a:gd name="adj2" fmla="val 65169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angular 24"/>
            <p:cNvCxnSpPr>
              <a:endCxn id="63" idx="3"/>
            </p:cNvCxnSpPr>
            <p:nvPr/>
          </p:nvCxnSpPr>
          <p:spPr>
            <a:xfrm rot="10800000" flipV="1">
              <a:off x="4643983" y="4009456"/>
              <a:ext cx="1233365" cy="44382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angular 25"/>
            <p:cNvCxnSpPr>
              <a:stCxn id="78" idx="4"/>
              <a:endCxn id="60" idx="3"/>
            </p:cNvCxnSpPr>
            <p:nvPr/>
          </p:nvCxnSpPr>
          <p:spPr>
            <a:xfrm rot="5400000">
              <a:off x="4766357" y="3845126"/>
              <a:ext cx="1204267" cy="1449016"/>
            </a:xfrm>
            <a:prstGeom prst="bentConnector2">
              <a:avLst/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angular 26"/>
            <p:cNvCxnSpPr>
              <a:endCxn id="51" idx="1"/>
            </p:cNvCxnSpPr>
            <p:nvPr/>
          </p:nvCxnSpPr>
          <p:spPr>
            <a:xfrm flipV="1">
              <a:off x="6470695" y="1696584"/>
              <a:ext cx="1098125" cy="594356"/>
            </a:xfrm>
            <a:prstGeom prst="bentConnector3">
              <a:avLst>
                <a:gd name="adj1" fmla="val 435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angular 27"/>
            <p:cNvCxnSpPr>
              <a:stCxn id="78" idx="7"/>
              <a:endCxn id="48" idx="1"/>
            </p:cNvCxnSpPr>
            <p:nvPr/>
          </p:nvCxnSpPr>
          <p:spPr>
            <a:xfrm rot="16200000" flipH="1">
              <a:off x="7116088" y="2074135"/>
              <a:ext cx="42260" cy="863203"/>
            </a:xfrm>
            <a:prstGeom prst="bentConnector4">
              <a:avLst>
                <a:gd name="adj1" fmla="val -533937"/>
                <a:gd name="adj2" fmla="val 64698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angular 28"/>
            <p:cNvCxnSpPr>
              <a:stCxn id="78" idx="6"/>
              <a:endCxn id="45" idx="1"/>
            </p:cNvCxnSpPr>
            <p:nvPr/>
          </p:nvCxnSpPr>
          <p:spPr>
            <a:xfrm>
              <a:off x="6959372" y="3098842"/>
              <a:ext cx="596044" cy="36025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angular 31"/>
            <p:cNvCxnSpPr>
              <a:stCxn id="78" idx="5"/>
              <a:endCxn id="42" idx="1"/>
            </p:cNvCxnSpPr>
            <p:nvPr/>
          </p:nvCxnSpPr>
          <p:spPr>
            <a:xfrm rot="16200000" flipH="1">
              <a:off x="6860270" y="3558423"/>
              <a:ext cx="540493" cy="849799"/>
            </a:xfrm>
            <a:prstGeom prst="bentConnector2">
              <a:avLst/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angular 34"/>
            <p:cNvCxnSpPr>
              <a:endCxn id="38" idx="1"/>
            </p:cNvCxnSpPr>
            <p:nvPr/>
          </p:nvCxnSpPr>
          <p:spPr>
            <a:xfrm rot="16200000" flipH="1">
              <a:off x="6405844" y="3947732"/>
              <a:ext cx="1168526" cy="1130618"/>
            </a:xfrm>
            <a:prstGeom prst="bentConnector2">
              <a:avLst/>
            </a:prstGeom>
            <a:ln w="19050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30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ESTUDIOS G&amp;G</a:t>
            </a:r>
            <a:b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PROGRAMADOS EN LA GESTIÓN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262715" y="5929870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68">
            <a:extLst>
              <a:ext uri="{FF2B5EF4-FFF2-40B4-BE49-F238E27FC236}">
                <a16:creationId xmlns:a16="http://schemas.microsoft.com/office/drawing/2014/main" id="{71941A14-7F76-4D06-B0A6-C99B51176888}"/>
              </a:ext>
            </a:extLst>
          </p:cNvPr>
          <p:cNvGrpSpPr/>
          <p:nvPr/>
        </p:nvGrpSpPr>
        <p:grpSpPr>
          <a:xfrm>
            <a:off x="229015" y="2445139"/>
            <a:ext cx="1784939" cy="3290556"/>
            <a:chOff x="433001" y="1399349"/>
            <a:chExt cx="2505075" cy="4618131"/>
          </a:xfrm>
          <a:solidFill>
            <a:schemeClr val="bg1">
              <a:lumMod val="95000"/>
            </a:schemeClr>
          </a:solidFill>
        </p:grpSpPr>
        <p:sp>
          <p:nvSpPr>
            <p:cNvPr id="12" name="Freeform: Shape 69">
              <a:extLst>
                <a:ext uri="{FF2B5EF4-FFF2-40B4-BE49-F238E27FC236}">
                  <a16:creationId xmlns:a16="http://schemas.microsoft.com/office/drawing/2014/main" id="{2A1187AF-55CC-4E43-A6E3-3C53E788098E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70">
              <a:extLst>
                <a:ext uri="{FF2B5EF4-FFF2-40B4-BE49-F238E27FC236}">
                  <a16:creationId xmlns:a16="http://schemas.microsoft.com/office/drawing/2014/main" id="{8B1410C7-27D2-489A-9147-C9240D2F27A6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1035298" y="1416367"/>
            <a:ext cx="3369604" cy="2358058"/>
            <a:chOff x="-35150" y="1493090"/>
            <a:chExt cx="5343196" cy="2358058"/>
          </a:xfrm>
        </p:grpSpPr>
        <p:sp>
          <p:nvSpPr>
            <p:cNvPr id="15" name="Rectángulo 14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-35150" y="2070293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Geoquímica </a:t>
              </a:r>
              <a:r>
                <a: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Superficie Boomerang - Llanura Beniana en Santa Cruz, Cochabamba.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-35150" y="3168760"/>
              <a:ext cx="5068577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Empresa: </a:t>
              </a:r>
              <a:r>
                <a:rPr kumimoji="0" lang="es-MX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YPFB Casa Matriz</a:t>
              </a:r>
            </a:p>
            <a:p>
              <a:pPr lvl="0" algn="just"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Actividad programada: </a:t>
              </a:r>
              <a:r>
                <a:rPr lang="es-MX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Procesamiento 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las muestras en laboratorio e interpretación de los </a:t>
              </a:r>
              <a:r>
                <a:rPr lang="es-MX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resultados.</a:t>
              </a:r>
              <a:endPara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Conector recto 18"/>
            <p:cNvCxnSpPr/>
            <p:nvPr/>
          </p:nvCxnSpPr>
          <p:spPr>
            <a:xfrm>
              <a:off x="5308046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4525629" y="1411725"/>
            <a:ext cx="3564758" cy="2164510"/>
            <a:chOff x="0" y="1493090"/>
            <a:chExt cx="5652653" cy="2164510"/>
          </a:xfrm>
        </p:grpSpPr>
        <p:sp>
          <p:nvSpPr>
            <p:cNvPr id="21" name="Rectángulo 20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22921" y="2219237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Adq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Aerogravimétrica-Aeromagnetométrica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Cuenca Madre de Dios, Zona Boomerang y Sub Andino Sur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3" name="Conector recto 22"/>
            <p:cNvCxnSpPr/>
            <p:nvPr/>
          </p:nvCxnSpPr>
          <p:spPr>
            <a:xfrm>
              <a:off x="5652653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o 23"/>
          <p:cNvGrpSpPr/>
          <p:nvPr/>
        </p:nvGrpSpPr>
        <p:grpSpPr>
          <a:xfrm>
            <a:off x="3328529" y="3712231"/>
            <a:ext cx="4131396" cy="2205851"/>
            <a:chOff x="0" y="1493090"/>
            <a:chExt cx="6551173" cy="2205851"/>
          </a:xfrm>
        </p:grpSpPr>
        <p:sp>
          <p:nvSpPr>
            <p:cNvPr id="25" name="Rectángulo 24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22921" y="2175478"/>
              <a:ext cx="604453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Sísmica en el Boomerang Norte del Dpto. de Santa Cruz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2922" y="3016553"/>
              <a:ext cx="6311704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Empresa: </a:t>
              </a: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YPFB Casa Matriz</a:t>
              </a:r>
            </a:p>
            <a:p>
              <a:pPr lvl="0" algn="just"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Actividad programada: </a:t>
              </a:r>
              <a:r>
                <a:rPr lang="es-MX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Culminación de registro e inicio del procesamiento de datos. </a:t>
              </a:r>
              <a:endPara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ector recto 27"/>
            <p:cNvCxnSpPr/>
            <p:nvPr/>
          </p:nvCxnSpPr>
          <p:spPr>
            <a:xfrm>
              <a:off x="6551173" y="2216819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o 28"/>
          <p:cNvGrpSpPr/>
          <p:nvPr/>
        </p:nvGrpSpPr>
        <p:grpSpPr>
          <a:xfrm>
            <a:off x="7596489" y="3660224"/>
            <a:ext cx="4174751" cy="2075471"/>
            <a:chOff x="0" y="1493090"/>
            <a:chExt cx="6619922" cy="2075471"/>
          </a:xfrm>
        </p:grpSpPr>
        <p:sp>
          <p:nvSpPr>
            <p:cNvPr id="32" name="Rectángulo 31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05.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22921" y="2130198"/>
              <a:ext cx="6357529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Adquisición, Procesamiento e Interpretación Sísmica 2D -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Camatindi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Chuquisaca y Tarija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8" name="Conector recto 37"/>
            <p:cNvCxnSpPr/>
            <p:nvPr/>
          </p:nvCxnSpPr>
          <p:spPr>
            <a:xfrm>
              <a:off x="6619922" y="2086439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o 39"/>
          <p:cNvGrpSpPr/>
          <p:nvPr/>
        </p:nvGrpSpPr>
        <p:grpSpPr>
          <a:xfrm>
            <a:off x="8423805" y="1310490"/>
            <a:ext cx="3347437" cy="2164510"/>
            <a:chOff x="0" y="1493090"/>
            <a:chExt cx="5308046" cy="2164510"/>
          </a:xfrm>
        </p:grpSpPr>
        <p:sp>
          <p:nvSpPr>
            <p:cNvPr id="41" name="Rectángulo 40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22920" y="2035491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Sísmica 2D en el Área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Vitiacua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del Dpto. de Chuquisaca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3" name="Conector recto 42"/>
            <p:cNvCxnSpPr/>
            <p:nvPr/>
          </p:nvCxnSpPr>
          <p:spPr>
            <a:xfrm>
              <a:off x="5308046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ángulo 43"/>
          <p:cNvSpPr/>
          <p:nvPr/>
        </p:nvSpPr>
        <p:spPr>
          <a:xfrm>
            <a:off x="4618730" y="3130671"/>
            <a:ext cx="3196420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Casa Matriz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Conclusión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gestión de licencias y permisos</a:t>
            </a: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movilización (llegada Aeronaves) y Adquisición.</a:t>
            </a:r>
            <a:endParaRPr lang="es-B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7708662" y="5214930"/>
            <a:ext cx="3980379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Casa Matriz</a:t>
            </a:r>
          </a:p>
          <a:p>
            <a:pPr lvl="0" algn="just"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Culminación de registro e inicio del procesamiento de datos. 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8446877" y="2647098"/>
            <a:ext cx="3196420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Casa Matriz</a:t>
            </a:r>
          </a:p>
          <a:p>
            <a:pPr lvl="0" algn="just"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lang="es-MX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Culminación de registro </a:t>
            </a:r>
            <a:r>
              <a:rPr lang="es-MX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inicio del procesamiento de datos. 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8240759" y="4719318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8240759" y="5120249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8623574" y="2317356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8623574" y="2718287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8623574" y="4734738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8623574" y="5135669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PROYECTOS </a:t>
            </a:r>
            <a:r>
              <a:rPr kumimoji="0" lang="es-MX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INICIALES EXPLORATORIOS </a:t>
            </a: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(PIE)</a:t>
            </a:r>
            <a:b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b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PROGRAMADOS EN LA GESTIÓN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9241" y="1298656"/>
            <a:ext cx="2688936" cy="112243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</a:t>
            </a:r>
            <a:r>
              <a:rPr kumimoji="0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Rio </a:t>
            </a:r>
            <a:r>
              <a:rPr kumimoji="0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</a:t>
            </a:r>
            <a:endParaRPr kumimoji="0" sz="2000" b="1" i="0" u="none" strike="noStrike" kern="1200" cap="none" spc="0" normalizeH="0" baseline="0" noProof="0" dirty="0" smtClean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</a:t>
            </a: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notificó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autorización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 18 de mayo  de 2022.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Actualmente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ejecución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1538" y="1289878"/>
            <a:ext cx="2366340" cy="1468683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Sauce Mayu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4301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24 de mayo  de 2022.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Actualmente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oncluido.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4062" y="3486784"/>
            <a:ext cx="2328529" cy="1468683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04.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Cupecito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YPFB Chaco S.A.</a:t>
            </a:r>
          </a:p>
          <a:p>
            <a:pPr marL="0" marR="4139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12 de  octubre de 2022. Actualmente en  ejecución.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984279" y="1268140"/>
            <a:ext cx="2721608" cy="1468683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03.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Madre de Dios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162352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18 de mayo  de 2022. Actualmente en ejecución.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09673" y="3454508"/>
            <a:ext cx="2775351" cy="1468683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05.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San Telmo Sur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Andina S.A.</a:t>
            </a:r>
          </a:p>
          <a:p>
            <a:pPr marL="0" marR="19622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18 de mayo  de 2022. Actualmente en ejecución.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29366" y="3340239"/>
            <a:ext cx="2822882" cy="1160906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Okinawa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430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30 de  noviembre de 2022. Actualmente en  ejecución.</a:t>
            </a:r>
          </a:p>
        </p:txBody>
      </p:sp>
      <p:cxnSp>
        <p:nvCxnSpPr>
          <p:cNvPr id="19" name="Conector recto 18"/>
          <p:cNvCxnSpPr/>
          <p:nvPr/>
        </p:nvCxnSpPr>
        <p:spPr>
          <a:xfrm>
            <a:off x="7647767" y="1355832"/>
            <a:ext cx="0" cy="4484915"/>
          </a:xfrm>
          <a:prstGeom prst="line">
            <a:avLst/>
          </a:prstGeom>
          <a:ln w="57150">
            <a:solidFill>
              <a:srgbClr val="FF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867830" y="2616018"/>
            <a:ext cx="281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Finalización de la evaluación del PIE.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309673" y="2817536"/>
            <a:ext cx="281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Aprobación del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Directorio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YPFB.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894129" y="2768194"/>
            <a:ext cx="2811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Finalización de la evaluación del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PIE.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36606" y="5022464"/>
            <a:ext cx="281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Finalización de la evaluación del PIE.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174104" y="4933087"/>
            <a:ext cx="281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Finalización de la evaluación del PIE.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246274" y="4939069"/>
            <a:ext cx="2811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Finalización de la evaluación del PIE.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3863458" y="1371799"/>
            <a:ext cx="0" cy="4484915"/>
          </a:xfrm>
          <a:prstGeom prst="line">
            <a:avLst/>
          </a:prstGeom>
          <a:ln w="57150">
            <a:solidFill>
              <a:srgbClr val="FF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CONTRATOS DE SERVICIOS EN NEGOCIACIÓN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GESTIÓN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2534495" y="1627499"/>
            <a:ext cx="2794806" cy="2427368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CEDRO</a:t>
            </a:r>
          </a:p>
          <a:p>
            <a:pPr marL="0" marR="182781" lvl="0" indent="0" algn="just" defTabSz="914400" rtl="0" eaLnBrk="1" fontAlgn="auto" latinLnBrk="0" hangingPunct="1">
              <a:lnSpc>
                <a:spcPct val="101800"/>
              </a:lnSpc>
              <a:spcBef>
                <a:spcPts val="3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 LTD (Sucursal Bolivia)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N°34/2021 (31/07/2021)</a:t>
            </a:r>
          </a:p>
          <a:p>
            <a:pPr marL="0" marR="4301" lvl="0" indent="0" algn="just" defTabSz="914400" rtl="0" eaLnBrk="1" fontAlgn="auto" latinLnBrk="0" hangingPunct="1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preparación de la negociación considerando el estado de los </a:t>
            </a:r>
            <a:r>
              <a:rPr kumimoji="0" lang="es-MX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CSP´s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las Áreas 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Sayurenda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Yuarenda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Carandaiti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4"/>
          <p:cNvSpPr/>
          <p:nvPr/>
        </p:nvSpPr>
        <p:spPr>
          <a:xfrm flipH="1">
            <a:off x="5441657" y="1627499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9"/>
          <p:cNvSpPr txBox="1"/>
          <p:nvPr/>
        </p:nvSpPr>
        <p:spPr>
          <a:xfrm>
            <a:off x="6137248" y="1627499"/>
            <a:ext cx="3376866" cy="2099842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TITA TECHI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Colombia S.A.S. (Sucursal Bolivia)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N°0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/2022 (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30/11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/2022)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iniciará las gestiones para autorización Legislativa del CSP.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29298" y="4051148"/>
            <a:ext cx="30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Cierre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Negociación del CSP.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51102" y="4051147"/>
            <a:ext cx="3546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Suscripción del CSP y gestión para la Ley de Aprobación del CSP.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CONTRATOS DE SERVICIOS PETROLEROS (CSP):</a:t>
            </a:r>
            <a:b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br>
            <a:r>
              <a:rPr kumimoji="0" lang="es-MX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FIRMADOS Y PARA </a:t>
            </a:r>
            <a:r>
              <a:rPr kumimoji="0" lang="es-MX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APROBACIÓN</a:t>
            </a:r>
            <a:endParaRPr kumimoji="0" lang="es-MX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1212855" y="1485900"/>
            <a:ext cx="2291644" cy="263823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CSP CARANDAITI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4620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 LTD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194,4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163,1 BCF; 8,4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firmado, en proceso de aprobación Legislativa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4504690" y="1485900"/>
            <a:ext cx="2521185" cy="263823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0" fontAlgn="base" latinLnBrk="0" hangingPunct="0">
              <a:lnSpc>
                <a:spcPct val="100000"/>
              </a:lnSpc>
              <a:spcBef>
                <a:spcPts val="59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CSP YUARENDA</a:t>
            </a: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LTD 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4943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252,7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171,3 BCF; 8,8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4943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</a:t>
            </a:r>
            <a:r>
              <a:rPr kumimoji="0" lang="es-BO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firmado,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proceso de aprobación Legislativa</a:t>
            </a:r>
          </a:p>
          <a:p>
            <a:pPr marL="10752" marR="34943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8026066" y="1485900"/>
            <a:ext cx="2493232" cy="2453568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0" fontAlgn="auto" latinLnBrk="0" hangingPunct="0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3) CSP SAYURENDA</a:t>
            </a: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LTD 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57,4 Millones de dólares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6989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35,5 BCF; 1,8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6989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</a:t>
            </a:r>
            <a:r>
              <a:rPr kumimoji="0" lang="es-BO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firmado,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proceso de aprobación Legislativa</a:t>
            </a:r>
          </a:p>
          <a:p>
            <a:pPr marL="10752" marR="6989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63637" y="4240757"/>
            <a:ext cx="2337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Protocolización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 e inicio de actividades de exploración.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504690" y="4240757"/>
            <a:ext cx="2811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Protocolización del CSP e inicio de actividades de exploración.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005005" y="4240757"/>
            <a:ext cx="2811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Protocolización del CSP e inicio de actividades de exploración.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71871" y="5577008"/>
            <a:ext cx="8197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752" marR="6989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Estimados</a:t>
            </a:r>
          </a:p>
        </p:txBody>
      </p:sp>
    </p:spTree>
    <p:extLst>
      <p:ext uri="{BB962C8B-B14F-4D97-AF65-F5344CB8AC3E}">
        <p14:creationId xmlns:p14="http://schemas.microsoft.com/office/powerpoint/2010/main" val="10343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CONTRATOS DE SERVICIOS PETROLEROS (CSP):</a:t>
            </a:r>
            <a:br>
              <a:rPr kumimoji="0" lang="es-MX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br>
            <a:r>
              <a:rPr kumimoji="0" lang="es-MX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NEGOCIACIÓN CONCLUIDA, AUTORIZADO Y PARA APROBACIÓN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4534" y="1596449"/>
            <a:ext cx="2429799" cy="1653349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 OVAI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41,5 Millones de dólares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62,5 BCF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indent="0" algn="just" defTabSz="7741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suscripción y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aprobación legislativa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42862" y="1596449"/>
            <a:ext cx="2429799" cy="2699789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 FLORIDA ESTE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indent="0" algn="just" defTabSz="7741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36,2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53,2 BCF; 0,2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indent="0" algn="just" defTabSz="7741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suscripción y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aprobación legislativa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5700" y="1596449"/>
            <a:ext cx="2455602" cy="2453568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ARENALES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0105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93,9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141,3 BCF; 1,3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Autorización del </a:t>
            </a:r>
            <a:r>
              <a:rPr kumimoji="0" lang="es-MX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CSP suscripción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aprobación legislativa del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 flipH="1">
            <a:off x="4178794" y="1485900"/>
            <a:ext cx="212391" cy="3783163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7745106" y="1485901"/>
            <a:ext cx="263506" cy="3783162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444535" y="4546532"/>
            <a:ext cx="2327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Suscripción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 y gestión para la Ley de Aprobación del CSP.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855776" y="4546532"/>
            <a:ext cx="2516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Suscripción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 y gestión para la Ley de Aprobación del CSP.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8381057" y="4546532"/>
            <a:ext cx="2490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 programada: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Suscripción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CSP y gestión para la Ley de Aprobación del CSP.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71871" y="5652178"/>
            <a:ext cx="211012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BO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Estimados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PRINCIPALES PROYECTOS PROGRAMADOS EN EXPLOTACIÓN </a:t>
            </a:r>
          </a:p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GESTIÓN 2023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1013322"/>
            <a:ext cx="12129864" cy="4968108"/>
            <a:chOff x="0" y="1013322"/>
            <a:chExt cx="12129864" cy="4968108"/>
          </a:xfrm>
        </p:grpSpPr>
        <p:grpSp>
          <p:nvGrpSpPr>
            <p:cNvPr id="12" name="Grupo 11"/>
            <p:cNvGrpSpPr/>
            <p:nvPr/>
          </p:nvGrpSpPr>
          <p:grpSpPr>
            <a:xfrm>
              <a:off x="0" y="1013322"/>
              <a:ext cx="12129864" cy="4297681"/>
              <a:chOff x="0" y="1013322"/>
              <a:chExt cx="12129864" cy="4297681"/>
            </a:xfrm>
          </p:grpSpPr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079"/>
              <a:stretch/>
            </p:blipFill>
            <p:spPr>
              <a:xfrm>
                <a:off x="0" y="1330499"/>
                <a:ext cx="2066925" cy="3959811"/>
              </a:xfrm>
              <a:prstGeom prst="rect">
                <a:avLst/>
              </a:prstGeom>
            </p:spPr>
          </p:pic>
          <p:sp>
            <p:nvSpPr>
              <p:cNvPr id="17" name="Rectángulo 16"/>
              <p:cNvSpPr/>
              <p:nvPr/>
            </p:nvSpPr>
            <p:spPr>
              <a:xfrm rot="16200000">
                <a:off x="-1095439" y="2953216"/>
                <a:ext cx="3248025" cy="7143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Explotación</a:t>
                </a:r>
                <a:endParaRPr kumimoji="0" lang="es-BO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Conector angular 18"/>
              <p:cNvCxnSpPr/>
              <p:nvPr/>
            </p:nvCxnSpPr>
            <p:spPr>
              <a:xfrm flipV="1">
                <a:off x="1743075" y="1452512"/>
                <a:ext cx="4048125" cy="698693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FF5B5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angular 19"/>
              <p:cNvCxnSpPr/>
              <p:nvPr/>
            </p:nvCxnSpPr>
            <p:spPr>
              <a:xfrm>
                <a:off x="2066925" y="3040917"/>
                <a:ext cx="2440307" cy="392530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angular 20"/>
              <p:cNvCxnSpPr/>
              <p:nvPr/>
            </p:nvCxnSpPr>
            <p:spPr>
              <a:xfrm>
                <a:off x="1691791" y="4473385"/>
                <a:ext cx="1030296" cy="420137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0070C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upo 21"/>
              <p:cNvGrpSpPr/>
              <p:nvPr/>
            </p:nvGrpSpPr>
            <p:grpSpPr>
              <a:xfrm>
                <a:off x="7610539" y="1013322"/>
                <a:ext cx="3619436" cy="1877020"/>
                <a:chOff x="2396971" y="949911"/>
                <a:chExt cx="5857876" cy="1877020"/>
              </a:xfrm>
            </p:grpSpPr>
            <p:sp>
              <p:nvSpPr>
                <p:cNvPr id="43" name="Rectángulo 42"/>
                <p:cNvSpPr/>
                <p:nvPr/>
              </p:nvSpPr>
              <p:spPr>
                <a:xfrm>
                  <a:off x="2396971" y="949911"/>
                  <a:ext cx="5857876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Implementación de Facilidades de Producción Pozo YRA-X1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tángulo 43"/>
                <p:cNvSpPr/>
                <p:nvPr/>
              </p:nvSpPr>
              <p:spPr>
                <a:xfrm>
                  <a:off x="2396971" y="1560027"/>
                  <a:ext cx="5596689" cy="12669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lvl="0" algn="just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</a:t>
                  </a:r>
                  <a:r>
                    <a:rPr lang="es-MX" sz="10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programada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lang="es-MX" sz="1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Concluir la construcción del ducto y las facilidades de producción para la línea de recolección del Pozo </a:t>
                  </a:r>
                  <a:r>
                    <a:rPr lang="es-MX" sz="1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YRA-X1.</a:t>
                  </a:r>
                </a:p>
                <a:p>
                  <a:pPr lvl="0" algn="just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s-MX" sz="1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Realizar </a:t>
                  </a:r>
                  <a:r>
                    <a:rPr lang="es-MX" sz="1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 puesta en producción del Pozo YRA – X1 hasta el colector de la Planta de Gas Sirari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BO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upo 22"/>
              <p:cNvGrpSpPr/>
              <p:nvPr/>
            </p:nvGrpSpPr>
            <p:grpSpPr>
              <a:xfrm>
                <a:off x="6575850" y="2559894"/>
                <a:ext cx="4895979" cy="1028035"/>
                <a:chOff x="-1081205" y="1506038"/>
                <a:chExt cx="8540318" cy="1028035"/>
              </a:xfrm>
            </p:grpSpPr>
            <p:sp>
              <p:nvSpPr>
                <p:cNvPr id="41" name="Rectángulo 40"/>
                <p:cNvSpPr/>
                <p:nvPr/>
              </p:nvSpPr>
              <p:spPr>
                <a:xfrm>
                  <a:off x="-1081205" y="1506038"/>
                  <a:ext cx="7483875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Campo Bermejo 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Rectángulo 41"/>
                <p:cNvSpPr/>
                <p:nvPr/>
              </p:nvSpPr>
              <p:spPr>
                <a:xfrm>
                  <a:off x="-1081205" y="2036924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</a:t>
                  </a:r>
                  <a:r>
                    <a:rPr lang="es-MX" sz="1000" b="1" noProof="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programada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lang="es-ES" sz="1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Inicio de actividades de perforación del pozo Bermejo X46D, destinado a mantener producción e incorporar reservas de hidrocarburos.</a:t>
                  </a:r>
                  <a:endPara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o 23"/>
              <p:cNvGrpSpPr/>
              <p:nvPr/>
            </p:nvGrpSpPr>
            <p:grpSpPr>
              <a:xfrm>
                <a:off x="4335488" y="4011482"/>
                <a:ext cx="7494730" cy="895756"/>
                <a:chOff x="-8872022" y="1215288"/>
                <a:chExt cx="17012343" cy="635373"/>
              </a:xfrm>
            </p:grpSpPr>
            <p:sp>
              <p:nvSpPr>
                <p:cNvPr id="38" name="Rectángulo 37"/>
                <p:cNvSpPr/>
                <p:nvPr/>
              </p:nvSpPr>
              <p:spPr>
                <a:xfrm>
                  <a:off x="-8872022" y="1409799"/>
                  <a:ext cx="5017376" cy="44086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Reactivación Campos </a:t>
                  </a:r>
                  <a:r>
                    <a:rPr lang="es-ES" b="1" dirty="0">
                      <a:solidFill>
                        <a:srgbClr val="2683C6">
                          <a:lumMod val="50000"/>
                        </a:srgb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kumimoji="0" lang="es-ES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aduros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ángulo 39"/>
                <p:cNvSpPr/>
                <p:nvPr/>
              </p:nvSpPr>
              <p:spPr>
                <a:xfrm>
                  <a:off x="-399997" y="1215288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</a:t>
                  </a:r>
                  <a:r>
                    <a:rPr lang="es-MX" sz="10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programada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ES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En</a:t>
                  </a:r>
                  <a:r>
                    <a:rPr kumimoji="0" lang="es-ES" sz="10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proceso de contratación del servicio de adquisición de datos en campos maduros:</a:t>
                  </a:r>
                  <a:endPara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s-MX" sz="1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Cupecito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Okinawa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Tita-</a:t>
                  </a:r>
                  <a:r>
                    <a:rPr kumimoji="0" lang="es-MX" sz="10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Techi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</a:t>
                  </a:r>
                  <a:endPara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La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Vertiente.</a:t>
                  </a:r>
                  <a:endParaRPr kumimoji="0" lang="es-BO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</a:t>
                  </a:r>
                  <a:endPara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5" name="Conector angular 24"/>
              <p:cNvCxnSpPr>
                <a:endCxn id="43" idx="1"/>
              </p:cNvCxnSpPr>
              <p:nvPr/>
            </p:nvCxnSpPr>
            <p:spPr>
              <a:xfrm flipV="1">
                <a:off x="6819835" y="1377307"/>
                <a:ext cx="790704" cy="142398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FF5B5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25"/>
              <p:cNvCxnSpPr/>
              <p:nvPr/>
            </p:nvCxnSpPr>
            <p:spPr>
              <a:xfrm>
                <a:off x="11325225" y="1377306"/>
                <a:ext cx="804639" cy="1"/>
              </a:xfrm>
              <a:prstGeom prst="line">
                <a:avLst/>
              </a:prstGeom>
              <a:ln w="28575">
                <a:solidFill>
                  <a:srgbClr val="FF5B5B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angular 26"/>
              <p:cNvCxnSpPr/>
              <p:nvPr/>
            </p:nvCxnSpPr>
            <p:spPr>
              <a:xfrm flipV="1">
                <a:off x="5253396" y="2905149"/>
                <a:ext cx="1257201" cy="544106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 flipV="1">
                <a:off x="8641326" y="2905149"/>
                <a:ext cx="3488538" cy="18729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888888"/>
                  </a:clrFrom>
                  <a:clrTo>
                    <a:srgbClr val="888888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89" b="98667" l="0" r="100000">
                            <a14:foregroundMark x1="68889" y1="23111" x2="68889" y2="23111"/>
                          </a14:backgroundRemoval>
                        </a14:imgEffect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821554" y="4365420"/>
                <a:ext cx="945583" cy="945583"/>
              </a:xfrm>
              <a:prstGeom prst="rect">
                <a:avLst/>
              </a:prstGeom>
              <a:noFill/>
              <a:effectLst>
                <a:outerShdw blurRad="50800" dist="63500" dir="5400000" algn="ctr" rotWithShape="0">
                  <a:schemeClr val="bg1">
                    <a:alpha val="43000"/>
                  </a:schemeClr>
                </a:outerShdw>
              </a:effectLst>
            </p:spPr>
          </p:pic>
          <p:cxnSp>
            <p:nvCxnSpPr>
              <p:cNvPr id="32" name="Conector angular 31"/>
              <p:cNvCxnSpPr/>
              <p:nvPr/>
            </p:nvCxnSpPr>
            <p:spPr>
              <a:xfrm flipV="1">
                <a:off x="3767137" y="4588458"/>
                <a:ext cx="481788" cy="305064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0070C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Imagen 3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571" b="89643" l="10000" r="90000">
                            <a14:foregroundMark x1="51154" y1="47143" x2="51154" y2="47143"/>
                            <a14:foregroundMark x1="54231" y1="56429" x2="54231" y2="56429"/>
                            <a14:foregroundMark x1="52692" y1="65000" x2="52692" y2="65000"/>
                            <a14:foregroundMark x1="52692" y1="77857" x2="52692" y2="77857"/>
                            <a14:foregroundMark x1="26154" y1="65000" x2="26154" y2="65000"/>
                            <a14:foregroundMark x1="75385" y1="67143" x2="75385" y2="67143"/>
                            <a14:foregroundMark x1="65000" y1="66071" x2="65000" y2="66071"/>
                            <a14:foregroundMark x1="73846" y1="39643" x2="73846" y2="39643"/>
                            <a14:foregroundMark x1="36923" y1="35357" x2="36923" y2="35357"/>
                            <a14:foregroundMark x1="26923" y1="35714" x2="26923" y2="35714"/>
                            <a14:foregroundMark x1="47308" y1="16786" x2="47308" y2="16786"/>
                          </a14:backgroundRemoval>
                        </a14:imgEffect>
                      </a14:imgLayer>
                    </a14:imgProps>
                  </a:ext>
                </a:extLst>
              </a:blip>
              <a:srcRect b="13856"/>
              <a:stretch/>
            </p:blipFill>
            <p:spPr>
              <a:xfrm>
                <a:off x="5829235" y="1051325"/>
                <a:ext cx="933450" cy="768766"/>
              </a:xfrm>
              <a:prstGeom prst="rect">
                <a:avLst/>
              </a:prstGeom>
            </p:spPr>
          </p:pic>
        </p:grpSp>
        <p:sp>
          <p:nvSpPr>
            <p:cNvPr id="13" name="Rectángulo 12"/>
            <p:cNvSpPr/>
            <p:nvPr/>
          </p:nvSpPr>
          <p:spPr>
            <a:xfrm>
              <a:off x="8067810" y="5280539"/>
              <a:ext cx="3762408" cy="7008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Empresa: </a:t>
              </a: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YPFB Casa Matriz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Actividad </a:t>
              </a:r>
              <a:r>
                <a:rPr lang="es-MX" sz="1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programada</a:t>
              </a: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s-E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s-ES" sz="10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proceso de adjudicación del servicio de adquisición de datos en campos maduros:</a:t>
              </a:r>
              <a:endParaRPr kumimoji="0" lang="es-MX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Villamontes</a:t>
              </a: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Algarrobilla</a:t>
              </a:r>
              <a:r>
                <a: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Bermejo.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Toro.</a:t>
              </a:r>
              <a:r>
                <a:rPr kumimoji="0" lang="es-E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endPara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Conector angular 13"/>
            <p:cNvCxnSpPr/>
            <p:nvPr/>
          </p:nvCxnSpPr>
          <p:spPr>
            <a:xfrm flipV="1">
              <a:off x="6460214" y="3785521"/>
              <a:ext cx="1449403" cy="81469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angular 14"/>
            <p:cNvCxnSpPr/>
            <p:nvPr/>
          </p:nvCxnSpPr>
          <p:spPr>
            <a:xfrm>
              <a:off x="6460214" y="4600218"/>
              <a:ext cx="1449403" cy="6159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3333" y1="39474" x2="33333" y2="39474"/>
                        <a14:foregroundMark x1="42157" y1="29825" x2="42157" y2="29825"/>
                        <a14:foregroundMark x1="55882" y1="38596" x2="55882" y2="38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232" y="2940274"/>
            <a:ext cx="933450" cy="8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INGRESOS OPERATIVOS POR VENTA </a:t>
            </a:r>
          </a:p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MMUSD)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1263631" y="5859063"/>
            <a:ext cx="59931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YPFB).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30281"/>
              </p:ext>
            </p:extLst>
          </p:nvPr>
        </p:nvGraphicFramePr>
        <p:xfrm>
          <a:off x="1798638" y="1249567"/>
          <a:ext cx="8588741" cy="4609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052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IMPLEMENTACIÓN PLANTAS DE BIOCOMBUSTIBLES EN TERRITORIO NACIONAL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43" name="Grupo 42"/>
          <p:cNvGrpSpPr/>
          <p:nvPr/>
        </p:nvGrpSpPr>
        <p:grpSpPr>
          <a:xfrm>
            <a:off x="1042465" y="1298656"/>
            <a:ext cx="10277576" cy="4832350"/>
            <a:chOff x="1351804" y="944181"/>
            <a:chExt cx="10522097" cy="5830927"/>
          </a:xfrm>
        </p:grpSpPr>
        <p:sp>
          <p:nvSpPr>
            <p:cNvPr id="44" name="Redondear rectángulo de esquina diagonal 43"/>
            <p:cNvSpPr/>
            <p:nvPr/>
          </p:nvSpPr>
          <p:spPr>
            <a:xfrm>
              <a:off x="2741813" y="1490540"/>
              <a:ext cx="1740177" cy="694378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Necesidad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Reducir la importación de diésel oíl</a:t>
              </a:r>
              <a:endParaRPr kumimoji="0" lang="es-BO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Redondear rectángulo de esquina diagonal 44"/>
            <p:cNvSpPr/>
            <p:nvPr/>
          </p:nvSpPr>
          <p:spPr>
            <a:xfrm>
              <a:off x="2037820" y="2644917"/>
              <a:ext cx="1886021" cy="1164059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</a:t>
              </a:r>
              <a:r>
                <a:rPr kumimoji="0" lang="es-MX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Solución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Implementación </a:t>
              </a: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diferentes plantas para la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Producción </a:t>
              </a: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Biocombustibles</a:t>
              </a:r>
              <a:endParaRPr kumimoji="0" lang="es-BO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Redondear rectángulo de esquina diagonal 45"/>
            <p:cNvSpPr/>
            <p:nvPr/>
          </p:nvSpPr>
          <p:spPr>
            <a:xfrm>
              <a:off x="5127133" y="954887"/>
              <a:ext cx="1640189" cy="604810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Inversión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387 MMUSD</a:t>
              </a:r>
              <a:endParaRPr kumimoji="0" lang="es-BO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dondear rectángulo de esquina diagonal 46"/>
            <p:cNvSpPr/>
            <p:nvPr/>
          </p:nvSpPr>
          <p:spPr>
            <a:xfrm>
              <a:off x="8227880" y="3982880"/>
              <a:ext cx="2720466" cy="1713399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Resultados Esperados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Disminuir </a:t>
              </a: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los volúmenes de importación de diésel oíl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Garantizar la calidad del diésel para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</a:t>
              </a:r>
              <a:r>
                <a:rPr kumimoji="0" lang="es-MX" sz="11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omercialización.</a:t>
              </a:r>
            </a:p>
          </p:txBody>
        </p:sp>
        <p:sp>
          <p:nvSpPr>
            <p:cNvPr id="48" name="Redondear rectángulo de esquina diagonal 47"/>
            <p:cNvSpPr/>
            <p:nvPr/>
          </p:nvSpPr>
          <p:spPr>
            <a:xfrm>
              <a:off x="8407830" y="1435059"/>
              <a:ext cx="2488770" cy="2080964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Beneficios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Producir un combustible más limpio para el medio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ambiente.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Bajo contenido de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contaminantes</a:t>
              </a:r>
            </a:p>
            <a:p>
              <a:pPr marL="171450" marR="0" lvl="0" indent="-17145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Reducir la dependencia del petróleo crudo, utilizando aceites vegetales como materia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</a:t>
              </a: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s-BO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Redondear rectángulo de esquina diagonal 48"/>
            <p:cNvSpPr/>
            <p:nvPr/>
          </p:nvSpPr>
          <p:spPr>
            <a:xfrm>
              <a:off x="4095191" y="4977495"/>
              <a:ext cx="3961338" cy="1516176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Logros Programados Gestión 2023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Biocombustibles 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Construcción de </a:t>
              </a: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planta FAME I, con una capacidad de 1.500 BPD y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conclusión de los </a:t>
              </a:r>
              <a:r>
                <a: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estudios complementarios de materia prima.</a:t>
              </a:r>
            </a:p>
          </p:txBody>
        </p:sp>
        <p:sp>
          <p:nvSpPr>
            <p:cNvPr id="50" name="Redondear rectángulo de esquina diagonal 49"/>
            <p:cNvSpPr/>
            <p:nvPr/>
          </p:nvSpPr>
          <p:spPr>
            <a:xfrm>
              <a:off x="2099430" y="4249352"/>
              <a:ext cx="1824411" cy="1180457"/>
            </a:xfrm>
            <a:prstGeom prst="round2DiagRect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Biodiesel I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Biodiesel II</a:t>
              </a:r>
              <a:endParaRPr kumimoji="0" lang="es-BO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</a:t>
              </a:r>
              <a:r>
                <a:rPr kumimoji="0" lang="es-MX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Diésel Renovable (HVO)</a:t>
              </a:r>
              <a:endParaRPr kumimoji="0" lang="es-BO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234" y="1926759"/>
              <a:ext cx="2681873" cy="2492735"/>
            </a:xfrm>
            <a:prstGeom prst="rect">
              <a:avLst/>
            </a:prstGeom>
          </p:spPr>
        </p:pic>
        <p:cxnSp>
          <p:nvCxnSpPr>
            <p:cNvPr id="52" name="Conector recto de flecha 51"/>
            <p:cNvCxnSpPr/>
            <p:nvPr/>
          </p:nvCxnSpPr>
          <p:spPr>
            <a:xfrm>
              <a:off x="4469645" y="2198873"/>
              <a:ext cx="761030" cy="314491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3" name="Conector recto de flecha 52"/>
            <p:cNvCxnSpPr>
              <a:endCxn id="48" idx="2"/>
            </p:cNvCxnSpPr>
            <p:nvPr/>
          </p:nvCxnSpPr>
          <p:spPr>
            <a:xfrm flipV="1">
              <a:off x="7619318" y="2475541"/>
              <a:ext cx="788512" cy="37822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4" name="Conector recto de flecha 53"/>
            <p:cNvCxnSpPr/>
            <p:nvPr/>
          </p:nvCxnSpPr>
          <p:spPr>
            <a:xfrm>
              <a:off x="6100244" y="4346272"/>
              <a:ext cx="0" cy="595418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5" name="Conector recto de flecha 54"/>
            <p:cNvCxnSpPr/>
            <p:nvPr/>
          </p:nvCxnSpPr>
          <p:spPr>
            <a:xfrm>
              <a:off x="3964557" y="3142851"/>
              <a:ext cx="657488" cy="30276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6" name="Conector recto de flecha 55"/>
            <p:cNvCxnSpPr/>
            <p:nvPr/>
          </p:nvCxnSpPr>
          <p:spPr>
            <a:xfrm flipV="1">
              <a:off x="3964557" y="4249352"/>
              <a:ext cx="833832" cy="539760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7" name="Conector recto de flecha 56"/>
            <p:cNvCxnSpPr/>
            <p:nvPr/>
          </p:nvCxnSpPr>
          <p:spPr>
            <a:xfrm>
              <a:off x="7762063" y="4383545"/>
              <a:ext cx="453117" cy="260436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cxnSp>
          <p:nvCxnSpPr>
            <p:cNvPr id="58" name="Conector recto de flecha 57"/>
            <p:cNvCxnSpPr/>
            <p:nvPr/>
          </p:nvCxnSpPr>
          <p:spPr>
            <a:xfrm>
              <a:off x="6209822" y="1593968"/>
              <a:ext cx="1" cy="243761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pic>
          <p:nvPicPr>
            <p:cNvPr id="59" name="Imagen 58"/>
            <p:cNvPicPr/>
            <p:nvPr/>
          </p:nvPicPr>
          <p:blipFill rotWithShape="1">
            <a:blip r:embed="rId5" cstate="hqprint">
              <a:duotone>
                <a:srgbClr val="2683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9178" y="4494846"/>
              <a:ext cx="649536" cy="643454"/>
            </a:xfrm>
            <a:prstGeom prst="rect">
              <a:avLst/>
            </a:prstGeom>
          </p:spPr>
        </p:pic>
        <p:pic>
          <p:nvPicPr>
            <p:cNvPr id="60" name="Imagen 59"/>
            <p:cNvPicPr/>
            <p:nvPr/>
          </p:nvPicPr>
          <p:blipFill rotWithShape="1">
            <a:blip r:embed="rId6" cstate="hqprint">
              <a:duotone>
                <a:srgbClr val="2683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8346" y="1339234"/>
              <a:ext cx="925555" cy="7542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2" descr="12,265,305 imágenes de Focos - Imágenes, fotos y vectores de stock |  Shutterstock"/>
            <p:cNvPicPr/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ysClr val="window" lastClr="FFFFFF">
                  <a:lumMod val="85000"/>
                  <a:tint val="45000"/>
                  <a:satMod val="400000"/>
                </a:sys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51804" y="2865320"/>
              <a:ext cx="554991" cy="54707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agen 61"/>
            <p:cNvPicPr/>
            <p:nvPr/>
          </p:nvPicPr>
          <p:blipFill rotWithShape="1">
            <a:blip r:embed="rId8" cstate="hqprint">
              <a:duotone>
                <a:srgbClr val="2683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7557" y="4475174"/>
              <a:ext cx="797084" cy="627875"/>
            </a:xfrm>
            <a:prstGeom prst="rect">
              <a:avLst/>
            </a:prstGeom>
          </p:spPr>
        </p:pic>
        <p:pic>
          <p:nvPicPr>
            <p:cNvPr id="63" name="Imagen 62"/>
            <p:cNvPicPr>
              <a:picLocks noChangeAspect="1"/>
            </p:cNvPicPr>
            <p:nvPr/>
          </p:nvPicPr>
          <p:blipFill rotWithShape="1">
            <a:blip r:embed="rId9" cstate="hqprint">
              <a:clrChange>
                <a:clrFrom>
                  <a:srgbClr val="008B8E"/>
                </a:clrFrom>
                <a:clrTo>
                  <a:srgbClr val="008B8E">
                    <a:alpha val="0"/>
                  </a:srgbClr>
                </a:clrTo>
              </a:clrChange>
              <a:duotone>
                <a:srgbClr val="2683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3934" y="1314339"/>
              <a:ext cx="675165" cy="659463"/>
            </a:xfrm>
            <a:prstGeom prst="ellipse">
              <a:avLst/>
            </a:prstGeom>
            <a:ln w="28575" cap="rnd">
              <a:solidFill>
                <a:srgbClr val="2683C6">
                  <a:lumMod val="50000"/>
                </a:srgb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2683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0222" y="5735583"/>
              <a:ext cx="533669" cy="521429"/>
            </a:xfrm>
            <a:prstGeom prst="rect">
              <a:avLst/>
            </a:prstGeom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 rotWithShape="1">
            <a:blip r:embed="rId11" cstate="hqprint">
              <a:duotone>
                <a:srgbClr val="3494BA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1630" y="944181"/>
              <a:ext cx="650378" cy="57525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</p:spPr>
        </p:pic>
        <p:sp>
          <p:nvSpPr>
            <p:cNvPr id="66" name="Rectángulo 65"/>
            <p:cNvSpPr/>
            <p:nvPr/>
          </p:nvSpPr>
          <p:spPr>
            <a:xfrm>
              <a:off x="8676736" y="6313442"/>
              <a:ext cx="3197165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Fuente: </a:t>
              </a:r>
              <a:r>
                <a:rPr kumimoji="0" lang="es-B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Yacimientos Petrolíferos Fiscales Bolivianos (</a:t>
              </a:r>
              <a:r>
                <a:rPr kumimoji="0" lang="es-BO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YPFB).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Elaboración</a:t>
              </a:r>
              <a:r>
                <a:rPr kumimoji="0" lang="es-BO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B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Yacimientos Petrolíferos Fiscales Bolivianos (YPFB</a:t>
              </a:r>
              <a:r>
                <a:rPr kumimoji="0" lang="es-BO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kumimoji="0" lang="es-B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8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CONSTRUCCIÓN PLANTAS DE FERTILIZANTES Y PRODUCTOS PETROQUÍMICOS EN TERRITORIO NACIONAL  - CONSTRUCCIÓN SEGUNDA PLANTA DE UREA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o 10"/>
          <p:cNvGrpSpPr/>
          <p:nvPr/>
        </p:nvGrpSpPr>
        <p:grpSpPr>
          <a:xfrm>
            <a:off x="444202" y="929324"/>
            <a:ext cx="10792669" cy="5236609"/>
            <a:chOff x="679129" y="1100494"/>
            <a:chExt cx="11492818" cy="5893251"/>
          </a:xfrm>
        </p:grpSpPr>
        <p:grpSp>
          <p:nvGrpSpPr>
            <p:cNvPr id="12" name="Grupo 11"/>
            <p:cNvGrpSpPr/>
            <p:nvPr/>
          </p:nvGrpSpPr>
          <p:grpSpPr>
            <a:xfrm>
              <a:off x="679129" y="1100494"/>
              <a:ext cx="11492818" cy="5893251"/>
              <a:chOff x="399395" y="1070999"/>
              <a:chExt cx="11492818" cy="5893251"/>
            </a:xfrm>
          </p:grpSpPr>
          <p:sp>
            <p:nvSpPr>
              <p:cNvPr id="14" name="Redondear rectángulo de esquina diagonal 13"/>
              <p:cNvSpPr/>
              <p:nvPr/>
            </p:nvSpPr>
            <p:spPr>
              <a:xfrm>
                <a:off x="2397193" y="1614735"/>
                <a:ext cx="1932397" cy="957237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Necesidad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Industrialización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del gas natural a través de la industria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química-petroquímica.</a:t>
                </a:r>
                <a:endParaRPr kumimoji="0" lang="es-BO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dondear rectángulo de esquina diagonal 14"/>
              <p:cNvSpPr/>
              <p:nvPr/>
            </p:nvSpPr>
            <p:spPr>
              <a:xfrm>
                <a:off x="1834812" y="3441061"/>
                <a:ext cx="1886021" cy="1169265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s-MX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Solución                               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Iniciar con los estudios para la implementación de nuevas plantas de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industrialización.</a:t>
                </a:r>
                <a:endParaRPr kumimoji="0" lang="es-BO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dondear rectángulo de esquina diagonal 15"/>
              <p:cNvSpPr/>
              <p:nvPr/>
            </p:nvSpPr>
            <p:spPr>
              <a:xfrm>
                <a:off x="5200916" y="1070999"/>
                <a:ext cx="1640189" cy="604810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Inversión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MX" sz="11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3,58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MMUSD</a:t>
                </a:r>
                <a:endParaRPr kumimoji="0" lang="es-BO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dondear rectángulo de esquina diagonal 16"/>
              <p:cNvSpPr/>
              <p:nvPr/>
            </p:nvSpPr>
            <p:spPr>
              <a:xfrm>
                <a:off x="8075480" y="4162557"/>
                <a:ext cx="2720466" cy="1713399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Resultados Esperados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Establecer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 viabilidad de implementar nuevas plantas de industrialización del gas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natural.</a:t>
                </a:r>
                <a:endParaRPr kumimoji="0" lang="es-MX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dondear rectángulo de esquina diagonal 18"/>
              <p:cNvSpPr/>
              <p:nvPr/>
            </p:nvSpPr>
            <p:spPr>
              <a:xfrm>
                <a:off x="8255430" y="1614736"/>
                <a:ext cx="2488770" cy="2080964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Beneficios</a:t>
                </a:r>
              </a:p>
              <a:p>
                <a:pPr marL="171450" marR="0" lvl="0" indent="-17145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Cubrir la demanda creciente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 Urea,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garantizando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seguridad alimentaria </a:t>
                </a: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 uso de </a:t>
                </a: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fertilizantes.</a:t>
                </a:r>
              </a:p>
              <a:p>
                <a:pPr marL="171450" marR="0" lvl="0" indent="-17145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Incrementar los ingresos por Exportación de Urea.</a:t>
                </a:r>
              </a:p>
            </p:txBody>
          </p:sp>
          <p:sp>
            <p:nvSpPr>
              <p:cNvPr id="20" name="Redondear rectángulo de esquina diagonal 19"/>
              <p:cNvSpPr/>
              <p:nvPr/>
            </p:nvSpPr>
            <p:spPr>
              <a:xfrm>
                <a:off x="3942791" y="5548071"/>
                <a:ext cx="3961338" cy="1285786"/>
              </a:xfrm>
              <a:prstGeom prst="round2DiagRect">
                <a:avLst/>
              </a:prstGeom>
              <a:noFill/>
              <a:ln w="3175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Logros Programados Gestión 2023</a:t>
                </a:r>
              </a:p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Alcanzar con el 85% de avance de la Ingeniería Conceptual de las plantas de Fertilizantes y la ejecución de la ingeniería PRE-FEED para la implementación de una nueva planta de amoniaco y urea.</a:t>
                </a:r>
              </a:p>
            </p:txBody>
          </p:sp>
          <p:cxnSp>
            <p:nvCxnSpPr>
              <p:cNvPr id="21" name="Conector recto de flecha 20"/>
              <p:cNvCxnSpPr/>
              <p:nvPr/>
            </p:nvCxnSpPr>
            <p:spPr>
              <a:xfrm>
                <a:off x="4317245" y="2378550"/>
                <a:ext cx="394455" cy="19342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2" name="Conector recto de flecha 21"/>
              <p:cNvCxnSpPr>
                <a:endCxn id="19" idx="2"/>
              </p:cNvCxnSpPr>
              <p:nvPr/>
            </p:nvCxnSpPr>
            <p:spPr>
              <a:xfrm flipV="1">
                <a:off x="7258024" y="2655218"/>
                <a:ext cx="997406" cy="12973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3" name="Conector recto de flecha 22"/>
              <p:cNvCxnSpPr/>
              <p:nvPr/>
            </p:nvCxnSpPr>
            <p:spPr>
              <a:xfrm flipH="1">
                <a:off x="5940097" y="4986003"/>
                <a:ext cx="8455" cy="56206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4" name="Conector recto de flecha 23"/>
              <p:cNvCxnSpPr>
                <a:stCxn id="15" idx="0"/>
              </p:cNvCxnSpPr>
              <p:nvPr/>
            </p:nvCxnSpPr>
            <p:spPr>
              <a:xfrm flipV="1">
                <a:off x="3720834" y="3644907"/>
                <a:ext cx="855145" cy="3807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5" name="Conector recto de flecha 24"/>
              <p:cNvCxnSpPr/>
              <p:nvPr/>
            </p:nvCxnSpPr>
            <p:spPr>
              <a:xfrm>
                <a:off x="7330796" y="4189975"/>
                <a:ext cx="731984" cy="63368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6" name="Conector recto de flecha 25"/>
              <p:cNvCxnSpPr>
                <a:stCxn id="16" idx="1"/>
                <a:endCxn id="13" idx="0"/>
              </p:cNvCxnSpPr>
              <p:nvPr/>
            </p:nvCxnSpPr>
            <p:spPr>
              <a:xfrm flipH="1">
                <a:off x="6003473" y="1675809"/>
                <a:ext cx="17538" cy="2790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pic>
            <p:nvPicPr>
              <p:cNvPr id="27" name="Imagen 26"/>
              <p:cNvPicPr/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62308" y="1701625"/>
                <a:ext cx="934885" cy="842853"/>
              </a:xfrm>
              <a:prstGeom prst="rect">
                <a:avLst/>
              </a:prstGeom>
            </p:spPr>
          </p:pic>
          <p:pic>
            <p:nvPicPr>
              <p:cNvPr id="28" name="Picture 2" descr="12,265,305 imágenes de Focos - Imágenes, fotos y vectores de stock |  Shutterstock"/>
              <p:cNvPicPr/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00095" y="3567230"/>
                <a:ext cx="812892" cy="710286"/>
              </a:xfrm>
              <a:prstGeom prst="ellipse">
                <a:avLst/>
              </a:prstGeom>
              <a:ln w="28575" cap="rnd">
                <a:solidFill>
                  <a:srgbClr val="2683C6">
                    <a:lumMod val="50000"/>
                  </a:srgbClr>
                </a:solidFill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Imagen 28"/>
              <p:cNvPicPr>
                <a:picLocks noChangeAspect="1"/>
              </p:cNvPicPr>
              <p:nvPr/>
            </p:nvPicPr>
            <p:blipFill rotWithShape="1"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93381" y="6112549"/>
                <a:ext cx="626733" cy="612359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 rotWithShape="1"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6127" y="1153684"/>
                <a:ext cx="763795" cy="675568"/>
              </a:xfrm>
              <a:prstGeom prst="rect">
                <a:avLst/>
              </a:prstGeom>
            </p:spPr>
          </p:pic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47094" y="4823893"/>
                <a:ext cx="921734" cy="764201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95946" y="2123052"/>
                <a:ext cx="1096267" cy="661898"/>
              </a:xfrm>
              <a:prstGeom prst="rect">
                <a:avLst/>
              </a:prstGeom>
            </p:spPr>
          </p:pic>
          <p:sp>
            <p:nvSpPr>
              <p:cNvPr id="40" name="Rectángulo 39"/>
              <p:cNvSpPr/>
              <p:nvPr/>
            </p:nvSpPr>
            <p:spPr>
              <a:xfrm>
                <a:off x="399395" y="6583243"/>
                <a:ext cx="3727457" cy="381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B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Fuente: </a:t>
                </a:r>
                <a:r>
                  <a:rPr kumimoji="0" lang="es-B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Yacimientos Petrolíferos Fiscales Bolivianos (</a:t>
                </a:r>
                <a:r>
                  <a:rPr kumimoji="0" lang="es-BO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YPFB).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B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Elaboración</a:t>
                </a:r>
                <a:r>
                  <a:rPr kumimoji="0" lang="es-BO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s-B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Yacimientos Petrolíferos Fiscales Bolivianos (YPFB</a:t>
                </a:r>
                <a:r>
                  <a:rPr kumimoji="0" lang="es-BO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  <a:endParaRPr kumimoji="0" lang="es-B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8615" y="1984388"/>
              <a:ext cx="2929184" cy="30168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4168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7142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4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7235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1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35404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4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75497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1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7142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4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7235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1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INSTALACIONES INTERNAS PROGRAMADAS GESTIÓN 2023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2" name="Rectángulo 61"/>
          <p:cNvSpPr/>
          <p:nvPr/>
        </p:nvSpPr>
        <p:spPr>
          <a:xfrm>
            <a:off x="8709558" y="1077204"/>
            <a:ext cx="3137560" cy="8008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CRUZ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14.239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290709" y="2888368"/>
            <a:ext cx="2048011" cy="8008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ángulo 63"/>
          <p:cNvSpPr/>
          <p:nvPr/>
        </p:nvSpPr>
        <p:spPr>
          <a:xfrm flipH="1">
            <a:off x="1095547" y="2729009"/>
            <a:ext cx="1898346" cy="9298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ángulo 64"/>
          <p:cNvSpPr/>
          <p:nvPr/>
        </p:nvSpPr>
        <p:spPr>
          <a:xfrm flipH="1">
            <a:off x="1127914" y="4250478"/>
            <a:ext cx="1818859" cy="96632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ORURO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3.230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8752485" y="4393317"/>
            <a:ext cx="2146179" cy="102893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POTOSI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5.770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7029560" y="5742198"/>
            <a:ext cx="2796014" cy="63956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CHUQUISACA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4.061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883326" y="791766"/>
            <a:ext cx="2285467" cy="6395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TARIJA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2308971" y="5199701"/>
            <a:ext cx="3327973" cy="8008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COCHABAMBA</a:t>
            </a:r>
            <a:endParaRPr kumimoji="0" lang="es-MX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506503" y="1154597"/>
            <a:ext cx="2048011" cy="8008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PAZ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4186072" y="1722613"/>
            <a:ext cx="3540228" cy="3421111"/>
          </a:xfrm>
          <a:prstGeom prst="ellipse">
            <a:avLst/>
          </a:prstGeom>
          <a:noFill/>
          <a:ln w="28575" cap="flat" cmpd="sng" algn="ctr">
            <a:solidFill>
              <a:srgbClr val="2683C6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72" name="Conector angular 71"/>
          <p:cNvCxnSpPr/>
          <p:nvPr/>
        </p:nvCxnSpPr>
        <p:spPr>
          <a:xfrm>
            <a:off x="3245561" y="1563732"/>
            <a:ext cx="1292211" cy="76395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73" name="Título 4"/>
          <p:cNvSpPr txBox="1">
            <a:spLocks/>
          </p:cNvSpPr>
          <p:nvPr/>
        </p:nvSpPr>
        <p:spPr>
          <a:xfrm>
            <a:off x="4606965" y="2103941"/>
            <a:ext cx="2726073" cy="101566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3600" spc="0" dirty="0" smtClean="0">
                <a:solidFill>
                  <a:srgbClr val="2683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60.000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1200" b="0" spc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 INTERNAS PROGRAMADAS EN 2023</a:t>
            </a:r>
            <a:endParaRPr lang="es-MX" sz="1200" b="0" spc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Conector angular 73"/>
          <p:cNvCxnSpPr>
            <a:stCxn id="64" idx="1"/>
          </p:cNvCxnSpPr>
          <p:nvPr/>
        </p:nvCxnSpPr>
        <p:spPr>
          <a:xfrm>
            <a:off x="2993893" y="3193935"/>
            <a:ext cx="1160692" cy="49528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5" name="Conector angular 74"/>
          <p:cNvCxnSpPr>
            <a:stCxn id="65" idx="1"/>
            <a:endCxn id="71" idx="3"/>
          </p:cNvCxnSpPr>
          <p:nvPr/>
        </p:nvCxnSpPr>
        <p:spPr>
          <a:xfrm flipV="1">
            <a:off x="2946773" y="4642714"/>
            <a:ext cx="1757753" cy="90929"/>
          </a:xfrm>
          <a:prstGeom prst="bentConnector4">
            <a:avLst>
              <a:gd name="adj1" fmla="val 35252"/>
              <a:gd name="adj2" fmla="val -151405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6" name="Conector angular 75"/>
          <p:cNvCxnSpPr/>
          <p:nvPr/>
        </p:nvCxnSpPr>
        <p:spPr>
          <a:xfrm flipV="1">
            <a:off x="7057192" y="1470200"/>
            <a:ext cx="1756844" cy="597030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7" name="Conector angular 76"/>
          <p:cNvCxnSpPr/>
          <p:nvPr/>
        </p:nvCxnSpPr>
        <p:spPr>
          <a:xfrm flipV="1">
            <a:off x="7799346" y="3288793"/>
            <a:ext cx="1386830" cy="4032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8" name="Conector angular 77"/>
          <p:cNvCxnSpPr/>
          <p:nvPr/>
        </p:nvCxnSpPr>
        <p:spPr>
          <a:xfrm>
            <a:off x="7658944" y="4167121"/>
            <a:ext cx="1193846" cy="51371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79" name="Conector angular 78"/>
          <p:cNvCxnSpPr>
            <a:endCxn id="71" idx="0"/>
          </p:cNvCxnSpPr>
          <p:nvPr/>
        </p:nvCxnSpPr>
        <p:spPr>
          <a:xfrm rot="5400000">
            <a:off x="5815602" y="1531637"/>
            <a:ext cx="331560" cy="5039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80" name="Conector angular 79"/>
          <p:cNvCxnSpPr>
            <a:endCxn id="71" idx="4"/>
          </p:cNvCxnSpPr>
          <p:nvPr/>
        </p:nvCxnSpPr>
        <p:spPr>
          <a:xfrm flipV="1">
            <a:off x="4883326" y="5143724"/>
            <a:ext cx="1072860" cy="487564"/>
          </a:xfrm>
          <a:prstGeom prst="bentConnector2">
            <a:avLst/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81" name="Conector angular 80"/>
          <p:cNvCxnSpPr/>
          <p:nvPr/>
        </p:nvCxnSpPr>
        <p:spPr>
          <a:xfrm>
            <a:off x="6900176" y="4964563"/>
            <a:ext cx="1323141" cy="499109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2683C6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pic>
        <p:nvPicPr>
          <p:cNvPr id="82" name="Imagen 81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89752" l="9977" r="90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302" y="2692448"/>
            <a:ext cx="2823401" cy="2110764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0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ie de página 7"/>
          <p:cNvSpPr>
            <a:spLocks noGrp="1"/>
          </p:cNvSpPr>
          <p:nvPr>
            <p:ph type="ftr" sz="quarter" idx="4294967295"/>
          </p:nvPr>
        </p:nvSpPr>
        <p:spPr>
          <a:xfrm>
            <a:off x="0" y="6440488"/>
            <a:ext cx="5664200" cy="293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PRODUCCIÓN FISCALIZADA DE GAS NATURAL</a:t>
            </a:r>
            <a:b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MILLONES DE METROS CÚBICOS DÍA)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087962"/>
              </p:ext>
            </p:extLst>
          </p:nvPr>
        </p:nvGraphicFramePr>
        <p:xfrm>
          <a:off x="2469820" y="1464751"/>
          <a:ext cx="774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2469820" y="5781870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69820" y="5535649"/>
            <a:ext cx="7322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2023, corresponde a un Escenario 2P (50% COMP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s-BO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PRODUCCIÓN FISCALIZADA DE HIDROCARBUROS LÍQUIDOS </a:t>
            </a:r>
            <a:b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MILES DE BARRILES DÍA)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188111"/>
              </p:ext>
            </p:extLst>
          </p:nvPr>
        </p:nvGraphicFramePr>
        <p:xfrm>
          <a:off x="2242945" y="1566272"/>
          <a:ext cx="7740000" cy="37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2469820" y="5781870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69820" y="5535649"/>
            <a:ext cx="7322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2023, corresponde a un Escenario 2P (50% COMP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s-BO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PRODUCCIÓN DE GLP POR FUENTE</a:t>
            </a:r>
            <a:br>
              <a:rPr lang="es-MX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TONELADAS DÍA)</a:t>
            </a:r>
            <a:endParaRPr lang="es-MX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522663"/>
              </p:ext>
            </p:extLst>
          </p:nvPr>
        </p:nvGraphicFramePr>
        <p:xfrm>
          <a:off x="599634" y="1737018"/>
          <a:ext cx="10528487" cy="362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774236" y="5859198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YPFB REFINACIÓN S.A. y ANH.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71871" y="5301406"/>
            <a:ext cx="9503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kumimoji="0" lang="es-ES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1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Considera la importación de crudo.</a:t>
            </a:r>
            <a:endParaRPr kumimoji="0" lang="es-ES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kumimoji="0" lang="es-E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Incluye la producción de la </a:t>
            </a:r>
            <a:r>
              <a:rPr kumimoji="0" lang="es-B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Refinería Oro </a:t>
            </a:r>
            <a:r>
              <a:rPr kumimoji="0" lang="es-B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Negro que es privada, que en promedio durante el 2022 es de 1,4 TMD. 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59693" y="1296684"/>
            <a:ext cx="11741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producción de GLP en las PSL ha aumentado su participación en la producción total de GLP,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resguardando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que la producción total de GLP no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descienda. Con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ello no solo se abastece el mercado interno, sino que permite la exportación, contribuyendo la balanza comercial del país. </a:t>
            </a:r>
          </a:p>
        </p:txBody>
      </p:sp>
    </p:spTree>
    <p:extLst>
      <p:ext uri="{BB962C8B-B14F-4D97-AF65-F5344CB8AC3E}">
        <p14:creationId xmlns:p14="http://schemas.microsoft.com/office/powerpoint/2010/main" val="25914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PRODUCIÓN DE UREA</a:t>
            </a:r>
            <a:b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MILES DE TONELADAS MÉTRICAS)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5193"/>
              </p:ext>
            </p:extLst>
          </p:nvPr>
        </p:nvGraphicFramePr>
        <p:xfrm>
          <a:off x="104928" y="1349608"/>
          <a:ext cx="8494225" cy="450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8906616" y="1298656"/>
            <a:ext cx="3067670" cy="270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producción del 2022 es 10,2% mayor que la alcanzada en 2019. Consolidando a Bolivia como principal proveedor de urea granulada en la región.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 reinició operaciones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septiembre de 2021, y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paulatinamente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 incrementando la producción. La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de la PAU desde su reactivación en septiembre de 2021 ha sido más estable que en gestiones pasadas.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prevé que el 2023 </a:t>
            </a:r>
            <a:r>
              <a:rPr lang="es-BO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utilice en mayor medida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 potencial productivo,</a:t>
            </a:r>
            <a:r>
              <a:rPr kumimoji="0" lang="es-BO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promedio superior al 80%. 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906616" y="4214945"/>
            <a:ext cx="3067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BO"/>
            </a:defPPr>
            <a:lvl1pPr algn="just">
              <a:defRPr sz="10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 PAU estuvo sin producción desde noviembre del 2019 hasta septiembre de 2021. En la gestión 2020, por instrucción de la Dirección de la PAU y con la aprobación de UPS-UAF, se registra un volumen de ajuste de medición efectuado por planta.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1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INGRESOS POR LA VENTA DE UREA SEGÚN MERCADO </a:t>
            </a:r>
            <a:b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es-MX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(EXPRESADO EN MMUSD)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157743"/>
              </p:ext>
            </p:extLst>
          </p:nvPr>
        </p:nvGraphicFramePr>
        <p:xfrm>
          <a:off x="216816" y="1485900"/>
          <a:ext cx="7286920" cy="414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8281043" y="1172326"/>
            <a:ext cx="3426705" cy="2790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/>
          <a:lstStyle>
            <a:defPPr rtl="0">
              <a:defRPr lang="es-E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Los ingresos proyectados para el 2023 son mayores al </a:t>
            </a:r>
            <a:r>
              <a:rPr lang="es-ES" dirty="0" smtClean="0"/>
              <a:t>récord </a:t>
            </a:r>
            <a:r>
              <a:rPr lang="es-ES" dirty="0"/>
              <a:t>generado en 2022. Por lo que por segundo año consecutivo se superarán los ingresos históricos. </a:t>
            </a:r>
          </a:p>
          <a:p>
            <a:endParaRPr lang="es-ES" dirty="0"/>
          </a:p>
          <a:p>
            <a:r>
              <a:rPr lang="es-ES" b="0" dirty="0"/>
              <a:t>Los 228,7 MMUSD generados durante el 2022 es semejante a los ingresos generados entre 2017 al 2021 que de forma conjunta suman 230,9 MMUSD. </a:t>
            </a:r>
          </a:p>
          <a:p>
            <a:endParaRPr lang="es-ES" b="0" dirty="0"/>
          </a:p>
          <a:p>
            <a:r>
              <a:rPr lang="es-ES" b="0" dirty="0"/>
              <a:t>Este año los precios internacionales van a disminuir, pero el incremento de la producción permitirán que los ingresos no se vean afectados.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8281043" y="3700798"/>
            <a:ext cx="3426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s-E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PAU estuvo sin producción desde noviembre del 2019 hasta septiembre de 2021, por lo que la comercialización registrada en esos meses corresponde a saldos de almacén.</a:t>
            </a:r>
            <a:endParaRPr lang="es-BO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8281043" y="4266675"/>
            <a:ext cx="34267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es-BO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Proyecciones de </a:t>
            </a:r>
            <a:r>
              <a:rPr lang="es-BO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Comercialización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Urea para la </a:t>
            </a:r>
            <a:r>
              <a:rPr lang="es-BO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- 2023, </a:t>
            </a:r>
            <a:r>
              <a:rPr lang="es-BO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sujetas al </a:t>
            </a:r>
            <a:r>
              <a:rPr lang="es-BO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Planta de Amoniaco y Urea </a:t>
            </a:r>
            <a:r>
              <a:rPr lang="es-BO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Bulo-Bulo </a:t>
            </a:r>
            <a:r>
              <a:rPr lang="es-BO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POA 2023.</a:t>
            </a:r>
          </a:p>
        </p:txBody>
      </p:sp>
    </p:spTree>
    <p:extLst>
      <p:ext uri="{BB962C8B-B14F-4D97-AF65-F5344CB8AC3E}">
        <p14:creationId xmlns:p14="http://schemas.microsoft.com/office/powerpoint/2010/main" val="28778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CONSUMO HÍSTORICO ANUAL DE UREA EN MERCADO INTERNO 2007 - 2023* </a:t>
            </a:r>
            <a:endParaRPr lang="es-MX" altLang="zh-CN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r>
              <a:rPr lang="es-MX" altLang="zh-CN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(EN MILES DE TONELADAS MÉTRICAS)</a:t>
            </a:r>
            <a:endParaRPr lang="es-MX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343920"/>
              </p:ext>
            </p:extLst>
          </p:nvPr>
        </p:nvGraphicFramePr>
        <p:xfrm>
          <a:off x="282635" y="1414962"/>
          <a:ext cx="8578561" cy="397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643365" y="5155744"/>
            <a:ext cx="62286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(*) Proyección realizada en base al</a:t>
            </a:r>
            <a:r>
              <a:rPr kumimoji="0" lang="es-BO" sz="9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consumo histórico y la superficie de siembra de productos recomendados. </a:t>
            </a:r>
            <a:endParaRPr kumimoji="0" lang="es-BO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PAU estuvo sin producción desde noviembre del 2019 hasta septiembre de 2021, por lo que la comercialización registrada corresponde a saldos de almacén.</a:t>
            </a:r>
            <a:endParaRPr kumimoji="0" lang="es-B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281042" y="1494004"/>
            <a:ext cx="2568896" cy="1546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BO" sz="1050" dirty="0">
                <a:latin typeface="Arial" panose="020B0604020202020204" pitchFamily="34" charset="0"/>
                <a:cs typeface="Arial" panose="020B0604020202020204" pitchFamily="34" charset="0"/>
              </a:rPr>
              <a:t>Durante los dos primeros meses del año ya se han incrementado las ventas al mercado interno en un 47,4%, superando las 7,7 mil toneladas de urea.</a:t>
            </a:r>
          </a:p>
          <a:p>
            <a:pPr lvl="0" algn="just">
              <a:defRPr/>
            </a:pPr>
            <a:endParaRPr lang="es-BO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s-BO" sz="1050" dirty="0">
                <a:latin typeface="Arial" panose="020B0604020202020204" pitchFamily="34" charset="0"/>
                <a:cs typeface="Arial" panose="020B0604020202020204" pitchFamily="34" charset="0"/>
              </a:rPr>
              <a:t>Además, la sustitución de las importaciones de urea es una realidad que </a:t>
            </a:r>
            <a:r>
              <a:rPr lang="es-BO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continúa </a:t>
            </a:r>
            <a:r>
              <a:rPr lang="es-BO" sz="1050" dirty="0">
                <a:latin typeface="Arial" panose="020B0604020202020204" pitchFamily="34" charset="0"/>
                <a:cs typeface="Arial" panose="020B0604020202020204" pitchFamily="34" charset="0"/>
              </a:rPr>
              <a:t>este año.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361157" y="3385052"/>
            <a:ext cx="25688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Importaciones 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(representa el </a:t>
            </a:r>
            <a:r>
              <a:rPr kumimoji="0" lang="es-E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0,86% </a:t>
            </a: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MI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Febrero 360 </a:t>
            </a:r>
            <a:r>
              <a:rPr kumimoji="0" lang="es-E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TM  		Marzo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 TM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Abril </a:t>
            </a:r>
            <a:r>
              <a:rPr kumimoji="0" lang="es-E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30TM		Septiembre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0,014 TM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Otros meses 0 TM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405389" y="4322330"/>
            <a:ext cx="25688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Importaciones </a:t>
            </a:r>
            <a:r>
              <a:rPr kumimoji="0" lang="es-ES" sz="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kumimoji="0" lang="es-ES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(representa el </a:t>
            </a:r>
            <a:r>
              <a:rPr lang="es-ES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0,00001</a:t>
            </a:r>
            <a:r>
              <a:rPr kumimoji="0" lang="es-E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MI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Enero 6kg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8"/>
          <p:cNvSpPr txBox="1"/>
          <p:nvPr/>
        </p:nvSpPr>
        <p:spPr>
          <a:xfrm>
            <a:off x="3757695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276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3757695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3" name="文本框 11"/>
          <p:cNvSpPr txBox="1"/>
          <p:nvPr/>
        </p:nvSpPr>
        <p:spPr>
          <a:xfrm>
            <a:off x="7256742" y="2284590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443</a:t>
            </a:r>
          </a:p>
        </p:txBody>
      </p:sp>
      <p:sp>
        <p:nvSpPr>
          <p:cNvPr id="34" name="文本框 12"/>
          <p:cNvSpPr txBox="1"/>
          <p:nvPr/>
        </p:nvSpPr>
        <p:spPr>
          <a:xfrm>
            <a:off x="7256742" y="2685521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6" name="文本框 14"/>
          <p:cNvSpPr txBox="1"/>
          <p:nvPr/>
        </p:nvSpPr>
        <p:spPr>
          <a:xfrm>
            <a:off x="7256742" y="4701972"/>
            <a:ext cx="1175681" cy="598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</a:rPr>
              <a:t>786</a:t>
            </a:r>
          </a:p>
        </p:txBody>
      </p:sp>
      <p:sp>
        <p:nvSpPr>
          <p:cNvPr id="37" name="文本框 15"/>
          <p:cNvSpPr txBox="1"/>
          <p:nvPr/>
        </p:nvSpPr>
        <p:spPr>
          <a:xfrm>
            <a:off x="7256742" y="5102903"/>
            <a:ext cx="1175681" cy="230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rtl="0"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lt1"/>
                </a:solidFill>
              </a:rPr>
              <a:t>Millions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1871" y="221438"/>
            <a:ext cx="1120241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INGRESOS POR LA EXPORTACIÓN DE PRODUCTOS DE LAS PSL (EXPRESADO EN MMUSD)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771871" y="5792452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13699" y="1655176"/>
            <a:ext cx="4218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Licuado de Petróleo - GLP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950154" y="1655176"/>
            <a:ext cx="442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Gasolina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Rica en Isopentanos - IC5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14374" y="1168388"/>
            <a:ext cx="10916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implementación de las PSL, constituye el primer paso  hacia la industrialización de los Hidrocarburos, produciendo GLP y IC5 para la exportación cuya venta generó ingresos (divisas) mayores durante el 2022.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205756" y="5490602"/>
            <a:ext cx="67685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 La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estimación del Precio de Mezcla GLP se realiza por correlación  al precio de WTI emitido por U.S. Energy Information Administrationdo con 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proyección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utilizando 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</a:t>
            </a:r>
            <a:r>
              <a:rPr lang="es-BO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GARCH</a:t>
            </a:r>
            <a:r>
              <a:rPr lang="es-BO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BO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615136"/>
              </p:ext>
            </p:extLst>
          </p:nvPr>
        </p:nvGraphicFramePr>
        <p:xfrm>
          <a:off x="330201" y="2045634"/>
          <a:ext cx="5590568" cy="3415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971594"/>
              </p:ext>
            </p:extLst>
          </p:nvPr>
        </p:nvGraphicFramePr>
        <p:xfrm>
          <a:off x="6299201" y="2069166"/>
          <a:ext cx="5331966" cy="32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77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50_TF16411250.potx" id="{EC119539-042E-42FB-99A7-818D6F707D97}" vid="{2C342CDD-8033-4EFC-A050-FD44D51CF9E7}"/>
    </a:ext>
  </a:extLst>
</a:theme>
</file>

<file path=ppt/theme/theme3.xml><?xml version="1.0" encoding="utf-8"?>
<a:theme xmlns:a="http://schemas.openxmlformats.org/drawingml/2006/main" name="1_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Verde azulado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Verde azulado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</TotalTime>
  <Words>3043</Words>
  <Application>Microsoft Office PowerPoint</Application>
  <PresentationFormat>Panorámica</PresentationFormat>
  <Paragraphs>580</Paragraphs>
  <Slides>23</Slides>
  <Notes>22</Notes>
  <HiddenSlides>3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23</vt:i4>
      </vt:variant>
    </vt:vector>
  </HeadingPairs>
  <TitlesOfParts>
    <vt:vector size="38" baseType="lpstr">
      <vt:lpstr>맑은 고딕</vt:lpstr>
      <vt:lpstr>Arial</vt:lpstr>
      <vt:lpstr>Calibri</vt:lpstr>
      <vt:lpstr>Calibri Light</vt:lpstr>
      <vt:lpstr>Cambria</vt:lpstr>
      <vt:lpstr>Candara</vt:lpstr>
      <vt:lpstr>Century Gothic</vt:lpstr>
      <vt:lpstr>Corbel</vt:lpstr>
      <vt:lpstr>等线</vt:lpstr>
      <vt:lpstr>Roboto</vt:lpstr>
      <vt:lpstr>Times New Roman</vt:lpstr>
      <vt:lpstr>Wingdings</vt:lpstr>
      <vt:lpstr>Tema de Office</vt:lpstr>
      <vt:lpstr>2_Tema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Ricardo Augusto Frontanilla Cruz</cp:lastModifiedBy>
  <cp:revision>54</cp:revision>
  <dcterms:created xsi:type="dcterms:W3CDTF">2017-08-24T11:47:32Z</dcterms:created>
  <dcterms:modified xsi:type="dcterms:W3CDTF">2023-04-28T13:29:21Z</dcterms:modified>
</cp:coreProperties>
</file>