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2" r:id="rId2"/>
  </p:sldMasterIdLst>
  <p:notesMasterIdLst>
    <p:notesMasterId r:id="rId24"/>
  </p:notesMasterIdLst>
  <p:sldIdLst>
    <p:sldId id="300" r:id="rId3"/>
    <p:sldId id="315" r:id="rId4"/>
    <p:sldId id="301" r:id="rId5"/>
    <p:sldId id="302" r:id="rId6"/>
    <p:sldId id="314" r:id="rId7"/>
    <p:sldId id="305" r:id="rId8"/>
    <p:sldId id="306" r:id="rId9"/>
    <p:sldId id="308" r:id="rId10"/>
    <p:sldId id="316" r:id="rId11"/>
    <p:sldId id="317" r:id="rId12"/>
    <p:sldId id="318" r:id="rId13"/>
    <p:sldId id="263" r:id="rId14"/>
    <p:sldId id="291" r:id="rId15"/>
    <p:sldId id="319" r:id="rId16"/>
    <p:sldId id="295" r:id="rId17"/>
    <p:sldId id="296" r:id="rId18"/>
    <p:sldId id="297" r:id="rId19"/>
    <p:sldId id="298" r:id="rId20"/>
    <p:sldId id="292" r:id="rId21"/>
    <p:sldId id="299" r:id="rId22"/>
    <p:sldId id="313" r:id="rId23"/>
  </p:sldIdLst>
  <p:sldSz cx="12192000" cy="6858000"/>
  <p:notesSz cx="6858000" cy="9144000"/>
  <p:custDataLst>
    <p:tags r:id="rId25"/>
  </p:custDataLst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E6F37"/>
    <a:srgbClr val="A6A6A6"/>
    <a:srgbClr val="AC2A14"/>
    <a:srgbClr val="508A53"/>
    <a:srgbClr val="B64926"/>
    <a:srgbClr val="F05F2D"/>
    <a:srgbClr val="DB341A"/>
    <a:srgbClr val="3A4F2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5" autoAdjust="0"/>
    <p:restoredTop sz="95688" autoAdjust="0"/>
  </p:normalViewPr>
  <p:slideViewPr>
    <p:cSldViewPr snapToGrid="0" showGuides="1">
      <p:cViewPr varScale="1">
        <p:scale>
          <a:sx n="68" d="100"/>
          <a:sy n="68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TROCHE\Documents\Y_P_F_B\YPFB_GPC_PLANIFICACION_DOCS__________\BOLETINES%20-%20informacion%20para%20Reporte%20PRS\Boletin%20Diciembre%20INFORMACION%20ORIGE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salinas\Downloads\REsumen%20excel%20pp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salinas\Downloads\REsumen%20excel%20pp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12208476732543"/>
          <c:y val="0.12446294919995013"/>
          <c:w val="0.82712184578136116"/>
          <c:h val="0.735771361913094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INGRESOS!$A$111</c:f>
              <c:strCache>
                <c:ptCount val="1"/>
                <c:pt idx="0">
                  <c:v>MERCADO EXTERNO</c:v>
                </c:pt>
              </c:strCache>
            </c:strRef>
          </c:tx>
          <c:spPr>
            <a:solidFill>
              <a:srgbClr val="B64926"/>
            </a:solidFill>
            <a:ln>
              <a:noFill/>
            </a:ln>
            <a:effectLst/>
          </c:spPr>
          <c:invertIfNegative val="0"/>
          <c:cat>
            <c:numRef>
              <c:f>INGRESOS!$B$59:$L$59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INGRESOS!$B$111:$L$111</c:f>
              <c:numCache>
                <c:formatCode>_-* #,##0.0_-;\-* #,##0.0_-;_-* "-"??_-;_-@_-</c:formatCode>
                <c:ptCount val="8"/>
                <c:pt idx="0">
                  <c:v>2075.8591781408049</c:v>
                </c:pt>
                <c:pt idx="1">
                  <c:v>2619.4180276867814</c:v>
                </c:pt>
                <c:pt idx="2">
                  <c:v>3142.3886880531609</c:v>
                </c:pt>
                <c:pt idx="3">
                  <c:v>2769.908899366379</c:v>
                </c:pt>
                <c:pt idx="4">
                  <c:v>2032.535913981322</c:v>
                </c:pt>
                <c:pt idx="5">
                  <c:v>2398.7673187413793</c:v>
                </c:pt>
                <c:pt idx="6">
                  <c:v>3253.2604419626441</c:v>
                </c:pt>
                <c:pt idx="7">
                  <c:v>2155.3868072212645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B-4425-817E-AFA2FBDF85A3}"/>
            </c:ext>
          </c:extLst>
        </c:ser>
        <c:ser>
          <c:idx val="1"/>
          <c:order val="1"/>
          <c:tx>
            <c:strRef>
              <c:f>INGRESOS!$A$112</c:f>
              <c:strCache>
                <c:ptCount val="1"/>
                <c:pt idx="0">
                  <c:v>MAYOREO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INGRESOS!$B$59:$L$59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INGRESOS!$B$112:$L$112</c:f>
              <c:numCache>
                <c:formatCode>_-* #,##0.0_-;\-* #,##0.0_-;_-* "-"??_-;_-@_-</c:formatCode>
                <c:ptCount val="8"/>
                <c:pt idx="0">
                  <c:v>1728.3382536910919</c:v>
                </c:pt>
                <c:pt idx="1">
                  <c:v>1844.2968857744256</c:v>
                </c:pt>
                <c:pt idx="2">
                  <c:v>1952.5929786131048</c:v>
                </c:pt>
                <c:pt idx="3">
                  <c:v>1999.3617661810342</c:v>
                </c:pt>
                <c:pt idx="4">
                  <c:v>1646.4144067959767</c:v>
                </c:pt>
                <c:pt idx="5">
                  <c:v>2067.114741366609</c:v>
                </c:pt>
                <c:pt idx="6">
                  <c:v>2265.2105235525573</c:v>
                </c:pt>
                <c:pt idx="7">
                  <c:v>2352.218085034885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AB-4425-817E-AFA2FBDF85A3}"/>
            </c:ext>
          </c:extLst>
        </c:ser>
        <c:ser>
          <c:idx val="2"/>
          <c:order val="2"/>
          <c:tx>
            <c:strRef>
              <c:f>INGRESOS!$A$113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INGRESOS!$B$59:$L$59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INGRESOS!$B$113:$L$113</c:f>
              <c:numCache>
                <c:formatCode>_-* #,##0.0_-;\-* #,##0.0_-;_-* "-"??_-;_-@_-</c:formatCode>
                <c:ptCount val="8"/>
                <c:pt idx="0">
                  <c:v>685.93322027011493</c:v>
                </c:pt>
                <c:pt idx="1">
                  <c:v>654.49062257614946</c:v>
                </c:pt>
                <c:pt idx="2">
                  <c:v>631.08197633620682</c:v>
                </c:pt>
                <c:pt idx="3">
                  <c:v>550.39864222126437</c:v>
                </c:pt>
                <c:pt idx="4">
                  <c:v>510.73237924999995</c:v>
                </c:pt>
                <c:pt idx="5">
                  <c:v>499.60327684626435</c:v>
                </c:pt>
                <c:pt idx="6">
                  <c:v>468.21923039655172</c:v>
                </c:pt>
                <c:pt idx="7">
                  <c:v>434.97796766235638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AB-4425-817E-AFA2FBDF8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255984080"/>
        <c:axId val="1255981584"/>
      </c:barChart>
      <c:lineChart>
        <c:grouping val="standard"/>
        <c:varyColors val="0"/>
        <c:ser>
          <c:idx val="3"/>
          <c:order val="3"/>
          <c:tx>
            <c:strRef>
              <c:f>INGRESOS!$A$114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INGRESOS!$B$114:$L$114</c:f>
              <c:numCache>
                <c:formatCode>_-* #,##0.0_-;\-* #,##0.0_-;_-* "-"??_-;_-@_-</c:formatCode>
                <c:ptCount val="8"/>
                <c:pt idx="0">
                  <c:v>4490.1306521020124</c:v>
                </c:pt>
                <c:pt idx="1">
                  <c:v>5118.205536037357</c:v>
                </c:pt>
                <c:pt idx="2">
                  <c:v>5726.0636430024724</c:v>
                </c:pt>
                <c:pt idx="3">
                  <c:v>5319.6693077686778</c:v>
                </c:pt>
                <c:pt idx="4">
                  <c:v>4189.6827000272988</c:v>
                </c:pt>
                <c:pt idx="5">
                  <c:v>4965.4853369542525</c:v>
                </c:pt>
                <c:pt idx="6">
                  <c:v>5986.690195911754</c:v>
                </c:pt>
                <c:pt idx="7">
                  <c:v>4942.5828599185061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5AB-4425-817E-AFA2FBDF8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5984080"/>
        <c:axId val="1255981584"/>
      </c:lineChart>
      <c:catAx>
        <c:axId val="125598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55981584"/>
        <c:crosses val="autoZero"/>
        <c:auto val="1"/>
        <c:lblAlgn val="ctr"/>
        <c:lblOffset val="100"/>
        <c:noMultiLvlLbl val="0"/>
      </c:catAx>
      <c:valAx>
        <c:axId val="125598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/>
                  <a:t>MMUSD</a:t>
                </a:r>
              </a:p>
            </c:rich>
          </c:tx>
          <c:layout>
            <c:manualLayout>
              <c:xMode val="edge"/>
              <c:yMode val="edge"/>
              <c:x val="8.9769217661353582E-4"/>
              <c:y val="0.338898043626202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5598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B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19657317759262E-2"/>
          <c:y val="3.2407407407407406E-2"/>
          <c:w val="0.94097294917441354"/>
          <c:h val="0.898148148148148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8A-4416-A29A-FCA5C0406662}"/>
              </c:ext>
            </c:extLst>
          </c:dPt>
          <c:dPt>
            <c:idx val="1"/>
            <c:invertIfNegative val="0"/>
            <c:bubble3D val="0"/>
            <c:spPr>
              <a:solidFill>
                <a:srgbClr val="3E6F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8A-4416-A29A-FCA5C0406662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8A-4416-A29A-FCA5C04066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'RPC FINAL 23'!$I$18:$I$20</c:f>
              <c:strCache>
                <c:ptCount val="3"/>
                <c:pt idx="0">
                  <c:v>Empresas Operadoras</c:v>
                </c:pt>
                <c:pt idx="1">
                  <c:v>Empresas Filiales y Subsidiarias</c:v>
                </c:pt>
                <c:pt idx="2">
                  <c:v>Casa Matriz</c:v>
                </c:pt>
              </c:strCache>
            </c:strRef>
          </c:cat>
          <c:val>
            <c:numRef>
              <c:f>'RPC FINAL 23'!$J$18:$J$20</c:f>
              <c:numCache>
                <c:formatCode>_(* #,##0.00_);_(* \(#,##0.00\);_(* "-"??_);_(@_)</c:formatCode>
                <c:ptCount val="3"/>
                <c:pt idx="0">
                  <c:v>35.327234790100007</c:v>
                </c:pt>
                <c:pt idx="1">
                  <c:v>238.62183794604596</c:v>
                </c:pt>
                <c:pt idx="2">
                  <c:v>265.78854922413791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8A-4416-A29A-FCA5C0406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75279904"/>
        <c:axId val="1275299040"/>
      </c:barChart>
      <c:catAx>
        <c:axId val="12752799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75299040"/>
        <c:crosses val="autoZero"/>
        <c:auto val="1"/>
        <c:lblAlgn val="ctr"/>
        <c:lblOffset val="100"/>
        <c:noMultiLvlLbl val="0"/>
      </c:catAx>
      <c:valAx>
        <c:axId val="1275299040"/>
        <c:scaling>
          <c:orientation val="minMax"/>
        </c:scaling>
        <c:delete val="1"/>
        <c:axPos val="b"/>
        <c:numFmt formatCode="_(* #,##0_);_(* \(#,##0\);_(* &quot;-&quot;_);_(@_)" sourceLinked="0"/>
        <c:majorTickMark val="none"/>
        <c:minorTickMark val="none"/>
        <c:tickLblPos val="nextTo"/>
        <c:crossAx val="127527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520617300103011E-2"/>
          <c:y val="0.25419892093362384"/>
          <c:w val="0.85899637768762893"/>
          <c:h val="0.650804862634298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'IF_RENTA (2)'!$B$7</c:f>
              <c:strCache>
                <c:ptCount val="1"/>
                <c:pt idx="0">
                  <c:v>IDH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(2)'!$P$7:$U$7</c:f>
              <c:numCache>
                <c:formatCode>#,##0.0</c:formatCode>
                <c:ptCount val="6"/>
                <c:pt idx="0">
                  <c:v>939.8599999999999</c:v>
                </c:pt>
                <c:pt idx="1">
                  <c:v>838.47</c:v>
                </c:pt>
                <c:pt idx="2">
                  <c:v>793.69786917333329</c:v>
                </c:pt>
                <c:pt idx="3">
                  <c:v>1045.4045216622224</c:v>
                </c:pt>
                <c:pt idx="4" formatCode="_(* #,##0.00_);_(* \(#,##0.00\);_(* &quot;-&quot;??_);_(@_)">
                  <c:v>857.55</c:v>
                </c:pt>
                <c:pt idx="5" formatCode="#,##0.00">
                  <c:v>877.15108208501363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D-4B2F-9C55-5D86189E1B65}"/>
            </c:ext>
          </c:extLst>
        </c:ser>
        <c:ser>
          <c:idx val="2"/>
          <c:order val="1"/>
          <c:tx>
            <c:strRef>
              <c:f>'IF_RENTA (2)'!$B$8</c:f>
              <c:strCache>
                <c:ptCount val="1"/>
                <c:pt idx="0">
                  <c:v>Regalías y Participación al TGN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(2)'!$P$8:$U$8</c:f>
              <c:numCache>
                <c:formatCode>#,##0.0</c:formatCode>
                <c:ptCount val="6"/>
                <c:pt idx="0">
                  <c:v>528.67000000000007</c:v>
                </c:pt>
                <c:pt idx="1">
                  <c:v>471.63</c:v>
                </c:pt>
                <c:pt idx="2">
                  <c:v>446.45505251999998</c:v>
                </c:pt>
                <c:pt idx="3">
                  <c:v>588.04004343500003</c:v>
                </c:pt>
                <c:pt idx="4" formatCode="_(* #,##0.00_);_(* \(#,##0.00\);_(* &quot;-&quot;??_);_(@_)">
                  <c:v>482.37</c:v>
                </c:pt>
                <c:pt idx="5" formatCode="#,##0.00">
                  <c:v>493.3974836728201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6D-4B2F-9C55-5D86189E1B65}"/>
            </c:ext>
          </c:extLst>
        </c:ser>
        <c:ser>
          <c:idx val="1"/>
          <c:order val="2"/>
          <c:tx>
            <c:strRef>
              <c:f>'IF_RENTA (2)'!$B$9</c:f>
              <c:strCache>
                <c:ptCount val="1"/>
                <c:pt idx="0">
                  <c:v>Participación de YPFB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(2)'!$P$9:$U$9</c:f>
              <c:numCache>
                <c:formatCode>#,##0.0</c:formatCode>
                <c:ptCount val="6"/>
                <c:pt idx="0">
                  <c:v>254.17000000000002</c:v>
                </c:pt>
                <c:pt idx="1">
                  <c:v>111.83999999999999</c:v>
                </c:pt>
                <c:pt idx="2">
                  <c:v>203.60983613871412</c:v>
                </c:pt>
                <c:pt idx="3">
                  <c:v>338.56193693907397</c:v>
                </c:pt>
                <c:pt idx="4" formatCode="_(* #,##0.00_);_(* \(#,##0.00\);_(* &quot;-&quot;??_);_(@_)">
                  <c:v>228.72</c:v>
                </c:pt>
                <c:pt idx="5" formatCode="#,##0.00">
                  <c:v>255.43550840600847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6D-4B2F-9C55-5D86189E1B65}"/>
            </c:ext>
          </c:extLst>
        </c:ser>
        <c:ser>
          <c:idx val="3"/>
          <c:order val="3"/>
          <c:tx>
            <c:strRef>
              <c:f>'IF_RENTA (2)'!#REF!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(2)'!#REF!</c:f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1C6D-4B2F-9C55-5D86189E1B65}"/>
            </c:ext>
          </c:extLst>
        </c:ser>
        <c:ser>
          <c:idx val="4"/>
          <c:order val="4"/>
          <c:tx>
            <c:strRef>
              <c:f>'IF_RENTA (2)'!$B$10</c:f>
              <c:strCache>
                <c:ptCount val="1"/>
                <c:pt idx="0">
                  <c:v>Patentes e impuestos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(2)'!$P$10:$U$10</c:f>
              <c:numCache>
                <c:formatCode>#,##0.0</c:formatCode>
                <c:ptCount val="6"/>
                <c:pt idx="0">
                  <c:v>282.67</c:v>
                </c:pt>
                <c:pt idx="1">
                  <c:v>229.74167832106761</c:v>
                </c:pt>
                <c:pt idx="2">
                  <c:v>257.67881823317788</c:v>
                </c:pt>
                <c:pt idx="3">
                  <c:v>317.36045337983967</c:v>
                </c:pt>
                <c:pt idx="4" formatCode="_(* #,##0.00_);_(* \(#,##0.00\);_(* &quot;-&quot;??_);_(@_)">
                  <c:v>291.10000000000002</c:v>
                </c:pt>
                <c:pt idx="5" formatCode="#,##0.00">
                  <c:v>271.91683544635418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6D-4B2F-9C55-5D86189E1B65}"/>
            </c:ext>
          </c:extLst>
        </c:ser>
        <c:ser>
          <c:idx val="5"/>
          <c:order val="5"/>
          <c:tx>
            <c:strRef>
              <c:f>'IF_RENTA (2)'!$B$11</c:f>
              <c:strCache>
                <c:ptCount val="1"/>
                <c:pt idx="0">
                  <c:v>Ingreso Extraordinario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invertIfNegative val="0"/>
          <c:cat>
            <c:strRef>
              <c:f>'IF_RENTA (2)'!$P$5:$U$6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  <c:pt idx="5">
                  <c:v>2024 (proy)</c:v>
                </c:pt>
              </c:strCache>
            </c:strRef>
          </c:cat>
          <c:val>
            <c:numRef>
              <c:f>'IF_RENTA (2)'!$P$11:$U$11</c:f>
              <c:numCache>
                <c:formatCode>General</c:formatCode>
                <c:ptCount val="6"/>
                <c:pt idx="3" formatCode="0">
                  <c:v>367.27397535</c:v>
                </c:pt>
                <c:pt idx="4" formatCode="0">
                  <c:v>188.39832712999998</c:v>
                </c:pt>
                <c:pt idx="5" formatCode="0">
                  <c:v>122.7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6D-4B2F-9C55-5D86189E1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93579023"/>
        <c:axId val="593587759"/>
        <c:extLst/>
      </c:barChart>
      <c:lineChart>
        <c:grouping val="standard"/>
        <c:varyColors val="0"/>
        <c:ser>
          <c:idx val="6"/>
          <c:order val="6"/>
          <c:tx>
            <c:strRef>
              <c:f>'IF_RENTA (2)'!$B$12</c:f>
              <c:strCache>
                <c:ptCount val="1"/>
                <c:pt idx="0">
                  <c:v>Total Renta Petrolera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bg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3.0860475265153443E-2"/>
                  <c:y val="-6.2594378183028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6D-4B2F-9C55-5D86189E1B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sng" strike="noStrike" kern="1200" baseline="0">
                    <a:solidFill>
                      <a:srgbClr val="134263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'IF_RENTA (2)'!$P$6:$T$6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</c:strCache>
            </c:strRef>
          </c:cat>
          <c:val>
            <c:numRef>
              <c:f>'IF_RENTA (2)'!$P$12:$U$12</c:f>
              <c:numCache>
                <c:formatCode>#,##0</c:formatCode>
                <c:ptCount val="6"/>
                <c:pt idx="0">
                  <c:v>2005.3700000000001</c:v>
                </c:pt>
                <c:pt idx="1">
                  <c:v>1651.6816783210675</c:v>
                </c:pt>
                <c:pt idx="2">
                  <c:v>1701.4415760652253</c:v>
                </c:pt>
                <c:pt idx="3" formatCode="_-* #,##0_-;\-* #,##0_-;_-* &quot;-&quot;??_-;_-@_-">
                  <c:v>2656.6409307661361</c:v>
                </c:pt>
                <c:pt idx="4">
                  <c:v>2048.1383271300001</c:v>
                </c:pt>
                <c:pt idx="5">
                  <c:v>2020.6009096101964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C6D-4B2F-9C55-5D86189E1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3579023"/>
        <c:axId val="593587759"/>
      </c:lineChart>
      <c:lineChart>
        <c:grouping val="standard"/>
        <c:varyColors val="0"/>
        <c:ser>
          <c:idx val="7"/>
          <c:order val="7"/>
          <c:tx>
            <c:strRef>
              <c:f>'IF_RENTA (2)'!$B$20</c:f>
              <c:strCache>
                <c:ptCount val="1"/>
                <c:pt idx="0">
                  <c:v>Producción Fiscalizada de Gas Natural (MMmcd)</c:v>
                </c:pt>
              </c:strCache>
            </c:strRef>
          </c:tx>
          <c:spPr>
            <a:ln w="25400" cap="rnd">
              <a:solidFill>
                <a:srgbClr val="13426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34263"/>
              </a:solidFill>
              <a:ln w="9525">
                <a:solidFill>
                  <a:srgbClr val="134263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6316323905762025E-2"/>
                  <c:y val="3.5328475057601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6D-4B2F-9C55-5D86189E1B65}"/>
                </c:ext>
              </c:extLst>
            </c:dLbl>
            <c:dLbl>
              <c:idx val="4"/>
              <c:layout>
                <c:manualLayout>
                  <c:x val="-3.8664885537461648E-2"/>
                  <c:y val="6.7533389537205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6D-4B2F-9C55-5D86189E1B65}"/>
                </c:ext>
              </c:extLst>
            </c:dLbl>
            <c:dLbl>
              <c:idx val="5"/>
              <c:layout>
                <c:manualLayout>
                  <c:x val="-4.0532753712919221E-2"/>
                  <c:y val="4.0466787948706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6D-4B2F-9C55-5D86189E1B65}"/>
                </c:ext>
              </c:extLst>
            </c:dLbl>
            <c:spPr>
              <a:solidFill>
                <a:srgbClr val="134263"/>
              </a:solidFill>
              <a:ln>
                <a:solidFill>
                  <a:srgbClr val="134263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'IF_RENTA (2)'!$P$6:$T$6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 (p)</c:v>
                </c:pt>
              </c:strCache>
            </c:strRef>
          </c:cat>
          <c:val>
            <c:numRef>
              <c:f>'IF_RENTA (2)'!$P$20:$U$20</c:f>
              <c:numCache>
                <c:formatCode>0.00</c:formatCode>
                <c:ptCount val="6"/>
                <c:pt idx="0">
                  <c:v>45.364894055802893</c:v>
                </c:pt>
                <c:pt idx="1">
                  <c:v>43.416325115435733</c:v>
                </c:pt>
                <c:pt idx="2">
                  <c:v>45.120729705477032</c:v>
                </c:pt>
                <c:pt idx="3">
                  <c:v>41.300075849754229</c:v>
                </c:pt>
                <c:pt idx="4">
                  <c:v>36.325039641336176</c:v>
                </c:pt>
                <c:pt idx="5" formatCode="_(* #,##0.00_);_(* \(#,##0.00\);_(* &quot;-&quot;??_);_(@_)">
                  <c:v>31.898196192593385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C6D-4B2F-9C55-5D86189E1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5084496"/>
        <c:axId val="1915087824"/>
      </c:lineChart>
      <c:catAx>
        <c:axId val="59357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93587759"/>
        <c:crosses val="autoZero"/>
        <c:auto val="1"/>
        <c:lblAlgn val="ctr"/>
        <c:lblOffset val="100"/>
        <c:noMultiLvlLbl val="0"/>
      </c:catAx>
      <c:valAx>
        <c:axId val="593587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200" dirty="0" smtClean="0">
                    <a:solidFill>
                      <a:srgbClr val="134263"/>
                    </a:solidFill>
                  </a:rPr>
                  <a:t>MM USD</a:t>
                </a:r>
                <a:endParaRPr lang="es-BO" sz="1200" dirty="0">
                  <a:solidFill>
                    <a:srgbClr val="134263"/>
                  </a:solidFill>
                </a:endParaRPr>
              </a:p>
            </c:rich>
          </c:tx>
          <c:layout>
            <c:manualLayout>
              <c:xMode val="edge"/>
              <c:yMode val="edge"/>
              <c:x val="2.2166706244381225E-2"/>
              <c:y val="0.24072150421708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134263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93579023"/>
        <c:crosses val="autoZero"/>
        <c:crossBetween val="between"/>
      </c:valAx>
      <c:valAx>
        <c:axId val="191508782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34263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200" dirty="0" smtClean="0">
                    <a:solidFill>
                      <a:srgbClr val="134263"/>
                    </a:solidFill>
                  </a:rPr>
                  <a:t>MMmcd</a:t>
                </a:r>
                <a:endParaRPr lang="es-BO" sz="1200" dirty="0">
                  <a:solidFill>
                    <a:srgbClr val="134263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448390367918423"/>
              <c:y val="0.231948903244994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134263"/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134263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915084496"/>
        <c:crosses val="max"/>
        <c:crossBetween val="between"/>
      </c:valAx>
      <c:catAx>
        <c:axId val="1915084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5087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2.091023889843608E-2"/>
          <c:w val="1"/>
          <c:h val="0.17720936981708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134263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s-B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GLP!$A$4</c:f>
              <c:strCache>
                <c:ptCount val="1"/>
                <c:pt idx="0">
                  <c:v>Campo 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GLP!$C$3:$T$3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</c:strRef>
          </c:cat>
          <c:val>
            <c:numRef>
              <c:f>GLP!$C$4:$T$4</c:f>
              <c:numCache>
                <c:formatCode>#,##0.00</c:formatCode>
                <c:ptCount val="18"/>
                <c:pt idx="0">
                  <c:v>730.24112519201333</c:v>
                </c:pt>
                <c:pt idx="1">
                  <c:v>726.94248271889558</c:v>
                </c:pt>
                <c:pt idx="2">
                  <c:v>725.64783379458652</c:v>
                </c:pt>
                <c:pt idx="3">
                  <c:v>707.02048435771769</c:v>
                </c:pt>
                <c:pt idx="4">
                  <c:v>690.77224782385917</c:v>
                </c:pt>
                <c:pt idx="5">
                  <c:v>663.15592805939571</c:v>
                </c:pt>
                <c:pt idx="6">
                  <c:v>663.67001702200218</c:v>
                </c:pt>
                <c:pt idx="7">
                  <c:v>639.19084275473642</c:v>
                </c:pt>
                <c:pt idx="8">
                  <c:v>536.23747200460809</c:v>
                </c:pt>
                <c:pt idx="9">
                  <c:v>450.79746932283723</c:v>
                </c:pt>
                <c:pt idx="10">
                  <c:v>311.13367597383132</c:v>
                </c:pt>
                <c:pt idx="11">
                  <c:v>301.84243874095495</c:v>
                </c:pt>
                <c:pt idx="12">
                  <c:v>258.43659824283191</c:v>
                </c:pt>
                <c:pt idx="13">
                  <c:v>249.62719482206751</c:v>
                </c:pt>
                <c:pt idx="14">
                  <c:v>240.11211022898854</c:v>
                </c:pt>
                <c:pt idx="15">
                  <c:v>218.1474657805295</c:v>
                </c:pt>
                <c:pt idx="16">
                  <c:v>189.57512867517843</c:v>
                </c:pt>
                <c:pt idx="17" formatCode="0.00">
                  <c:v>190.18584908019807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A3-4FC5-B1B4-AFC9DAC82492}"/>
            </c:ext>
          </c:extLst>
        </c:ser>
        <c:ser>
          <c:idx val="0"/>
          <c:order val="2"/>
          <c:tx>
            <c:strRef>
              <c:f>GLP!$A$6</c:f>
              <c:strCache>
                <c:ptCount val="1"/>
                <c:pt idx="0">
                  <c:v>Refinerías</c:v>
                </c:pt>
              </c:strCache>
            </c:strRef>
          </c:tx>
          <c:spPr>
            <a:solidFill>
              <a:srgbClr val="90AB43"/>
            </a:solidFill>
            <a:ln>
              <a:noFill/>
            </a:ln>
            <a:effectLst/>
          </c:spPr>
          <c:invertIfNegative val="0"/>
          <c:cat>
            <c:strRef>
              <c:f>GLP!$C$3:$T$3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</c:strRef>
          </c:cat>
          <c:val>
            <c:numRef>
              <c:f>GLP!$C$6:$T$6</c:f>
              <c:numCache>
                <c:formatCode>#,##0.00</c:formatCode>
                <c:ptCount val="18"/>
                <c:pt idx="0">
                  <c:v>209.50266894453694</c:v>
                </c:pt>
                <c:pt idx="1">
                  <c:v>219.24929119513376</c:v>
                </c:pt>
                <c:pt idx="2">
                  <c:v>228.27993218718359</c:v>
                </c:pt>
                <c:pt idx="3">
                  <c:v>233.20406602196249</c:v>
                </c:pt>
                <c:pt idx="4">
                  <c:v>221.52957976901973</c:v>
                </c:pt>
                <c:pt idx="5">
                  <c:v>229.99950049568591</c:v>
                </c:pt>
                <c:pt idx="6">
                  <c:v>223.1800837887441</c:v>
                </c:pt>
                <c:pt idx="7">
                  <c:v>248.07792077210124</c:v>
                </c:pt>
                <c:pt idx="8">
                  <c:v>233.71271468610473</c:v>
                </c:pt>
                <c:pt idx="9">
                  <c:v>278.55879493139588</c:v>
                </c:pt>
                <c:pt idx="10">
                  <c:v>300.12177906510288</c:v>
                </c:pt>
                <c:pt idx="11">
                  <c:v>285.60822147963523</c:v>
                </c:pt>
                <c:pt idx="12">
                  <c:v>273.22680484720945</c:v>
                </c:pt>
                <c:pt idx="13">
                  <c:v>235.58427103049027</c:v>
                </c:pt>
                <c:pt idx="14">
                  <c:v>294.25123631093612</c:v>
                </c:pt>
                <c:pt idx="15">
                  <c:v>294.3729470611791</c:v>
                </c:pt>
                <c:pt idx="16">
                  <c:v>282.42898407656895</c:v>
                </c:pt>
                <c:pt idx="17" formatCode="0.00">
                  <c:v>327.78767530721888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A3-4FC5-B1B4-AFC9DAC82492}"/>
            </c:ext>
          </c:extLst>
        </c:ser>
        <c:ser>
          <c:idx val="2"/>
          <c:order val="3"/>
          <c:tx>
            <c:strRef>
              <c:f>GLP!$A$5</c:f>
              <c:strCache>
                <c:ptCount val="1"/>
                <c:pt idx="0">
                  <c:v>PSL</c:v>
                </c:pt>
              </c:strCache>
            </c:strRef>
          </c:tx>
          <c:spPr>
            <a:solidFill>
              <a:srgbClr val="255A24"/>
            </a:solidFill>
          </c:spPr>
          <c:invertIfNegative val="0"/>
          <c:val>
            <c:numRef>
              <c:f>GLP!$C$5:$T$5</c:f>
              <c:numCache>
                <c:formatCode>#,##0.00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104.75760207343319</c:v>
                </c:pt>
                <c:pt idx="8">
                  <c:v>329.67349070379413</c:v>
                </c:pt>
                <c:pt idx="9">
                  <c:v>469.71352982590912</c:v>
                </c:pt>
                <c:pt idx="10">
                  <c:v>796.29821671535672</c:v>
                </c:pt>
                <c:pt idx="11">
                  <c:v>795.16861129031986</c:v>
                </c:pt>
                <c:pt idx="12">
                  <c:v>889.85619340757978</c:v>
                </c:pt>
                <c:pt idx="13">
                  <c:v>1034.1836770417301</c:v>
                </c:pt>
                <c:pt idx="14">
                  <c:v>942.65836031393007</c:v>
                </c:pt>
                <c:pt idx="15">
                  <c:v>1169.8063310739908</c:v>
                </c:pt>
                <c:pt idx="16">
                  <c:v>1223.7895475230409</c:v>
                </c:pt>
                <c:pt idx="17" formatCode="0.00">
                  <c:v>1098.9291820276503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A3-4FC5-B1B4-AFC9DAC82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3816160"/>
        <c:axId val="333807008"/>
      </c:barChart>
      <c:lineChart>
        <c:grouping val="standard"/>
        <c:varyColors val="0"/>
        <c:ser>
          <c:idx val="5"/>
          <c:order val="0"/>
          <c:tx>
            <c:strRef>
              <c:f>GLP!$A$7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u="sng">
                    <a:solidFill>
                      <a:schemeClr val="tx1"/>
                    </a:solidFill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GLP!$C$3:$T$3</c:f>
              <c:strCach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2023(p)</c:v>
                </c:pt>
              </c:strCache>
            </c:strRef>
          </c:cat>
          <c:val>
            <c:numRef>
              <c:f>GLP!$C$7:$T$7</c:f>
              <c:numCache>
                <c:formatCode>#,##0.00</c:formatCode>
                <c:ptCount val="18"/>
                <c:pt idx="0">
                  <c:v>939.74379413655026</c:v>
                </c:pt>
                <c:pt idx="1">
                  <c:v>946.19177391402934</c:v>
                </c:pt>
                <c:pt idx="2">
                  <c:v>953.92776598177011</c:v>
                </c:pt>
                <c:pt idx="3">
                  <c:v>940.22455037968018</c:v>
                </c:pt>
                <c:pt idx="4">
                  <c:v>912.30182759287891</c:v>
                </c:pt>
                <c:pt idx="5">
                  <c:v>893.15542855508158</c:v>
                </c:pt>
                <c:pt idx="6">
                  <c:v>886.85010081074631</c:v>
                </c:pt>
                <c:pt idx="7">
                  <c:v>992.02636560027088</c:v>
                </c:pt>
                <c:pt idx="8">
                  <c:v>1099.623677394507</c:v>
                </c:pt>
                <c:pt idx="9">
                  <c:v>1199.0697940801422</c:v>
                </c:pt>
                <c:pt idx="10">
                  <c:v>1407.5536717542909</c:v>
                </c:pt>
                <c:pt idx="11">
                  <c:v>1382.61927151091</c:v>
                </c:pt>
                <c:pt idx="12">
                  <c:v>1421.5195964976213</c:v>
                </c:pt>
                <c:pt idx="13">
                  <c:v>1519.395142894288</c:v>
                </c:pt>
                <c:pt idx="14">
                  <c:v>1477.0217068538548</c:v>
                </c:pt>
                <c:pt idx="15">
                  <c:v>1682.3267439156994</c:v>
                </c:pt>
                <c:pt idx="16">
                  <c:v>1695.7936602747882</c:v>
                </c:pt>
                <c:pt idx="17">
                  <c:v>1616.9027064150673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1A3-4FC5-B1B4-AFC9DAC82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816160"/>
        <c:axId val="333807008"/>
      </c:lineChart>
      <c:catAx>
        <c:axId val="3338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07008"/>
        <c:crosses val="autoZero"/>
        <c:auto val="1"/>
        <c:lblAlgn val="ctr"/>
        <c:lblOffset val="100"/>
        <c:noMultiLvlLbl val="0"/>
      </c:catAx>
      <c:valAx>
        <c:axId val="33380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050"/>
                  <a:t>TM/d</a:t>
                </a:r>
              </a:p>
            </c:rich>
          </c:tx>
          <c:layout>
            <c:manualLayout>
              <c:xMode val="edge"/>
              <c:yMode val="edge"/>
              <c:x val="7.2750344951596326E-3"/>
              <c:y val="8.393835151094798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16160"/>
        <c:crosses val="autoZero"/>
        <c:crossBetween val="between"/>
      </c:valAx>
    </c:plotArea>
    <c:legend>
      <c:legendPos val="t"/>
      <c:legendEntry>
        <c:idx val="3"/>
        <c:txPr>
          <a:bodyPr/>
          <a:lstStyle/>
          <a:p>
            <a:pPr>
              <a:defRPr sz="1400" u="sng"/>
            </a:pPr>
            <a:endParaRPr lang="es-BO"/>
          </a:p>
        </c:txPr>
      </c:legendEntry>
      <c:overlay val="0"/>
      <c:txPr>
        <a:bodyPr/>
        <a:lstStyle/>
        <a:p>
          <a:pPr>
            <a:defRPr sz="1400"/>
          </a:pPr>
          <a:endParaRPr lang="es-B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es-B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7354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UREA!$D$3:$J$3</c:f>
              <c:numCache>
                <c:formatCode>0_ ;\-0\ 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UREA!$D$5:$J$5</c:f>
              <c:numCache>
                <c:formatCode>0.0</c:formatCode>
                <c:ptCount val="7"/>
                <c:pt idx="0">
                  <c:v>32.466999999999999</c:v>
                </c:pt>
                <c:pt idx="1">
                  <c:v>279.41899999999998</c:v>
                </c:pt>
                <c:pt idx="2">
                  <c:v>330.767</c:v>
                </c:pt>
                <c:pt idx="3">
                  <c:v>7.0836629999999996</c:v>
                </c:pt>
                <c:pt idx="4">
                  <c:v>157.98500000000001</c:v>
                </c:pt>
                <c:pt idx="5">
                  <c:v>364.60300000000001</c:v>
                </c:pt>
                <c:pt idx="6">
                  <c:v>347.26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8-45D8-BDD7-1F31DB272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11230352"/>
        <c:axId val="511232432"/>
      </c:barChart>
      <c:catAx>
        <c:axId val="511230352"/>
        <c:scaling>
          <c:orientation val="minMax"/>
        </c:scaling>
        <c:delete val="0"/>
        <c:axPos val="b"/>
        <c:numFmt formatCode="0_ ;\-0\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11232432"/>
        <c:crosses val="autoZero"/>
        <c:auto val="1"/>
        <c:lblAlgn val="ctr"/>
        <c:lblOffset val="100"/>
        <c:noMultiLvlLbl val="0"/>
      </c:catAx>
      <c:valAx>
        <c:axId val="51123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/>
                  <a:t>MTM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51123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16319444444438E-2"/>
          <c:y val="0.17992391304347827"/>
          <c:w val="0.84951787439613524"/>
          <c:h val="0.68181666666666663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U_Comercialización!$C$65</c:f>
              <c:strCache>
                <c:ptCount val="1"/>
                <c:pt idx="0">
                  <c:v>IMPORTACIÓN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2"/>
              <c:spPr>
                <a:solidFill>
                  <a:srgbClr val="A6A6A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83D-4E5D-8E00-93BBAE97CE8E}"/>
                </c:ext>
              </c:extLst>
            </c:dLbl>
            <c:dLbl>
              <c:idx val="15"/>
              <c:layout>
                <c:manualLayout>
                  <c:x val="0"/>
                  <c:y val="-8.57768478156623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BA-4D99-8C4D-86ED0EF97836}"/>
                </c:ext>
              </c:extLst>
            </c:dLbl>
            <c:dLbl>
              <c:idx val="16"/>
              <c:layout>
                <c:manualLayout>
                  <c:x val="0"/>
                  <c:y val="-8.577684781566218E-2"/>
                </c:manualLayout>
              </c:layout>
              <c:numFmt formatCode="#,##0.00" sourceLinked="0"/>
              <c:spPr>
                <a:solidFill>
                  <a:srgbClr val="A6A6A6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40127160383272E-2"/>
                      <c:h val="6.11417371230039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BA-4D99-8C4D-86ED0EF97836}"/>
                </c:ext>
              </c:extLst>
            </c:dLbl>
            <c:spPr>
              <a:solidFill>
                <a:srgbClr val="A6A6A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U_Comercialización!$C$67:$C$83</c:f>
              <c:numCache>
                <c:formatCode>_-* #,##0.0_-;\-* #,##0.0_-;_-* "-"??_-;_-@_-</c:formatCode>
                <c:ptCount val="17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19155.002</c:v>
                </c:pt>
                <c:pt idx="11">
                  <c:v>6789.6139999999996</c:v>
                </c:pt>
                <c:pt idx="12">
                  <c:v>3547.1219999999998</c:v>
                </c:pt>
                <c:pt idx="13">
                  <c:v>19222.942999999999</c:v>
                </c:pt>
                <c:pt idx="14">
                  <c:v>23985.382000000001</c:v>
                </c:pt>
                <c:pt idx="15">
                  <c:v>570.19000000000005</c:v>
                </c:pt>
                <c:pt idx="16" formatCode="General">
                  <c:v>120.09800000000001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BA-4D99-8C4D-86ED0EF97836}"/>
            </c:ext>
          </c:extLst>
        </c:ser>
        <c:ser>
          <c:idx val="15"/>
          <c:order val="1"/>
          <c:tx>
            <c:strRef>
              <c:f>U_Comercialización!$D$65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rgbClr val="255A24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U_Comercialización!$D$67:$D$83</c:f>
              <c:numCache>
                <c:formatCode>General</c:formatCode>
                <c:ptCount val="17"/>
                <c:pt idx="10" formatCode="_-* #,##0.0_-;\-* #,##0.0_-;_-* &quot;-&quot;??_-;_-@_-">
                  <c:v>6371.75</c:v>
                </c:pt>
                <c:pt idx="11" formatCode="_-* #,##0.0_-;\-* #,##0.0_-;_-* &quot;-&quot;??_-;_-@_-">
                  <c:v>24756.12</c:v>
                </c:pt>
                <c:pt idx="12" formatCode="_-* #,##0.0_-;\-* #,##0.0_-;_-* &quot;-&quot;??_-;_-@_-">
                  <c:v>36683.049999999988</c:v>
                </c:pt>
                <c:pt idx="13" formatCode="_-* #,##0.0_-;\-* #,##0.0_-;_-* &quot;-&quot;??_-;_-@_-">
                  <c:v>19319.755999999998</c:v>
                </c:pt>
                <c:pt idx="14" formatCode="_-* #,##0.0_-;\-* #,##0.0_-;_-* &quot;-&quot;??_-;_-@_-">
                  <c:v>27575.100000000002</c:v>
                </c:pt>
                <c:pt idx="15" formatCode="_-* #,##0.0_-;\-* #,##0.0_-;_-* &quot;-&quot;??_-;_-@_-">
                  <c:v>66028.73</c:v>
                </c:pt>
                <c:pt idx="16" formatCode="_-* #,##0.0_-;\-* #,##0.0_-;_-* &quot;-&quot;??_-;_-@_-">
                  <c:v>68422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BA-4D99-8C4D-86ED0EF978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100"/>
        <c:axId val="911407664"/>
        <c:axId val="911408080"/>
      </c:barChart>
      <c:lineChart>
        <c:grouping val="standard"/>
        <c:varyColors val="0"/>
        <c:ser>
          <c:idx val="2"/>
          <c:order val="2"/>
          <c:tx>
            <c:strRef>
              <c:f>U_Comercialización!$E$65</c:f>
              <c:strCache>
                <c:ptCount val="1"/>
                <c:pt idx="0">
                  <c:v>TOTAL CONSUMIDO EN MI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sng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U_Comercialización!$B$67:$B$83</c:f>
              <c:strCach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2023*</c:v>
                </c:pt>
              </c:strCache>
            </c:strRef>
          </c:cat>
          <c:val>
            <c:numRef>
              <c:f>U_Comercialización!$E$67:$E$83</c:f>
              <c:numCache>
                <c:formatCode>_-* #,##0.0_-;\-* #,##0.0_-;_-* "-"??_-;_-@_-</c:formatCode>
                <c:ptCount val="17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25526.752</c:v>
                </c:pt>
                <c:pt idx="11">
                  <c:v>31545.733999999997</c:v>
                </c:pt>
                <c:pt idx="12">
                  <c:v>40230.171999999991</c:v>
                </c:pt>
                <c:pt idx="13">
                  <c:v>38542.698999999993</c:v>
                </c:pt>
                <c:pt idx="14">
                  <c:v>51560.482000000004</c:v>
                </c:pt>
                <c:pt idx="15">
                  <c:v>66598.92</c:v>
                </c:pt>
                <c:pt idx="16">
                  <c:v>68542.097999999998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CBA-4D99-8C4D-86ED0EF978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1407664"/>
        <c:axId val="911408080"/>
      </c:lineChart>
      <c:catAx>
        <c:axId val="91140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8080"/>
        <c:crosses val="autoZero"/>
        <c:auto val="1"/>
        <c:lblAlgn val="ctr"/>
        <c:lblOffset val="100"/>
        <c:noMultiLvlLbl val="0"/>
      </c:catAx>
      <c:valAx>
        <c:axId val="91140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766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7917874396135266E-3"/>
                <c:y val="0.2055709595959595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/>
                    <a:t>M</a:t>
                  </a:r>
                  <a:r>
                    <a:rPr lang="en-US" sz="1200" baseline="0"/>
                    <a:t> TM</a:t>
                  </a:r>
                  <a:endParaRPr lang="en-US" sz="120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3.1420925336996829E-2"/>
          <c:y val="3.4526428490579866E-2"/>
          <c:w val="0.52419462962962959"/>
          <c:h val="5.041242940014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b="1" dirty="0" smtClean="0"/>
              <a:t>Relación </a:t>
            </a:r>
            <a:r>
              <a:rPr lang="es-BO" b="1" dirty="0"/>
              <a:t>Volumen Costo de Importación</a:t>
            </a:r>
          </a:p>
        </c:rich>
      </c:tx>
      <c:layout>
        <c:manualLayout>
          <c:xMode val="edge"/>
          <c:yMode val="edge"/>
          <c:x val="0.204643123622925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'[REsumen excel ppt.xlsx]L4 Ahorros'!$A$31</c:f>
              <c:strCache>
                <c:ptCount val="1"/>
                <c:pt idx="0">
                  <c:v>Volumen M m3</c:v>
                </c:pt>
              </c:strCache>
            </c:strRef>
          </c:tx>
          <c:spPr>
            <a:solidFill>
              <a:srgbClr val="134263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-3.4656203091670395E-4"/>
                  <c:y val="-6.84084711792112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61315496098105"/>
                      <c:h val="0.12654144456106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62C-4118-BE3B-AAB2ED7920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134263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excel ppt.xlsx]L4 Ahorros'!$B$25:$D$25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2024(P)</c:v>
                </c:pt>
              </c:strCache>
            </c:strRef>
          </c:cat>
          <c:val>
            <c:numRef>
              <c:f>'[REsumen excel ppt.xlsx]L4 Ahorros'!$B$31:$D$31</c:f>
              <c:numCache>
                <c:formatCode>_-* #,##0_-;\-* #,##0_-;_-* "-"??_-;_-@_-</c:formatCode>
                <c:ptCount val="3"/>
                <c:pt idx="0">
                  <c:v>2706.298413</c:v>
                </c:pt>
                <c:pt idx="1">
                  <c:v>3013.7190412</c:v>
                </c:pt>
                <c:pt idx="2">
                  <c:v>3242.723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2C-4118-BE3B-AAB2ED7920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726483792"/>
        <c:axId val="1370720928"/>
      </c:barChart>
      <c:lineChart>
        <c:grouping val="standard"/>
        <c:varyColors val="0"/>
        <c:ser>
          <c:idx val="1"/>
          <c:order val="1"/>
          <c:tx>
            <c:strRef>
              <c:f>'[REsumen excel ppt.xlsx]L4 Ahorros'!$A$32</c:f>
              <c:strCache>
                <c:ptCount val="1"/>
                <c:pt idx="0">
                  <c:v>Precio Bs/litro</c:v>
                </c:pt>
              </c:strCache>
            </c:strRef>
          </c:tx>
          <c:spPr>
            <a:ln w="28575" cap="rnd">
              <a:solidFill>
                <a:srgbClr val="FF5B5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C-4118-BE3B-AAB2ED792094}"/>
                </c:ext>
              </c:extLst>
            </c:dLbl>
            <c:spPr>
              <a:solidFill>
                <a:srgbClr val="FF5B5B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'[REsumen excel ppt.xlsx]L4 Ahorros'!$B$25:$D$25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2024(P)</c:v>
                </c:pt>
              </c:strCache>
            </c:strRef>
          </c:cat>
          <c:val>
            <c:numRef>
              <c:f>'[REsumen excel ppt.xlsx]L4 Ahorros'!$B$32:$D$32</c:f>
              <c:numCache>
                <c:formatCode>_(* #,##0.00_);_(* \(#,##0.00\);_(* "-"??_);_(@_)</c:formatCode>
                <c:ptCount val="3"/>
                <c:pt idx="0">
                  <c:v>7.6419309455579336</c:v>
                </c:pt>
                <c:pt idx="1">
                  <c:v>6.6482859370334859</c:v>
                </c:pt>
                <c:pt idx="2">
                  <c:v>5.6064663051699695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2C-4118-BE3B-AAB2ED7920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87104720"/>
        <c:axId val="1187104304"/>
      </c:lineChart>
      <c:catAx>
        <c:axId val="72648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70720928"/>
        <c:crosses val="autoZero"/>
        <c:auto val="1"/>
        <c:lblAlgn val="ctr"/>
        <c:lblOffset val="100"/>
        <c:noMultiLvlLbl val="0"/>
      </c:catAx>
      <c:valAx>
        <c:axId val="137072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/>
                  <a:t>M m3</a:t>
                </a:r>
              </a:p>
            </c:rich>
          </c:tx>
          <c:layout>
            <c:manualLayout>
              <c:xMode val="edge"/>
              <c:yMode val="edge"/>
              <c:x val="2.3502055210146561E-2"/>
              <c:y val="0.1167809819565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726483792"/>
        <c:crosses val="autoZero"/>
        <c:crossBetween val="between"/>
      </c:valAx>
      <c:valAx>
        <c:axId val="1187104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/>
                  <a:t>Bs/lt</a:t>
                </a:r>
              </a:p>
            </c:rich>
          </c:tx>
          <c:layout>
            <c:manualLayout>
              <c:xMode val="edge"/>
              <c:yMode val="edge"/>
              <c:x val="0.94353097098143879"/>
              <c:y val="0.16152167659573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187104720"/>
        <c:crosses val="max"/>
        <c:crossBetween val="between"/>
      </c:valAx>
      <c:catAx>
        <c:axId val="1187104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7104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34595633739762"/>
          <c:y val="0.89729138005945974"/>
          <c:w val="0.71264810962174874"/>
          <c:h val="7.8346674322669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B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BO" b="1"/>
              <a:t>Monto de Importación MM USD</a:t>
            </a:r>
          </a:p>
        </c:rich>
      </c:tx>
      <c:layout>
        <c:manualLayout>
          <c:xMode val="edge"/>
          <c:yMode val="edge"/>
          <c:x val="0.26801011262018964"/>
          <c:y val="2.7580388585051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plotArea>
      <c:layout>
        <c:manualLayout>
          <c:layoutTarget val="inner"/>
          <c:xMode val="edge"/>
          <c:yMode val="edge"/>
          <c:x val="2.8116095961392217E-2"/>
          <c:y val="0.16438619324255779"/>
          <c:w val="0.72468416249075618"/>
          <c:h val="0.650666511337385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'[REsumen excel ppt.xlsx]L4 Ahorros'!$A$27</c:f>
              <c:strCache>
                <c:ptCount val="1"/>
                <c:pt idx="0">
                  <c:v>Monto MMUSD</c:v>
                </c:pt>
              </c:strCache>
            </c:strRef>
          </c:tx>
          <c:spPr>
            <a:solidFill>
              <a:srgbClr val="13426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34263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'[REsumen excel ppt.xlsx]L4 Ahorros'!$B$25:$D$25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2024(P)</c:v>
                </c:pt>
              </c:strCache>
            </c:strRef>
          </c:cat>
          <c:val>
            <c:numRef>
              <c:f>'[REsumen excel ppt.xlsx]L4 Ahorros'!$B$27:$D$27</c:f>
              <c:numCache>
                <c:formatCode>_(* #,##0.00_);_(* \(#,##0.00\);_(* "-"??_);_(@_)</c:formatCode>
                <c:ptCount val="3"/>
                <c:pt idx="0">
                  <c:v>2971.4576997441127</c:v>
                </c:pt>
                <c:pt idx="1">
                  <c:v>2878.7451034166666</c:v>
                </c:pt>
                <c:pt idx="2">
                  <c:v>2612.1001776580001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6-484C-99E0-1D30DBB489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726483792"/>
        <c:axId val="1370720928"/>
      </c:barChart>
      <c:catAx>
        <c:axId val="72648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370720928"/>
        <c:crosses val="autoZero"/>
        <c:auto val="1"/>
        <c:lblAlgn val="ctr"/>
        <c:lblOffset val="100"/>
        <c:noMultiLvlLbl val="0"/>
      </c:catAx>
      <c:valAx>
        <c:axId val="13707209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72648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B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459132769880666E-2"/>
          <c:y val="0.21034446654800545"/>
          <c:w val="0.86804181590045892"/>
          <c:h val="0.60988439756718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Hoja1!$C$10</c:f>
              <c:strCache>
                <c:ptCount val="1"/>
                <c:pt idx="0">
                  <c:v>8%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A4-4D2A-81C1-4FA193EAEA3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A4-4D2A-81C1-4FA193EAEA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Hoja1!$B$11:$B$17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/>
            </c:numRef>
          </c:cat>
          <c:val>
            <c:numRef>
              <c:f>Hoja1!$C$11:$C$17</c:f>
              <c:numCache>
                <c:formatCode>_-* #,##0_-;\-* #,##0_-;_-* "-"??_-;_-@_-</c:formatCode>
                <c:ptCount val="3"/>
                <c:pt idx="0">
                  <c:v>135640793</c:v>
                </c:pt>
                <c:pt idx="1">
                  <c:v>0</c:v>
                </c:pt>
                <c:pt idx="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6A4-4D2A-81C1-4FA193EAEA3B}"/>
            </c:ext>
          </c:extLst>
        </c:ser>
        <c:ser>
          <c:idx val="1"/>
          <c:order val="1"/>
          <c:tx>
            <c:strRef>
              <c:f>Hoja1!$D$10</c:f>
              <c:strCache>
                <c:ptCount val="1"/>
                <c:pt idx="0">
                  <c:v>10%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A4-4D2A-81C1-4FA193EAEA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Hoja1!$B$11:$B$17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/>
            </c:numRef>
          </c:cat>
          <c:val>
            <c:numRef>
              <c:f>Hoja1!$D$11:$D$17</c:f>
              <c:numCache>
                <c:formatCode>_-* #,##0_-;\-* #,##0_-;_-* "-"??_-;_-@_-</c:formatCode>
                <c:ptCount val="3"/>
                <c:pt idx="1">
                  <c:v>182672550</c:v>
                </c:pt>
                <c:pt idx="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56A4-4D2A-81C1-4FA193EAEA3B}"/>
            </c:ext>
          </c:extLst>
        </c:ser>
        <c:ser>
          <c:idx val="2"/>
          <c:order val="2"/>
          <c:tx>
            <c:strRef>
              <c:f>Hoja1!$E$10</c:f>
              <c:strCache>
                <c:ptCount val="1"/>
                <c:pt idx="0">
                  <c:v>12%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Hoja1!$B$11:$B$17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/>
            </c:numRef>
          </c:cat>
          <c:val>
            <c:numRef>
              <c:f>Hoja1!$E$11:$E$17</c:f>
              <c:numCache>
                <c:formatCode>General</c:formatCode>
                <c:ptCount val="3"/>
                <c:pt idx="2" formatCode="_-* #,##0_-;\-* #,##0_-;_-* &quot;-&quot;??_-;_-@_-">
                  <c:v>228098410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56A4-4D2A-81C1-4FA193EAEA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27"/>
        <c:axId val="759364175"/>
        <c:axId val="759360431"/>
      </c:barChart>
      <c:catAx>
        <c:axId val="7593641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9360431"/>
        <c:crosses val="autoZero"/>
        <c:auto val="1"/>
        <c:lblAlgn val="ctr"/>
        <c:lblOffset val="100"/>
        <c:noMultiLvlLbl val="0"/>
      </c:catAx>
      <c:valAx>
        <c:axId val="75936043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400"/>
                  <a:t>Expresado en Millones de Litros</a:t>
                </a:r>
                <a:endParaRPr lang="es-BO" sz="1400"/>
              </a:p>
            </c:rich>
          </c:tx>
          <c:layout>
            <c:manualLayout>
              <c:xMode val="edge"/>
              <c:yMode val="edge"/>
              <c:x val="3.6543401483295976E-3"/>
              <c:y val="0.122149335160597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B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crossAx val="759364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321916831646143"/>
          <c:y val="3.1569733360794702E-2"/>
          <c:w val="0.33381376810289504"/>
          <c:h val="6.7139659390382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BO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00791518997146"/>
          <c:y val="4.1259054967866957E-2"/>
          <c:w val="0.390808316972037"/>
          <c:h val="0.89429208039609154"/>
        </c:manualLayout>
      </c:layout>
      <c:doughnut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18-4141-BC64-37478BC89253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18-4141-BC64-37478BC89253}"/>
              </c:ext>
            </c:extLst>
          </c:dPt>
          <c:dPt>
            <c:idx val="2"/>
            <c:bubble3D val="0"/>
            <c:spPr>
              <a:solidFill>
                <a:srgbClr val="3E6F3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18-4141-BC64-37478BC89253}"/>
              </c:ext>
            </c:extLst>
          </c:dPt>
          <c:dLbls>
            <c:dLbl>
              <c:idx val="0"/>
              <c:layout>
                <c:manualLayout>
                  <c:x val="0.20161415237942312"/>
                  <c:y val="-0.246142821088262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18-4141-BC64-37478BC89253}"/>
                </c:ext>
              </c:extLst>
            </c:dLbl>
            <c:dLbl>
              <c:idx val="1"/>
              <c:layout>
                <c:manualLayout>
                  <c:x val="0.38116887101513552"/>
                  <c:y val="-0.150920078109881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err="1" smtClean="0">
                        <a:solidFill>
                          <a:schemeClr val="tx1"/>
                        </a:solidFill>
                      </a:rPr>
                      <a:t>Operadoras</a:t>
                    </a:r>
                    <a:r>
                      <a:rPr lang="en-US" sz="12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47FB4908-2EB1-45C3-8C98-D5803192FEBC}" type="PERCENTAGE">
                      <a:rPr lang="en-US" sz="1200" baseline="0">
                        <a:solidFill>
                          <a:schemeClr val="tx1"/>
                        </a:solidFill>
                      </a:rPr>
                      <a:pPr algn="ctr"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[PORCENTAJE]</a:t>
                    </a:fld>
                    <a:endParaRPr lang="en-US" sz="12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18-4141-BC64-37478BC89253}"/>
                </c:ext>
              </c:extLst>
            </c:dLbl>
            <c:dLbl>
              <c:idx val="2"/>
              <c:layout>
                <c:manualLayout>
                  <c:x val="0.47265710426274959"/>
                  <c:y val="-2.4897995541255601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 dirty="0" smtClean="0">
                        <a:solidFill>
                          <a:schemeClr val="tx1"/>
                        </a:solidFill>
                      </a:rPr>
                      <a:t>Filiales y </a:t>
                    </a:r>
                    <a:r>
                      <a:rPr lang="en-US" sz="1200" baseline="0" dirty="0" err="1" smtClean="0">
                        <a:solidFill>
                          <a:schemeClr val="tx1"/>
                        </a:solidFill>
                      </a:rPr>
                      <a:t>Subsidiarias</a:t>
                    </a:r>
                    <a:r>
                      <a:rPr lang="en-US" sz="12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DF85E558-D56E-4409-815C-C69520147365}" type="PERCENTAGE">
                      <a:rPr lang="en-US" sz="1200" baseline="0" dirty="0">
                        <a:solidFill>
                          <a:schemeClr val="tx1"/>
                        </a:solidFill>
                      </a:rPr>
                      <a:pPr algn="ctr"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[PORCENTAJE]</a:t>
                    </a:fld>
                    <a:endParaRPr lang="en-US" sz="12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318-4141-BC64-37478BC892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'RPC FINAL 23'!$B$12:$B$14</c:f>
              <c:strCache>
                <c:ptCount val="3"/>
                <c:pt idx="0">
                  <c:v>Casa Matriz</c:v>
                </c:pt>
                <c:pt idx="1">
                  <c:v>Empresas Operadoras</c:v>
                </c:pt>
                <c:pt idx="2">
                  <c:v>Empresas Filiales y Subsidiarias</c:v>
                </c:pt>
              </c:strCache>
            </c:strRef>
          </c:cat>
          <c:val>
            <c:numRef>
              <c:f>'RPC FINAL 23'!$C$12:$C$14</c:f>
              <c:numCache>
                <c:formatCode>_(* #,##0.00_);_(* \(#,##0.00\);_(* "-"??_);_(@_)</c:formatCode>
                <c:ptCount val="3"/>
                <c:pt idx="0">
                  <c:v>265.78854922413791</c:v>
                </c:pt>
                <c:pt idx="1">
                  <c:v>35.327234790100007</c:v>
                </c:pt>
                <c:pt idx="2">
                  <c:v>238.62183794604596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18-4141-BC64-37478BC8925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0.07353</cdr:x>
      <cdr:y>0.44565</cdr:y>
    </cdr:from>
    <cdr:to>
      <cdr:x>0.61159</cdr:x>
      <cdr:y>0.53146</cdr:y>
    </cdr:to>
    <cdr:sp macro="" textlink="">
      <cdr:nvSpPr>
        <cdr:cNvPr id="2" name="Cerrar llave 1"/>
        <cdr:cNvSpPr/>
      </cdr:nvSpPr>
      <cdr:spPr>
        <a:xfrm xmlns:a="http://schemas.openxmlformats.org/drawingml/2006/main" rot="16200000">
          <a:off x="3680674" y="-438895"/>
          <a:ext cx="462523" cy="6144485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/>
        </a:p>
      </cdr:txBody>
    </cdr:sp>
  </cdr:relSizeAnchor>
  <cdr:relSizeAnchor xmlns:cdr="http://schemas.openxmlformats.org/drawingml/2006/chartDrawing">
    <cdr:from>
      <cdr:x>0.15443</cdr:x>
      <cdr:y>0.24531</cdr:y>
    </cdr:from>
    <cdr:to>
      <cdr:x>0.54383</cdr:x>
      <cdr:y>0.38834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278681" y="971440"/>
          <a:ext cx="3224232" cy="566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b="1">
              <a:effectLst/>
              <a:latin typeface="+mn-lt"/>
              <a:ea typeface="+mn-ea"/>
              <a:cs typeface="+mn-cs"/>
            </a:rPr>
            <a:t>La tasa de crecimiento interanual de las importaciones es de 12,1%</a:t>
          </a:r>
          <a:endParaRPr lang="es-BO" sz="1400">
            <a:effectLst/>
          </a:endParaRPr>
        </a:p>
        <a:p xmlns:a="http://schemas.openxmlformats.org/drawingml/2006/main">
          <a:pPr algn="ctr"/>
          <a:r>
            <a:rPr lang="es-ES" sz="1100" b="1" u="sng">
              <a:effectLst/>
              <a:latin typeface="+mn-lt"/>
              <a:ea typeface="+mn-ea"/>
              <a:cs typeface="+mn-cs"/>
            </a:rPr>
            <a:t>Promedio 14,6 mil TM</a:t>
          </a:r>
          <a:endParaRPr lang="es-BO" sz="1400">
            <a:effectLst/>
          </a:endParaRPr>
        </a:p>
      </cdr:txBody>
    </cdr:sp>
  </cdr:relSizeAnchor>
  <cdr:relSizeAnchor xmlns:cdr="http://schemas.openxmlformats.org/drawingml/2006/chartDrawing">
    <cdr:from>
      <cdr:x>0.62101</cdr:x>
      <cdr:y>0</cdr:y>
    </cdr:from>
    <cdr:to>
      <cdr:x>0.92851</cdr:x>
      <cdr:y>0.11382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141962" y="0"/>
          <a:ext cx="2546073" cy="4507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s-BO" sz="1100" b="1">
              <a:effectLst/>
              <a:latin typeface="+mn-lt"/>
              <a:ea typeface="+mn-ea"/>
              <a:cs typeface="+mn-cs"/>
            </a:rPr>
            <a:t>Tasa de crecimiento 27,7%</a:t>
          </a:r>
          <a:endParaRPr lang="es-BO" sz="2000">
            <a:effectLst/>
          </a:endParaRPr>
        </a:p>
        <a:p xmlns:a="http://schemas.openxmlformats.org/drawingml/2006/main">
          <a:pPr algn="ctr"/>
          <a:r>
            <a:rPr lang="es-ES" sz="1100" b="1" u="sng">
              <a:effectLst/>
              <a:latin typeface="+mn-lt"/>
              <a:ea typeface="+mn-ea"/>
              <a:cs typeface="+mn-cs"/>
            </a:rPr>
            <a:t>Promedio 42,5 mil TM</a:t>
          </a:r>
          <a:endParaRPr lang="es-BO" sz="2000">
            <a:effectLst/>
          </a:endParaRPr>
        </a:p>
      </cdr:txBody>
    </cdr:sp>
  </cdr:relSizeAnchor>
  <cdr:relSizeAnchor xmlns:cdr="http://schemas.openxmlformats.org/drawingml/2006/chartDrawing">
    <cdr:from>
      <cdr:x>0.61808</cdr:x>
      <cdr:y>0.12296</cdr:y>
    </cdr:from>
    <cdr:to>
      <cdr:x>0.94494</cdr:x>
      <cdr:y>0.17524</cdr:y>
    </cdr:to>
    <cdr:sp macro="" textlink="">
      <cdr:nvSpPr>
        <cdr:cNvPr id="4" name="Cerrar llave 3"/>
        <cdr:cNvSpPr/>
      </cdr:nvSpPr>
      <cdr:spPr>
        <a:xfrm xmlns:a="http://schemas.openxmlformats.org/drawingml/2006/main" rot="16200000">
          <a:off x="6367377" y="-762769"/>
          <a:ext cx="207061" cy="2706406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rgbClr val="DB341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>
            <a:solidFill>
              <a:schemeClr val="accent6">
                <a:lumMod val="7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0.11508</cdr:x>
      <cdr:y>0.49546</cdr:y>
    </cdr:from>
    <cdr:to>
      <cdr:x>0.97452</cdr:x>
      <cdr:y>0.49819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2943A92F-DCBB-926D-D86B-D9AC5F1AB8CC}"/>
            </a:ext>
          </a:extLst>
        </cdr:cNvPr>
        <cdr:cNvCxnSpPr/>
      </cdr:nvCxnSpPr>
      <cdr:spPr>
        <a:xfrm xmlns:a="http://schemas.openxmlformats.org/drawingml/2006/main" flipV="1">
          <a:off x="959117" y="3051906"/>
          <a:ext cx="7162877" cy="16816"/>
        </a:xfrm>
        <a:prstGeom xmlns:a="http://schemas.openxmlformats.org/drawingml/2006/main" prst="line">
          <a:avLst/>
        </a:prstGeom>
        <a:ln xmlns:a="http://schemas.openxmlformats.org/drawingml/2006/main" w="762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0.08228</cdr:x>
      <cdr:y>0.87611</cdr:y>
    </cdr:from>
    <cdr:to>
      <cdr:x>0.9828</cdr:x>
      <cdr:y>0.94742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20316A7-39E2-D77F-160E-4B34C7868A20}"/>
            </a:ext>
          </a:extLst>
        </cdr:cNvPr>
        <cdr:cNvSpPr txBox="1"/>
      </cdr:nvSpPr>
      <cdr:spPr>
        <a:xfrm xmlns:a="http://schemas.openxmlformats.org/drawingml/2006/main">
          <a:off x="708480" y="3317951"/>
          <a:ext cx="7754033" cy="270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800" b="1" dirty="0">
              <a:solidFill>
                <a:srgbClr val="134263"/>
              </a:solidFill>
            </a:rPr>
            <a:t>2022                                                         </a:t>
          </a:r>
          <a:r>
            <a:rPr lang="es-BO" sz="1800" b="1" dirty="0" smtClean="0">
              <a:solidFill>
                <a:srgbClr val="134263"/>
              </a:solidFill>
            </a:rPr>
            <a:t>2023                                                        2024</a:t>
          </a:r>
          <a:endParaRPr lang="es-BO" sz="1800" b="1" dirty="0">
            <a:solidFill>
              <a:srgbClr val="134263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73DDA-EF99-4D0F-AD1E-35929B033D1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03264-7A87-4363-AFA4-CCAB038A642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2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03264-7A87-4363-AFA4-CCAB038A64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3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03264-7A87-4363-AFA4-CCAB038A64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261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9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309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79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59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6B8DF-D137-304A-D1D1-B1DF17B1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B02C3B-B77E-FC04-713C-19AF2EED3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77751E-5EE8-E3BB-4EAB-2A01B1878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37F14B-28AB-0D50-A1BE-5E535A193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52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6B8DF-D137-304A-D1D1-B1DF17B1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B02C3B-B77E-FC04-713C-19AF2EED3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77751E-5EE8-E3BB-4EAB-2A01B1878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37F14B-28AB-0D50-A1BE-5E535A193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68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591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4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563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5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D6CD0-2F6D-4B3F-988D-5374640876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9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916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37892-89B3-5ED1-FB10-D6A50A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2DE6A9-9E89-9D3C-19D8-0523BC957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C1ED-2F5B-EC80-40DB-D8646C4DD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87380-E194-8E20-0337-297F3BE789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03264-7A87-4363-AFA4-CCAB038A642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770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jpeg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11" Type="http://schemas.openxmlformats.org/officeDocument/2006/relationships/image" Target="../media/image7.svg"/><Relationship Id="rId6" Type="http://schemas.openxmlformats.org/officeDocument/2006/relationships/image" Target="../media/image16.svg"/><Relationship Id="rId15" Type="http://schemas.openxmlformats.org/officeDocument/2006/relationships/image" Target="../media/image5.png"/><Relationship Id="rId14" Type="http://schemas.openxmlformats.org/officeDocument/2006/relationships/image" Target="../media/image4.png"/><Relationship Id="rId4" Type="http://schemas.openxmlformats.org/officeDocument/2006/relationships/image" Target="../media/image12.svg"/><Relationship Id="rId9" Type="http://schemas.openxmlformats.org/officeDocument/2006/relationships/image" Target="../media/image10.svg"/></Relationships>
</file>

<file path=ppt/slideLayouts/_rels/slideLayout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21" Type="http://schemas.openxmlformats.org/officeDocument/2006/relationships/image" Target="../media/image12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" Type="http://schemas.openxmlformats.org/officeDocument/2006/relationships/image" Target="../media/image7.png"/><Relationship Id="rId20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11" Type="http://schemas.openxmlformats.org/officeDocument/2006/relationships/image" Target="../media/image9.svg"/><Relationship Id="rId24" Type="http://schemas.openxmlformats.org/officeDocument/2006/relationships/image" Target="../media/image13.png"/><Relationship Id="rId6" Type="http://schemas.openxmlformats.org/officeDocument/2006/relationships/image" Target="../media/image4.svg"/><Relationship Id="rId23" Type="http://schemas.openxmlformats.org/officeDocument/2006/relationships/image" Target="../media/image10.svg"/><Relationship Id="rId19" Type="http://schemas.openxmlformats.org/officeDocument/2006/relationships/image" Target="../media/image11.jpeg"/><Relationship Id="rId14" Type="http://schemas.openxmlformats.org/officeDocument/2006/relationships/image" Target="../media/image12.svg"/><Relationship Id="rId22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2.svg"/><Relationship Id="rId9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17971-4097-0A48-1AF7-2E5021D26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D9CCC-682A-3C77-BC48-A63DC0FF4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85ACE-7597-1883-9EA3-A85CE97F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AF3905-469F-EC86-965A-A99228E1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3BFEFF-E31A-53F0-B423-59675CC7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1295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C924CB-E6D4-0910-8FAC-CEBA0BF5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82B97E-8403-6B66-606F-2C8A503D7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6D547E-68BD-5E6A-605E-99E19015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B1A891-BA0F-F066-F774-D5A8CBFA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C47FBC-4C2A-8116-4C3A-92604CD6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2333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483697-DD84-9B1C-896B-2793374DC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00BA83-7E62-6286-9259-C68D6FA69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4569B-EA73-D3DD-BE07-AA5A5C0F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028BB-0809-4E21-FA0B-1A4262EC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C20A77-5B46-77AA-98E4-F14EDAB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78962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4564" cy="6858000"/>
          </a:xfrm>
          <a:custGeom>
            <a:avLst/>
            <a:gdLst>
              <a:gd name="connsiteX0" fmla="*/ 0 w 4564564"/>
              <a:gd name="connsiteY0" fmla="*/ 0 h 6858000"/>
              <a:gd name="connsiteX1" fmla="*/ 2066831 w 4564564"/>
              <a:gd name="connsiteY1" fmla="*/ 0 h 6858000"/>
              <a:gd name="connsiteX2" fmla="*/ 4564564 w 4564564"/>
              <a:gd name="connsiteY2" fmla="*/ 3428999 h 6858000"/>
              <a:gd name="connsiteX3" fmla="*/ 4564563 w 4564564"/>
              <a:gd name="connsiteY3" fmla="*/ 3429000 h 6858000"/>
              <a:gd name="connsiteX4" fmla="*/ 4564564 w 4564564"/>
              <a:gd name="connsiteY4" fmla="*/ 3429001 h 6858000"/>
              <a:gd name="connsiteX5" fmla="*/ 2066831 w 4564564"/>
              <a:gd name="connsiteY5" fmla="*/ 6858000 h 6858000"/>
              <a:gd name="connsiteX6" fmla="*/ 0 w 456456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564" h="6858000">
                <a:moveTo>
                  <a:pt x="0" y="0"/>
                </a:moveTo>
                <a:lnTo>
                  <a:pt x="2066831" y="0"/>
                </a:lnTo>
                <a:lnTo>
                  <a:pt x="4564564" y="3428999"/>
                </a:lnTo>
                <a:lnTo>
                  <a:pt x="4564563" y="3429000"/>
                </a:lnTo>
                <a:lnTo>
                  <a:pt x="4564564" y="3429001"/>
                </a:lnTo>
                <a:lnTo>
                  <a:pt x="20668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ED0EA90-7795-4749-888D-60C300EE3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697559-FEAD-4314-A72D-43B33F3BC8E6}"/>
              </a:ext>
            </a:extLst>
          </p:cNvPr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32B7C4B-9DE7-42E6-9E55-A2C717C78A9E}"/>
              </a:ext>
            </a:extLst>
          </p:cNvPr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42A96E9B-CD21-4656-9030-A7F4AE07A2C1}"/>
              </a:ext>
            </a:extLst>
          </p:cNvPr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7">
            <a:extLst>
              <a:ext uri="{FF2B5EF4-FFF2-40B4-BE49-F238E27FC236}">
                <a16:creationId xmlns:a16="http://schemas.microsoft.com/office/drawing/2014/main" id="{57049035-9568-4049-AD08-86954D460E03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CFCB8C34-4DE8-4D50-BF41-744A8E3DEE47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90C65F52-4D9D-48E3-AB24-E6E9CA323DEE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420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926AC-5A62-9815-35D7-6D911D15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08EF60-4D5D-4C69-0015-8AF8F2E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45151-6D26-5971-C492-88B585C4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71332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6B10A7CC-69FD-EC07-0680-051BF1700DEC}"/>
              </a:ext>
            </a:extLst>
          </p:cNvPr>
          <p:cNvSpPr/>
          <p:nvPr userDrawn="1"/>
        </p:nvSpPr>
        <p:spPr>
          <a:xfrm>
            <a:off x="0" y="6774511"/>
            <a:ext cx="12192000" cy="1083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Gráfico 30">
            <a:extLst>
              <a:ext uri="{FF2B5EF4-FFF2-40B4-BE49-F238E27FC236}">
                <a16:creationId xmlns:a16="http://schemas.microsoft.com/office/drawing/2014/main" id="{A0DBC591-76FB-221E-24FC-6C480E1D1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38845" y="5268817"/>
            <a:ext cx="847758" cy="8100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15DE8B-239B-7E91-7629-5385755D50B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6" y="6168502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Marcador de posición de 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>
          <a:xfrm>
            <a:off x="8020007" y="1503294"/>
            <a:ext cx="3319463" cy="3317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3" name="Gráfico 18">
            <a:extLst>
              <a:ext uri="{FF2B5EF4-FFF2-40B4-BE49-F238E27FC236}">
                <a16:creationId xmlns:a16="http://schemas.microsoft.com/office/drawing/2014/main" id="{08BEC156-0F58-694D-4534-FB9EC006AC4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204081" y="-266767"/>
            <a:ext cx="3605753" cy="6858000"/>
          </a:xfrm>
          <a:prstGeom prst="rect">
            <a:avLst/>
          </a:prstGeom>
        </p:spPr>
      </p:pic>
      <p:pic>
        <p:nvPicPr>
          <p:cNvPr id="14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3264" y="591094"/>
            <a:ext cx="234670" cy="5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bre: forma 24">
            <a:extLst>
              <a:ext uri="{FF2B5EF4-FFF2-40B4-BE49-F238E27FC236}">
                <a16:creationId xmlns:a16="http://schemas.microsoft.com/office/drawing/2014/main" id="{92C4ECC6-4BC4-FBFF-1475-DCE9899CD77E}"/>
              </a:ext>
            </a:extLst>
          </p:cNvPr>
          <p:cNvSpPr/>
          <p:nvPr userDrawn="1"/>
        </p:nvSpPr>
        <p:spPr>
          <a:xfrm>
            <a:off x="0" y="-31530"/>
            <a:ext cx="12210393" cy="6889531"/>
          </a:xfrm>
          <a:custGeom>
            <a:avLst/>
            <a:gdLst>
              <a:gd name="connsiteX0" fmla="*/ 7883 w 12210393"/>
              <a:gd name="connsiteY0" fmla="*/ 6195849 h 6889531"/>
              <a:gd name="connsiteX1" fmla="*/ 3570890 w 12210393"/>
              <a:gd name="connsiteY1" fmla="*/ 5636173 h 6889531"/>
              <a:gd name="connsiteX2" fmla="*/ 6526924 w 12210393"/>
              <a:gd name="connsiteY2" fmla="*/ 5423338 h 6889531"/>
              <a:gd name="connsiteX3" fmla="*/ 8458200 w 12210393"/>
              <a:gd name="connsiteY3" fmla="*/ 4603531 h 6889531"/>
              <a:gd name="connsiteX4" fmla="*/ 9806152 w 12210393"/>
              <a:gd name="connsiteY4" fmla="*/ 3011214 h 6889531"/>
              <a:gd name="connsiteX5" fmla="*/ 10192407 w 12210393"/>
              <a:gd name="connsiteY5" fmla="*/ 1371600 h 6889531"/>
              <a:gd name="connsiteX6" fmla="*/ 10294883 w 12210393"/>
              <a:gd name="connsiteY6" fmla="*/ 0 h 6889531"/>
              <a:gd name="connsiteX7" fmla="*/ 12210393 w 12210393"/>
              <a:gd name="connsiteY7" fmla="*/ 15766 h 6889531"/>
              <a:gd name="connsiteX8" fmla="*/ 12210393 w 12210393"/>
              <a:gd name="connsiteY8" fmla="*/ 6889531 h 6889531"/>
              <a:gd name="connsiteX9" fmla="*/ 0 w 12210393"/>
              <a:gd name="connsiteY9" fmla="*/ 6873766 h 6889531"/>
              <a:gd name="connsiteX10" fmla="*/ 7883 w 12210393"/>
              <a:gd name="connsiteY10" fmla="*/ 6195849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10393" h="6889531">
                <a:moveTo>
                  <a:pt x="7883" y="6195849"/>
                </a:moveTo>
                <a:lnTo>
                  <a:pt x="3570890" y="5636173"/>
                </a:lnTo>
                <a:lnTo>
                  <a:pt x="6526924" y="5423338"/>
                </a:lnTo>
                <a:lnTo>
                  <a:pt x="8458200" y="4603531"/>
                </a:lnTo>
                <a:lnTo>
                  <a:pt x="9806152" y="3011214"/>
                </a:lnTo>
                <a:lnTo>
                  <a:pt x="10192407" y="1371600"/>
                </a:lnTo>
                <a:lnTo>
                  <a:pt x="10294883" y="0"/>
                </a:lnTo>
                <a:lnTo>
                  <a:pt x="12210393" y="15766"/>
                </a:lnTo>
                <a:lnTo>
                  <a:pt x="12210393" y="6889531"/>
                </a:lnTo>
                <a:lnTo>
                  <a:pt x="0" y="6873766"/>
                </a:lnTo>
                <a:cubicBezTo>
                  <a:pt x="2628" y="6647794"/>
                  <a:pt x="5255" y="6421821"/>
                  <a:pt x="7883" y="61958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文本框 22"/>
          <p:cNvSpPr txBox="1"/>
          <p:nvPr userDrawn="1"/>
        </p:nvSpPr>
        <p:spPr>
          <a:xfrm>
            <a:off x="1101632" y="1112740"/>
            <a:ext cx="4341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RENDICIÓN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PÚBLICA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DE </a:t>
            </a: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CUENTAS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FINAL 2023</a:t>
            </a:r>
            <a:endParaRPr kumimoji="0" lang="zh-CN" altLang="en-US" sz="4400" b="1" i="0" u="none" strike="noStrike" kern="1200" cap="none" spc="0" normalizeH="0" baseline="0" noProof="0" dirty="0">
              <a:ln w="0"/>
              <a:solidFill>
                <a:srgbClr val="E84C22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AA506F-F49D-9339-53A5-22D3929E3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093" y="5929411"/>
            <a:ext cx="5838908" cy="9285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Gráfico 13">
            <a:extLst>
              <a:ext uri="{FF2B5EF4-FFF2-40B4-BE49-F238E27FC236}">
                <a16:creationId xmlns:a16="http://schemas.microsoft.com/office/drawing/2014/main" id="{8DC3BCA1-CC85-2044-A310-4FBE28D5C6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1269" y="5741116"/>
            <a:ext cx="1256134" cy="624823"/>
          </a:xfrm>
          <a:prstGeom prst="rect">
            <a:avLst/>
          </a:prstGeom>
        </p:spPr>
      </p:pic>
      <p:sp>
        <p:nvSpPr>
          <p:cNvPr id="18" name="文本框 22"/>
          <p:cNvSpPr txBox="1"/>
          <p:nvPr userDrawn="1"/>
        </p:nvSpPr>
        <p:spPr>
          <a:xfrm>
            <a:off x="1101633" y="1112741"/>
            <a:ext cx="4341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RENDICIÓN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PÚBLICA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DE </a:t>
            </a:r>
            <a:r>
              <a:rPr kumimoji="0" lang="en-US" altLang="zh-CN" sz="3200" b="1" i="0" u="none" strike="noStrike" kern="1200" cap="none" spc="0" normalizeH="0" baseline="0" noProof="0" dirty="0" err="1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CUENTAS</a:t>
            </a:r>
            <a:r>
              <a:rPr kumimoji="0" lang="en-US" altLang="zh-CN" sz="32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 w="0"/>
                <a:solidFill>
                  <a:srgbClr val="E84C22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微软雅黑"/>
                <a:cs typeface="Arial" panose="020B0604020202020204" pitchFamily="34" charset="0"/>
              </a:rPr>
              <a:t>FINAL 2023</a:t>
            </a:r>
            <a:endParaRPr kumimoji="0" lang="zh-CN" altLang="en-US" sz="4400" b="1" i="0" u="none" strike="noStrike" kern="1200" cap="none" spc="0" normalizeH="0" baseline="0" noProof="0" dirty="0">
              <a:ln w="0"/>
              <a:solidFill>
                <a:srgbClr val="E84C22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BAA506F-F49D-9339-53A5-22D3929E32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3094" y="5929412"/>
            <a:ext cx="5838908" cy="92859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3" name="Gráfico 13">
            <a:extLst>
              <a:ext uri="{FF2B5EF4-FFF2-40B4-BE49-F238E27FC236}">
                <a16:creationId xmlns:a16="http://schemas.microsoft.com/office/drawing/2014/main" id="{8DC3BCA1-CC85-2044-A310-4FBE28D5C6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1268" y="5741117"/>
            <a:ext cx="1256134" cy="624823"/>
          </a:xfrm>
          <a:prstGeom prst="rect">
            <a:avLst/>
          </a:prstGeom>
        </p:spPr>
      </p:pic>
      <p:pic>
        <p:nvPicPr>
          <p:cNvPr id="27" name="Gráfico 23">
            <a:extLst>
              <a:ext uri="{FF2B5EF4-FFF2-40B4-BE49-F238E27FC236}">
                <a16:creationId xmlns:a16="http://schemas.microsoft.com/office/drawing/2014/main" id="{5480B17D-1215-1BFB-9A22-B140DEF67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10942048" y="4619763"/>
            <a:ext cx="2322936" cy="176967"/>
          </a:xfrm>
          <a:prstGeom prst="rect">
            <a:avLst/>
          </a:prstGeom>
        </p:spPr>
      </p:pic>
      <p:pic>
        <p:nvPicPr>
          <p:cNvPr id="28" name="Gráfico 1">
            <a:extLst>
              <a:ext uri="{FF2B5EF4-FFF2-40B4-BE49-F238E27FC236}">
                <a16:creationId xmlns:a16="http://schemas.microsoft.com/office/drawing/2014/main" id="{CE460E0E-0514-7BE3-6D33-94991DAA65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10924068" y="2266979"/>
            <a:ext cx="2322936" cy="1769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1" y="2800339"/>
            <a:ext cx="3020272" cy="2150761"/>
          </a:xfrm>
          <a:prstGeom prst="rect">
            <a:avLst/>
          </a:prstGeom>
        </p:spPr>
      </p:pic>
      <p:pic>
        <p:nvPicPr>
          <p:cNvPr id="31" name="Gráfico 1">
            <a:extLst>
              <a:ext uri="{FF2B5EF4-FFF2-40B4-BE49-F238E27FC236}">
                <a16:creationId xmlns:a16="http://schemas.microsoft.com/office/drawing/2014/main" id="{CE460E0E-0514-7BE3-6D33-94991DAA659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10924066" y="1117295"/>
            <a:ext cx="2322936" cy="17696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99" y="622288"/>
            <a:ext cx="4080171" cy="395607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9" name="Gráfico 25">
            <a:extLst>
              <a:ext uri="{FF2B5EF4-FFF2-40B4-BE49-F238E27FC236}">
                <a16:creationId xmlns:a16="http://schemas.microsoft.com/office/drawing/2014/main" id="{28845EB1-FA95-0B3B-5A82-7FADD414499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0800000">
            <a:off x="0" y="0"/>
            <a:ext cx="3448050" cy="1724025"/>
          </a:xfrm>
          <a:prstGeom prst="rect">
            <a:avLst/>
          </a:prstGeom>
        </p:spPr>
      </p:pic>
      <p:pic>
        <p:nvPicPr>
          <p:cNvPr id="32" name="Gráfico 6">
            <a:extLst>
              <a:ext uri="{FF2B5EF4-FFF2-40B4-BE49-F238E27FC236}">
                <a16:creationId xmlns:a16="http://schemas.microsoft.com/office/drawing/2014/main" id="{1FDB4F1B-0814-8FA1-FC5F-E5D9969A120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2199" y="4384543"/>
            <a:ext cx="1501373" cy="1434645"/>
          </a:xfrm>
          <a:prstGeom prst="rect">
            <a:avLst/>
          </a:prstGeom>
        </p:spPr>
      </p:pic>
      <p:pic>
        <p:nvPicPr>
          <p:cNvPr id="35" name="Gráfico 16">
            <a:extLst>
              <a:ext uri="{FF2B5EF4-FFF2-40B4-BE49-F238E27FC236}">
                <a16:creationId xmlns:a16="http://schemas.microsoft.com/office/drawing/2014/main" id="{B2524D5C-A660-9409-6374-13B896BCE28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348372" y="1205778"/>
            <a:ext cx="624824" cy="1596773"/>
          </a:xfrm>
          <a:prstGeom prst="rect">
            <a:avLst/>
          </a:prstGeom>
        </p:spPr>
      </p:pic>
      <p:pic>
        <p:nvPicPr>
          <p:cNvPr id="36" name="Gráfico 3">
            <a:extLst>
              <a:ext uri="{FF2B5EF4-FFF2-40B4-BE49-F238E27FC236}">
                <a16:creationId xmlns:a16="http://schemas.microsoft.com/office/drawing/2014/main" id="{30BB38A0-303E-FD00-8F8D-6046D711386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350970" y="-2350968"/>
            <a:ext cx="6906966" cy="116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ivisoria 1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89062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8E1D08A-CBC8-F2B9-B934-9B3B5DC258B4}"/>
              </a:ext>
            </a:extLst>
          </p:cNvPr>
          <p:cNvSpPr/>
          <p:nvPr userDrawn="1"/>
        </p:nvSpPr>
        <p:spPr>
          <a:xfrm>
            <a:off x="0" y="6771289"/>
            <a:ext cx="12192000" cy="11154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7FB5B9D-7A25-625D-39C8-787E7C473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7" y="6130456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0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93264" y="591094"/>
            <a:ext cx="234670" cy="599712"/>
          </a:xfrm>
          <a:prstGeom prst="rect">
            <a:avLst/>
          </a:prstGeom>
        </p:spPr>
      </p:pic>
      <p:pic>
        <p:nvPicPr>
          <p:cNvPr id="11" name="Gráfico 30">
            <a:extLst>
              <a:ext uri="{FF2B5EF4-FFF2-40B4-BE49-F238E27FC236}">
                <a16:creationId xmlns:a16="http://schemas.microsoft.com/office/drawing/2014/main" id="{598C4BF9-85A2-9AFA-A9DB-A6E8836D47B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530900" y="5547210"/>
            <a:ext cx="570558" cy="5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8D72C-77B7-9622-046F-B68E63EFB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89F351-D6A0-EB22-1A7B-AB5C91B45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9CF87-9116-FB8B-2919-089A088C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8B0312-82F4-107A-09C0-ABDF35CE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A8887-0BB4-F0CA-1CB4-33D657E9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97543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146956" y="1117713"/>
            <a:ext cx="2267052" cy="1389172"/>
          </a:xfrm>
          <a:prstGeom prst="rect">
            <a:avLst/>
          </a:prstGeom>
        </p:spPr>
      </p:pic>
      <p:sp>
        <p:nvSpPr>
          <p:cNvPr id="6" name="Rectángulo 5"/>
          <p:cNvSpPr/>
          <p:nvPr userDrawn="1"/>
        </p:nvSpPr>
        <p:spPr>
          <a:xfrm>
            <a:off x="2679030" y="2819400"/>
            <a:ext cx="720290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dirty="0">
                <a:latin typeface="Century Gothic" panose="020B0502020202020204" pitchFamily="34" charset="0"/>
              </a:rPr>
              <a:t>Gracias.</a:t>
            </a:r>
            <a:endParaRPr lang="es-BO" sz="4800" dirty="0"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267" y="4663631"/>
            <a:ext cx="3762433" cy="376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76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45396" y="1552093"/>
            <a:ext cx="3318388" cy="3318388"/>
          </a:xfrm>
          <a:custGeom>
            <a:avLst/>
            <a:gdLst>
              <a:gd name="connsiteX0" fmla="*/ 1659194 w 3318388"/>
              <a:gd name="connsiteY0" fmla="*/ 0 h 3318388"/>
              <a:gd name="connsiteX1" fmla="*/ 3318388 w 3318388"/>
              <a:gd name="connsiteY1" fmla="*/ 1659194 h 3318388"/>
              <a:gd name="connsiteX2" fmla="*/ 1659194 w 3318388"/>
              <a:gd name="connsiteY2" fmla="*/ 3318388 h 3318388"/>
              <a:gd name="connsiteX3" fmla="*/ 0 w 3318388"/>
              <a:gd name="connsiteY3" fmla="*/ 1659194 h 3318388"/>
              <a:gd name="connsiteX4" fmla="*/ 1659194 w 3318388"/>
              <a:gd name="connsiteY4" fmla="*/ 0 h 331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388" h="3318388">
                <a:moveTo>
                  <a:pt x="1659194" y="0"/>
                </a:moveTo>
                <a:cubicBezTo>
                  <a:pt x="2575542" y="0"/>
                  <a:pt x="3318388" y="742846"/>
                  <a:pt x="3318388" y="1659194"/>
                </a:cubicBezTo>
                <a:cubicBezTo>
                  <a:pt x="3318388" y="2575542"/>
                  <a:pt x="2575542" y="3318388"/>
                  <a:pt x="1659194" y="3318388"/>
                </a:cubicBezTo>
                <a:cubicBezTo>
                  <a:pt x="742846" y="3318388"/>
                  <a:pt x="0" y="2575542"/>
                  <a:pt x="0" y="1659194"/>
                </a:cubicBezTo>
                <a:cubicBezTo>
                  <a:pt x="0" y="742846"/>
                  <a:pt x="742846" y="0"/>
                  <a:pt x="1659194" y="0"/>
                </a:cubicBezTo>
                <a:close/>
              </a:path>
            </a:pathLst>
          </a:custGeom>
          <a:solidFill>
            <a:schemeClr val="tx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5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A0DAF-0F93-F3E6-882D-3379834F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33FEA-EE38-9D48-C92B-5485462F8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54029D-2513-6DA3-AA7C-C4547938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D221F1-EE28-BC96-8188-553D44CE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85D24C-A099-5785-D8E7-1DE0DF94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7990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A4655-A87A-3A9C-A749-C8E6C439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0FF19-D1B5-BFC5-1E7F-BC6F62594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25877F-B76F-1D0F-2AF7-CC5E22421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6C0E38-F7BA-C1A9-6D0D-774989B5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DED233-77DF-B04A-DB86-B5A38DD9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83463B-3397-1C49-34BE-FE4BA934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430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A86F9-F446-C8A5-5AD1-AF4BD6D2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FD663A-5B5D-4043-BBD9-3F767601C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3EE3C1-7FE7-6EC8-4987-579A9BB36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E494B4-E7AD-8032-DD37-E60012CB3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AE9DB7-396B-BE2C-D560-991597BA0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EFE419-A081-75F8-C1AE-4056635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03DD6E-15B6-0FFD-0CA0-EC25017FA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49D72E-D582-D3B1-BB98-1C467B7B9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490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C4B0C-FD55-A0A7-543E-99EA3F24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EAD17E-99AB-7FE1-969A-27F9A1FA0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2EA790-CF2E-6BA2-324F-54EFA484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EB78A2-AA33-0708-8014-48F2E431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46865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926AC-5A62-9815-35D7-6D911D15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08EF60-4D5D-4C69-0015-8AF8F2E0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5B45151-6D26-5971-C492-88B585C4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9955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A0529-DA9A-30D9-A99C-ACFD3A5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7AB34-EC18-9094-A417-39D728DB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2E29EF-A0FC-4CB4-7EF2-EC7DE5AFC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E4E081-B9E6-4056-1A29-4B5B19A9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28DE2-B590-993B-E04C-E4333A14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D8BA2E-10BF-6B4F-A460-A7C6426BB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577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9778D-69E2-70A4-F2A8-6FD27508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BE3433-5182-6B90-2223-3A9CAACA7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38CB9-5D7F-CBAF-E1CD-B0EF3B03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988E29-DA9E-D225-0E38-358930F9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5BBD7D-8DA7-3124-2473-6690FAFA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CF9911-853C-E52F-C0EB-B995FA69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55492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D7DC40-1630-6580-262A-DCE9C9DC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78FF69-028B-4998-4F93-4CC00F4D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431B7-7161-B1D1-1F78-E2D718AD2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A389E-7897-2657-FF8D-5D49544E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F6FDD-AC56-2442-A7D2-2FA3A1DF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8986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0D7DC40-1630-6580-262A-DCE9C9DC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78FF69-028B-4998-4F93-4CC00F4DE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B431B7-7161-B1D1-1F78-E2D718AD2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E8208-3B65-48D3-B743-7422F4DDBC07}" type="datetimeFigureOut">
              <a:rPr lang="es-BO" smtClean="0"/>
              <a:t>18/3/2024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A389E-7897-2657-FF8D-5D49544E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F6FDD-AC56-2442-A7D2-2FA3A1DF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7759-D98B-496A-AC61-73C8546DA964}" type="slidenum">
              <a:rPr lang="es-BO" smtClean="0"/>
              <a:t>‹Nº›</a:t>
            </a:fld>
            <a:endParaRPr lang="es-BO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C63EC41A-FB47-3CF3-0551-DFD23C70A9CD}"/>
              </a:ext>
            </a:extLst>
          </p:cNvPr>
          <p:cNvSpPr/>
          <p:nvPr userDrawn="1"/>
        </p:nvSpPr>
        <p:spPr>
          <a:xfrm>
            <a:off x="0" y="6244046"/>
            <a:ext cx="12192000" cy="534577"/>
          </a:xfrm>
          <a:prstGeom prst="rect">
            <a:avLst/>
          </a:prstGeom>
          <a:solidFill>
            <a:srgbClr val="007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2523657C-539F-E4E7-A4BF-40E971FEEE0D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8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8A3A3613-FCC4-7300-3909-C5E9D9F0D997}"/>
              </a:ext>
            </a:extLst>
          </p:cNvPr>
          <p:cNvSpPr/>
          <p:nvPr userDrawn="1"/>
        </p:nvSpPr>
        <p:spPr>
          <a:xfrm>
            <a:off x="0" y="365125"/>
            <a:ext cx="609600" cy="7030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4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chart" Target="../charts/chart7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18.jpeg"/><Relationship Id="rId10" Type="http://schemas.openxmlformats.org/officeDocument/2006/relationships/image" Target="../media/image2.png"/><Relationship Id="rId9" Type="http://schemas.openxmlformats.org/officeDocument/2006/relationships/image" Target="../media/image110.svg"/><Relationship Id="rId4" Type="http://schemas.openxmlformats.org/officeDocument/2006/relationships/image" Target="../media/image12.svg"/><Relationship Id="rId1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chart" Target="../charts/chart9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chart" Target="../charts/chart10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18.jpeg"/><Relationship Id="rId10" Type="http://schemas.openxmlformats.org/officeDocument/2006/relationships/image" Target="../media/image2.png"/><Relationship Id="rId9" Type="http://schemas.openxmlformats.org/officeDocument/2006/relationships/image" Target="../media/image110.svg"/><Relationship Id="rId4" Type="http://schemas.openxmlformats.org/officeDocument/2006/relationships/image" Target="../media/image12.svg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5.wdp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18.jpeg"/><Relationship Id="rId10" Type="http://schemas.openxmlformats.org/officeDocument/2006/relationships/image" Target="../media/image2.png"/><Relationship Id="rId9" Type="http://schemas.openxmlformats.org/officeDocument/2006/relationships/image" Target="../media/image110.svg"/><Relationship Id="rId4" Type="http://schemas.openxmlformats.org/officeDocument/2006/relationships/image" Target="../media/image12.svg"/><Relationship Id="rId1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18.jpeg"/><Relationship Id="rId10" Type="http://schemas.openxmlformats.org/officeDocument/2006/relationships/image" Target="../media/image2.png"/><Relationship Id="rId9" Type="http://schemas.openxmlformats.org/officeDocument/2006/relationships/image" Target="../media/image110.svg"/><Relationship Id="rId4" Type="http://schemas.openxmlformats.org/officeDocument/2006/relationships/image" Target="../media/image12.svg"/><Relationship Id="rId1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515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ítulo 1"/>
          <p:cNvSpPr txBox="1">
            <a:spLocks/>
          </p:cNvSpPr>
          <p:nvPr/>
        </p:nvSpPr>
        <p:spPr>
          <a:xfrm>
            <a:off x="1088444" y="86268"/>
            <a:ext cx="6270899" cy="5449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 spc="-150"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 algn="ctr">
              <a:defRPr/>
            </a:pPr>
            <a:r>
              <a:rPr lang="es-MX" sz="2500" dirty="0">
                <a:solidFill>
                  <a:prstClr val="black"/>
                </a:solidFill>
              </a:rPr>
              <a:t>CAMBIO LOGÍSTICO EN EL CORTO </a:t>
            </a:r>
            <a:r>
              <a:rPr lang="es-MX" sz="2500" dirty="0" smtClean="0">
                <a:solidFill>
                  <a:prstClr val="black"/>
                </a:solidFill>
              </a:rPr>
              <a:t>PLAZO</a:t>
            </a:r>
            <a:endParaRPr kumimoji="0" lang="es-BO" sz="20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889285"/>
              </p:ext>
            </p:extLst>
          </p:nvPr>
        </p:nvGraphicFramePr>
        <p:xfrm>
          <a:off x="-33903" y="3730171"/>
          <a:ext cx="5695950" cy="312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87" y="836762"/>
            <a:ext cx="12289001" cy="2821324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578696"/>
              </p:ext>
            </p:extLst>
          </p:nvPr>
        </p:nvGraphicFramePr>
        <p:xfrm>
          <a:off x="6419503" y="3658086"/>
          <a:ext cx="5682194" cy="310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10646702" y="4314428"/>
            <a:ext cx="1545298" cy="2074757"/>
            <a:chOff x="5101024" y="2079883"/>
            <a:chExt cx="1545298" cy="1443949"/>
          </a:xfrm>
        </p:grpSpPr>
        <p:sp>
          <p:nvSpPr>
            <p:cNvPr id="19" name="Flecha arriba 18"/>
            <p:cNvSpPr/>
            <p:nvPr/>
          </p:nvSpPr>
          <p:spPr>
            <a:xfrm rot="10800000">
              <a:off x="5491928" y="2079883"/>
              <a:ext cx="763488" cy="948070"/>
            </a:xfrm>
            <a:prstGeom prst="upArrow">
              <a:avLst/>
            </a:prstGeom>
            <a:solidFill>
              <a:srgbClr val="FF5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101024" y="3116852"/>
              <a:ext cx="1545298" cy="4069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ctr">
              <a:spAutoFit/>
            </a:bodyPr>
            <a:lstStyle/>
            <a:p>
              <a:pPr algn="ctr"/>
              <a:r>
                <a:rPr lang="es-ES" sz="1600" b="0" cap="none" spc="0" dirty="0">
                  <a:ln w="0"/>
                </a:rPr>
                <a:t>Menor </a:t>
              </a:r>
              <a:r>
                <a:rPr lang="es-ES" sz="1600" dirty="0">
                  <a:ln w="0"/>
                </a:rPr>
                <a:t>Costo de Importación</a:t>
              </a:r>
              <a:endParaRPr lang="es-ES" sz="1600" b="0" cap="none" spc="0" dirty="0">
                <a:ln w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183397" y="4314427"/>
            <a:ext cx="1519662" cy="2245921"/>
            <a:chOff x="5662047" y="4483949"/>
            <a:chExt cx="1519662" cy="2245921"/>
          </a:xfrm>
        </p:grpSpPr>
        <p:sp>
          <p:nvSpPr>
            <p:cNvPr id="22" name="Flecha arriba 21"/>
            <p:cNvSpPr/>
            <p:nvPr/>
          </p:nvSpPr>
          <p:spPr>
            <a:xfrm>
              <a:off x="6096000" y="4483949"/>
              <a:ext cx="651755" cy="1370380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schemeClr val="tx1"/>
                </a:solidFill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662047" y="5898873"/>
              <a:ext cx="15196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1600" b="0" cap="none" spc="0" dirty="0">
                  <a:ln w="0"/>
                </a:rPr>
                <a:t>Mayor Importación de Volumen</a:t>
              </a:r>
            </a:p>
          </p:txBody>
        </p:sp>
      </p:grpSp>
      <p:cxnSp>
        <p:nvCxnSpPr>
          <p:cNvPr id="24" name="Conector recto de flecha 23"/>
          <p:cNvCxnSpPr/>
          <p:nvPr/>
        </p:nvCxnSpPr>
        <p:spPr>
          <a:xfrm>
            <a:off x="3077029" y="928916"/>
            <a:ext cx="8856000" cy="0"/>
          </a:xfrm>
          <a:prstGeom prst="straightConnector1">
            <a:avLst/>
          </a:prstGeom>
          <a:ln w="190500">
            <a:solidFill>
              <a:srgbClr val="FF5B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4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ítulo 1"/>
          <p:cNvSpPr txBox="1">
            <a:spLocks/>
          </p:cNvSpPr>
          <p:nvPr/>
        </p:nvSpPr>
        <p:spPr>
          <a:xfrm>
            <a:off x="1088443" y="86268"/>
            <a:ext cx="9023745" cy="552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 spc="-150"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lvl="0" algn="ctr">
              <a:defRPr/>
            </a:pPr>
            <a:r>
              <a:rPr lang="es-MX" sz="2500" dirty="0" smtClean="0">
                <a:solidFill>
                  <a:prstClr val="black"/>
                </a:solidFill>
              </a:rPr>
              <a:t>COMERCIALIZACIÓN DE GASOLINAS CON ETANOL </a:t>
            </a:r>
            <a:r>
              <a:rPr lang="es-MX" sz="2500" dirty="0">
                <a:solidFill>
                  <a:prstClr val="black"/>
                </a:solidFill>
              </a:rPr>
              <a:t>ANHIDRO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02042" y="4581286"/>
            <a:ext cx="8722959" cy="1086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MX" sz="2000" b="1" dirty="0">
                <a:solidFill>
                  <a:srgbClr val="134263"/>
                </a:solidFill>
              </a:rPr>
              <a:t>116 Millones de Litros</a:t>
            </a:r>
            <a:r>
              <a:rPr lang="es-MX" sz="2000" dirty="0">
                <a:solidFill>
                  <a:srgbClr val="134263"/>
                </a:solidFill>
              </a:rPr>
              <a:t> de </a:t>
            </a:r>
            <a:r>
              <a:rPr lang="es-MX" sz="2000" dirty="0" smtClean="0">
                <a:solidFill>
                  <a:srgbClr val="134263"/>
                </a:solidFill>
              </a:rPr>
              <a:t>Etanol sustituyen importaciones para </a:t>
            </a:r>
            <a:r>
              <a:rPr lang="es-MX" sz="2000" dirty="0">
                <a:solidFill>
                  <a:srgbClr val="134263"/>
                </a:solidFill>
              </a:rPr>
              <a:t>el 2023 y 2024. 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914400" y="971550"/>
            <a:ext cx="11240901" cy="3787140"/>
            <a:chOff x="914400" y="971550"/>
            <a:chExt cx="11240901" cy="3787140"/>
          </a:xfrm>
        </p:grpSpPr>
        <p:graphicFrame>
          <p:nvGraphicFramePr>
            <p:cNvPr id="13" name="Gráfico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68297474"/>
                </p:ext>
              </p:extLst>
            </p:nvPr>
          </p:nvGraphicFramePr>
          <p:xfrm>
            <a:off x="914400" y="971550"/>
            <a:ext cx="8610600" cy="3787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Cerrar llave 24">
              <a:extLst>
                <a:ext uri="{FF2B5EF4-FFF2-40B4-BE49-F238E27FC236}">
                  <a16:creationId xmlns:a16="http://schemas.microsoft.com/office/drawing/2014/main" id="{E70A9288-6E7D-1EBB-50C1-12AFAE9514FF}"/>
                </a:ext>
              </a:extLst>
            </p:cNvPr>
            <p:cNvSpPr/>
            <p:nvPr/>
          </p:nvSpPr>
          <p:spPr>
            <a:xfrm>
              <a:off x="9675720" y="1808252"/>
              <a:ext cx="208019" cy="1056868"/>
            </a:xfrm>
            <a:prstGeom prst="rightBrac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BO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33CFBF16-88FB-C030-B959-23A0EC179E19}"/>
                </a:ext>
              </a:extLst>
            </p:cNvPr>
            <p:cNvSpPr txBox="1"/>
            <p:nvPr/>
          </p:nvSpPr>
          <p:spPr>
            <a:xfrm>
              <a:off x="10112189" y="1602581"/>
              <a:ext cx="204311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800" dirty="0">
                  <a:solidFill>
                    <a:srgbClr val="134263"/>
                  </a:solidFill>
                </a:rPr>
                <a:t>Se sustituye importaciones de gasolina por un </a:t>
              </a:r>
              <a:r>
                <a:rPr lang="es-MX" sz="1800" b="1" dirty="0">
                  <a:solidFill>
                    <a:srgbClr val="134263"/>
                  </a:solidFill>
                </a:rPr>
                <a:t>valor de 125 </a:t>
              </a:r>
              <a:r>
                <a:rPr lang="es-MX" sz="1800" b="1" dirty="0" smtClean="0">
                  <a:solidFill>
                    <a:srgbClr val="134263"/>
                  </a:solidFill>
                </a:rPr>
                <a:t>MMUSD.</a:t>
              </a:r>
              <a:endParaRPr lang="es-BO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9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8">
            <a:extLst>
              <a:ext uri="{FF2B5EF4-FFF2-40B4-BE49-F238E27FC236}">
                <a16:creationId xmlns:a16="http://schemas.microsoft.com/office/drawing/2014/main" id="{08BEC156-0F58-694D-4534-FB9EC006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204081" y="-266767"/>
            <a:ext cx="3605753" cy="6858000"/>
          </a:xfrm>
          <a:prstGeom prst="rect">
            <a:avLst/>
          </a:prstGeom>
        </p:spPr>
      </p:pic>
      <p:sp>
        <p:nvSpPr>
          <p:cNvPr id="29" name="矩形 1">
            <a:extLst>
              <a:ext uri="{FF2B5EF4-FFF2-40B4-BE49-F238E27FC236}">
                <a16:creationId xmlns:a16="http://schemas.microsoft.com/office/drawing/2014/main" id="{6B10A7CC-69FD-EC07-0680-051BF1700DEC}"/>
              </a:ext>
            </a:extLst>
          </p:cNvPr>
          <p:cNvSpPr/>
          <p:nvPr/>
        </p:nvSpPr>
        <p:spPr>
          <a:xfrm>
            <a:off x="0" y="6774511"/>
            <a:ext cx="12192000" cy="1083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744" y="3075103"/>
            <a:ext cx="234670" cy="5997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15DE8B-239B-7E91-7629-5385755D5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6" y="6168502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5B64987F-BC95-3C70-0923-8D8DE2A9DF24}"/>
              </a:ext>
            </a:extLst>
          </p:cNvPr>
          <p:cNvSpPr txBox="1"/>
          <p:nvPr/>
        </p:nvSpPr>
        <p:spPr>
          <a:xfrm>
            <a:off x="964460" y="3090040"/>
            <a:ext cx="74954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smtClean="0">
                <a:latin typeface="+mn-ea"/>
              </a:rPr>
              <a:t>INVERSIONES REALIZADAS 2023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>
          <a:xfrm>
            <a:off x="7865096" y="1549240"/>
            <a:ext cx="3318388" cy="3318388"/>
          </a:xfrm>
        </p:spPr>
      </p:pic>
      <p:pic>
        <p:nvPicPr>
          <p:cNvPr id="10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1" name="Gráfico 30">
            <a:extLst>
              <a:ext uri="{FF2B5EF4-FFF2-40B4-BE49-F238E27FC236}">
                <a16:creationId xmlns:a16="http://schemas.microsoft.com/office/drawing/2014/main" id="{A0DBC591-76FB-221E-24FC-6C480E1D1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38845" y="5268817"/>
            <a:ext cx="847758" cy="8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2747BFE0-E943-B3A0-C03B-01E6F19135C9}"/>
              </a:ext>
            </a:extLst>
          </p:cNvPr>
          <p:cNvSpPr txBox="1"/>
          <p:nvPr/>
        </p:nvSpPr>
        <p:spPr>
          <a:xfrm>
            <a:off x="878152" y="320703"/>
            <a:ext cx="1130991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INVERSIÓN SECTORIAL YPFB – GESTIÓN 2023</a:t>
            </a:r>
          </a:p>
          <a:p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(EXPRESADO EN MMUSD).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-163869" y="1148208"/>
            <a:ext cx="12244920" cy="5566267"/>
            <a:chOff x="-181122" y="1199966"/>
            <a:chExt cx="12244920" cy="5566267"/>
          </a:xfrm>
        </p:grpSpPr>
        <p:grpSp>
          <p:nvGrpSpPr>
            <p:cNvPr id="10" name="Grupo 9"/>
            <p:cNvGrpSpPr/>
            <p:nvPr/>
          </p:nvGrpSpPr>
          <p:grpSpPr>
            <a:xfrm>
              <a:off x="-181122" y="1199966"/>
              <a:ext cx="12244920" cy="5566267"/>
              <a:chOff x="-181122" y="1199966"/>
              <a:chExt cx="12244920" cy="5566267"/>
            </a:xfrm>
          </p:grpSpPr>
          <p:grpSp>
            <p:nvGrpSpPr>
              <p:cNvPr id="17" name="Grupo 16"/>
              <p:cNvGrpSpPr/>
              <p:nvPr/>
            </p:nvGrpSpPr>
            <p:grpSpPr>
              <a:xfrm>
                <a:off x="-16156" y="1199966"/>
                <a:ext cx="12079954" cy="2955836"/>
                <a:chOff x="224885" y="485721"/>
                <a:chExt cx="10470420" cy="3748666"/>
              </a:xfrm>
            </p:grpSpPr>
            <p:graphicFrame>
              <p:nvGraphicFramePr>
                <p:cNvPr id="18" name="Gráfico 17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3296346579"/>
                    </p:ext>
                  </p:extLst>
                </p:nvPr>
              </p:nvGraphicFramePr>
              <p:xfrm>
                <a:off x="224885" y="485721"/>
                <a:ext cx="6412774" cy="374866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19" name="Gráfico 18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448586589"/>
                    </p:ext>
                  </p:extLst>
                </p:nvPr>
              </p:nvGraphicFramePr>
              <p:xfrm>
                <a:off x="6123305" y="904515"/>
                <a:ext cx="4572000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p:grpSp>
          <p:sp>
            <p:nvSpPr>
              <p:cNvPr id="20" name="Rectángulo 19"/>
              <p:cNvSpPr/>
              <p:nvPr/>
            </p:nvSpPr>
            <p:spPr>
              <a:xfrm>
                <a:off x="208463" y="6396901"/>
                <a:ext cx="74426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MX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Fuente: </a:t>
                </a:r>
                <a:r>
                  <a:rPr lang="es-MX" sz="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Yacimientos Petrolíferos Fiscales Bolivianos</a:t>
                </a:r>
              </a:p>
              <a:p>
                <a:r>
                  <a:rPr lang="es-MX" sz="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Elaboración: </a:t>
                </a:r>
                <a:r>
                  <a:rPr lang="es-MX" sz="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Yacimientos Petrolíferos Fiscales Bolivianos</a:t>
                </a:r>
              </a:p>
              <a:p>
                <a:r>
                  <a:rPr lang="es-MX" sz="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(*): </a:t>
                </a:r>
                <a:r>
                  <a:rPr lang="es-MX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Casa Matriz (Ejecución preliminar, sujeto a modificaciones por el pago de deuda flotante y auditorías externas), Empresas Operadoras y Filiales (información preliminar, en proceso de cierre de gestión 2023).</a:t>
                </a:r>
              </a:p>
            </p:txBody>
          </p:sp>
          <p:sp>
            <p:nvSpPr>
              <p:cNvPr id="21" name="70 CuadroTexto"/>
              <p:cNvSpPr txBox="1">
                <a:spLocks noChangeArrowheads="1"/>
              </p:cNvSpPr>
              <p:nvPr/>
            </p:nvSpPr>
            <p:spPr bwMode="auto">
              <a:xfrm>
                <a:off x="132537" y="1532609"/>
                <a:ext cx="2194221" cy="934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8815" tIns="54408" rIns="108815" bIns="5440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s-CL" sz="2678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INVERSIÓN TOTAL</a:t>
                </a:r>
                <a:endParaRPr lang="es-CL" sz="2678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CuadroTexto 29"/>
              <p:cNvSpPr txBox="1">
                <a:spLocks noChangeArrowheads="1"/>
              </p:cNvSpPr>
              <p:nvPr/>
            </p:nvSpPr>
            <p:spPr bwMode="auto">
              <a:xfrm>
                <a:off x="2913050" y="1958322"/>
                <a:ext cx="1837128" cy="1251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81595" tIns="40798" rIns="81595" bIns="4079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eaLnBrk="1" hangingPunct="1"/>
                <a:r>
                  <a:rPr lang="es-CL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539,74</a:t>
                </a:r>
              </a:p>
              <a:p>
                <a:pPr algn="ctr" eaLnBrk="1" hangingPunct="1"/>
                <a:r>
                  <a:rPr lang="es-CL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MMUSD invertidos en todas las actividades de la cadena hidrocarburífera</a:t>
                </a:r>
                <a:r>
                  <a:rPr lang="es-CL" sz="1100" b="1" dirty="0" smtClean="0">
                    <a:solidFill>
                      <a:srgbClr val="52525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s-CL" sz="1100" b="1" dirty="0">
                  <a:solidFill>
                    <a:srgbClr val="52525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Grupo 5"/>
              <p:cNvGrpSpPr/>
              <p:nvPr/>
            </p:nvGrpSpPr>
            <p:grpSpPr>
              <a:xfrm>
                <a:off x="-181122" y="3535119"/>
                <a:ext cx="12084211" cy="2807677"/>
                <a:chOff x="-181122" y="3535119"/>
                <a:chExt cx="12084211" cy="2807677"/>
              </a:xfrm>
            </p:grpSpPr>
            <p:grpSp>
              <p:nvGrpSpPr>
                <p:cNvPr id="23" name="Grupo 22"/>
                <p:cNvGrpSpPr/>
                <p:nvPr/>
              </p:nvGrpSpPr>
              <p:grpSpPr>
                <a:xfrm>
                  <a:off x="-181122" y="3535119"/>
                  <a:ext cx="12084211" cy="2807677"/>
                  <a:chOff x="-169340" y="3261679"/>
                  <a:chExt cx="12084211" cy="2807677"/>
                </a:xfrm>
              </p:grpSpPr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-169340" y="3261679"/>
                    <a:ext cx="12084211" cy="2623483"/>
                    <a:chOff x="-169340" y="3801987"/>
                    <a:chExt cx="12084211" cy="2623483"/>
                  </a:xfrm>
                </p:grpSpPr>
                <p:sp>
                  <p:nvSpPr>
                    <p:cNvPr id="38" name="Elipse 37"/>
                    <p:cNvSpPr/>
                    <p:nvPr/>
                  </p:nvSpPr>
                  <p:spPr>
                    <a:xfrm>
                      <a:off x="6909580" y="5601685"/>
                      <a:ext cx="643991" cy="314228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9" name="Elipse 38"/>
                    <p:cNvSpPr/>
                    <p:nvPr/>
                  </p:nvSpPr>
                  <p:spPr>
                    <a:xfrm>
                      <a:off x="5602186" y="5562043"/>
                      <a:ext cx="698205" cy="353870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Elipse 39"/>
                    <p:cNvSpPr/>
                    <p:nvPr/>
                  </p:nvSpPr>
                  <p:spPr>
                    <a:xfrm>
                      <a:off x="4286732" y="5544291"/>
                      <a:ext cx="757687" cy="371622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1" name="Elipse 40"/>
                    <p:cNvSpPr/>
                    <p:nvPr/>
                  </p:nvSpPr>
                  <p:spPr>
                    <a:xfrm>
                      <a:off x="2828043" y="5529569"/>
                      <a:ext cx="861091" cy="386344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Elipse 41"/>
                    <p:cNvSpPr/>
                    <p:nvPr/>
                  </p:nvSpPr>
                  <p:spPr>
                    <a:xfrm>
                      <a:off x="1503981" y="5350875"/>
                      <a:ext cx="984922" cy="565038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Elipse 42"/>
                    <p:cNvSpPr/>
                    <p:nvPr/>
                  </p:nvSpPr>
                  <p:spPr>
                    <a:xfrm>
                      <a:off x="186135" y="5316132"/>
                      <a:ext cx="1093575" cy="599781"/>
                    </a:xfrm>
                    <a:prstGeom prst="ellipse">
                      <a:avLst/>
                    </a:prstGeom>
                    <a:solidFill>
                      <a:srgbClr val="3E6F3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BO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4" name="Grupo 43"/>
                    <p:cNvGrpSpPr/>
                    <p:nvPr/>
                  </p:nvGrpSpPr>
                  <p:grpSpPr>
                    <a:xfrm>
                      <a:off x="-169340" y="3801987"/>
                      <a:ext cx="1778000" cy="2623483"/>
                      <a:chOff x="346276" y="3954600"/>
                      <a:chExt cx="1778000" cy="2623483"/>
                    </a:xfrm>
                  </p:grpSpPr>
                  <p:pic>
                    <p:nvPicPr>
                      <p:cNvPr id="84" name="Picture 2" descr="Iconos De La Industria De Petróleo Vector Ilustración del Vector -  Ilustración de coche, gota: 112464379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2691" b="24219" l="71519" r="96835">
                                    <a14:foregroundMark x1="82188" y1="7516" x2="82188" y2="7516"/>
                                    <a14:foregroundMark x1="84375" y1="5466" x2="84375" y2="5466"/>
                                    <a14:foregroundMark x1="86875" y1="7267" x2="86875" y2="7267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354" r="-212" b="73090"/>
                      <a:stretch/>
                    </p:blipFill>
                    <p:spPr bwMode="auto">
                      <a:xfrm>
                        <a:off x="346276" y="4183438"/>
                        <a:ext cx="1778000" cy="1511235"/>
                      </a:xfrm>
                      <a:prstGeom prst="ellipse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85" name="Elipse 84"/>
                      <p:cNvSpPr/>
                      <p:nvPr/>
                    </p:nvSpPr>
                    <p:spPr>
                      <a:xfrm>
                        <a:off x="421690" y="4935146"/>
                        <a:ext cx="1652207" cy="1642937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MX" sz="2400" b="1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259,44 </a:t>
                        </a:r>
                        <a:endParaRPr lang="es-BO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6" name="CuadroTexto 85"/>
                      <p:cNvSpPr txBox="1"/>
                      <p:nvPr/>
                    </p:nvSpPr>
                    <p:spPr>
                      <a:xfrm>
                        <a:off x="566228" y="3954600"/>
                        <a:ext cx="1515596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MX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Exploración</a:t>
                        </a:r>
                        <a:endParaRPr lang="es-BO" b="1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5" name="Grupo 44"/>
                    <p:cNvGrpSpPr/>
                    <p:nvPr/>
                  </p:nvGrpSpPr>
                  <p:grpSpPr>
                    <a:xfrm>
                      <a:off x="1241430" y="4125605"/>
                      <a:ext cx="1506343" cy="2009697"/>
                      <a:chOff x="1936259" y="4250051"/>
                      <a:chExt cx="1506343" cy="2009697"/>
                    </a:xfrm>
                  </p:grpSpPr>
                  <p:sp>
                    <p:nvSpPr>
                      <p:cNvPr id="81" name="Elipse 80"/>
                      <p:cNvSpPr/>
                      <p:nvPr/>
                    </p:nvSpPr>
                    <p:spPr>
                      <a:xfrm>
                        <a:off x="1936259" y="5228328"/>
                        <a:ext cx="1491515" cy="1031420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MX" sz="2200" b="1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104,28</a:t>
                        </a:r>
                        <a:endParaRPr lang="es-BO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2" name="CuadroTexto 81"/>
                      <p:cNvSpPr txBox="1"/>
                      <p:nvPr/>
                    </p:nvSpPr>
                    <p:spPr>
                      <a:xfrm>
                        <a:off x="2021377" y="4250051"/>
                        <a:ext cx="1421225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MX" sz="1600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Explotación</a:t>
                        </a:r>
                        <a:endParaRPr lang="es-B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7" name="Grupo 76"/>
                    <p:cNvGrpSpPr/>
                    <p:nvPr/>
                  </p:nvGrpSpPr>
                  <p:grpSpPr>
                    <a:xfrm>
                      <a:off x="2513781" y="4387607"/>
                      <a:ext cx="1539420" cy="1837861"/>
                      <a:chOff x="1961424" y="4482854"/>
                      <a:chExt cx="1539420" cy="1837861"/>
                    </a:xfrm>
                  </p:grpSpPr>
                  <p:sp>
                    <p:nvSpPr>
                      <p:cNvPr id="79" name="Elipse 78"/>
                      <p:cNvSpPr/>
                      <p:nvPr/>
                    </p:nvSpPr>
                    <p:spPr>
                      <a:xfrm>
                        <a:off x="1961424" y="5289295"/>
                        <a:ext cx="1491515" cy="1031420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MX" sz="2000" b="1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62,81</a:t>
                        </a:r>
                        <a:endParaRPr lang="es-BO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80" name="CuadroTexto 79"/>
                      <p:cNvSpPr txBox="1"/>
                      <p:nvPr/>
                    </p:nvSpPr>
                    <p:spPr>
                      <a:xfrm>
                        <a:off x="2052437" y="4482854"/>
                        <a:ext cx="1448407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MX" sz="1600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Distribución</a:t>
                        </a:r>
                        <a:endParaRPr lang="es-BO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7" name="Grupo 46"/>
                    <p:cNvGrpSpPr/>
                    <p:nvPr/>
                  </p:nvGrpSpPr>
                  <p:grpSpPr>
                    <a:xfrm>
                      <a:off x="3913097" y="4499398"/>
                      <a:ext cx="1491515" cy="1726070"/>
                      <a:chOff x="2074723" y="4581004"/>
                      <a:chExt cx="1491515" cy="1726070"/>
                    </a:xfrm>
                  </p:grpSpPr>
                  <p:sp>
                    <p:nvSpPr>
                      <p:cNvPr id="75" name="Elipse 74"/>
                      <p:cNvSpPr/>
                      <p:nvPr/>
                    </p:nvSpPr>
                    <p:spPr>
                      <a:xfrm>
                        <a:off x="2074723" y="5275654"/>
                        <a:ext cx="1491515" cy="1031420"/>
                      </a:xfrm>
                      <a:prstGeom prst="ellipse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s-MX" b="1" dirty="0" smtClean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46,54</a:t>
                        </a:r>
                        <a:endParaRPr lang="es-BO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6" name="CuadroTexto 75"/>
                      <p:cNvSpPr txBox="1"/>
                      <p:nvPr/>
                    </p:nvSpPr>
                    <p:spPr>
                      <a:xfrm>
                        <a:off x="2103053" y="4581004"/>
                        <a:ext cx="1380771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s-MX" sz="1400" b="1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Transporte</a:t>
                        </a:r>
                        <a:endParaRPr lang="es-BO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8" name="Grupo 47"/>
                    <p:cNvGrpSpPr/>
                    <p:nvPr/>
                  </p:nvGrpSpPr>
                  <p:grpSpPr>
                    <a:xfrm>
                      <a:off x="5075621" y="4469095"/>
                      <a:ext cx="1789041" cy="1801313"/>
                      <a:chOff x="6137938" y="4521654"/>
                      <a:chExt cx="1535588" cy="1692987"/>
                    </a:xfrm>
                  </p:grpSpPr>
                  <p:pic>
                    <p:nvPicPr>
                      <p:cNvPr id="71" name="Picture 2" descr="Iconos De La Industria De Petróleo Vector Ilustración del Vector -  Ilustración de coche, gota: 112464379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69814" b="88820" l="2313" r="22063">
                                    <a14:foregroundMark x1="13125" y1="71180" x2="13125" y2="71180"/>
                                    <a14:foregroundMark x1="10250" y1="79627" x2="10250" y2="79627"/>
                                    <a14:foregroundMark x1="16750" y1="79379" x2="16750" y2="79379"/>
                                    <a14:foregroundMark x1="17500" y1="83043" x2="17500" y2="83043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638" r="76854" b="8928"/>
                      <a:stretch/>
                    </p:blipFill>
                    <p:spPr bwMode="auto">
                      <a:xfrm>
                        <a:off x="6527658" y="4875927"/>
                        <a:ext cx="697882" cy="654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72" name="Grupo 71"/>
                      <p:cNvGrpSpPr/>
                      <p:nvPr/>
                    </p:nvGrpSpPr>
                    <p:grpSpPr>
                      <a:xfrm>
                        <a:off x="6137938" y="4521654"/>
                        <a:ext cx="1535588" cy="1692987"/>
                        <a:chOff x="2003770" y="4535168"/>
                        <a:chExt cx="1535588" cy="1692987"/>
                      </a:xfrm>
                    </p:grpSpPr>
                    <p:sp>
                      <p:nvSpPr>
                        <p:cNvPr id="73" name="Elipse 72"/>
                        <p:cNvSpPr/>
                        <p:nvPr/>
                      </p:nvSpPr>
                      <p:spPr>
                        <a:xfrm>
                          <a:off x="2003770" y="5196735"/>
                          <a:ext cx="1491515" cy="1031420"/>
                        </a:xfrm>
                        <a:prstGeom prst="ellipse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MX" sz="1700" b="1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36,43</a:t>
                          </a:r>
                          <a:endParaRPr lang="es-BO" sz="17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4" name="CuadroTexto 73"/>
                        <p:cNvSpPr txBox="1"/>
                        <p:nvPr/>
                      </p:nvSpPr>
                      <p:spPr>
                        <a:xfrm>
                          <a:off x="2031006" y="4535168"/>
                          <a:ext cx="1508352" cy="43390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s-MX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Plantas e Industrialización</a:t>
                          </a:r>
                          <a:endParaRPr lang="es-BO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9" name="Grupo 48"/>
                    <p:cNvGrpSpPr/>
                    <p:nvPr/>
                  </p:nvGrpSpPr>
                  <p:grpSpPr>
                    <a:xfrm>
                      <a:off x="6361390" y="4649319"/>
                      <a:ext cx="1737694" cy="1644564"/>
                      <a:chOff x="7563121" y="3998248"/>
                      <a:chExt cx="1737694" cy="1644564"/>
                    </a:xfrm>
                  </p:grpSpPr>
                  <p:pic>
                    <p:nvPicPr>
                      <p:cNvPr id="67" name="Picture 2" descr="Iconos De La Industria De Petróleo Vector Ilustración del Vector -  Ilustración de coche, gota: 112464379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8" cstate="print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2531" b="22777" l="2628" r="23650">
                                    <a14:foregroundMark x1="6500" y1="16894" x2="6500" y2="16894"/>
                                    <a14:foregroundMark x1="7375" y1="22174" x2="7375" y2="22174"/>
                                    <a14:foregroundMark x1="9188" y1="7453" x2="9188" y2="7453"/>
                                    <a14:foregroundMark x1="7000" y1="10186" x2="7000" y2="1018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3722" b="74692"/>
                      <a:stretch/>
                    </p:blipFill>
                    <p:spPr bwMode="auto">
                      <a:xfrm>
                        <a:off x="8066761" y="4150837"/>
                        <a:ext cx="763767" cy="740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68" name="Grupo 67"/>
                      <p:cNvGrpSpPr/>
                      <p:nvPr/>
                    </p:nvGrpSpPr>
                    <p:grpSpPr>
                      <a:xfrm>
                        <a:off x="7563121" y="3998248"/>
                        <a:ext cx="1737694" cy="1644564"/>
                        <a:chOff x="1962690" y="4264405"/>
                        <a:chExt cx="1491515" cy="1545665"/>
                      </a:xfrm>
                    </p:grpSpPr>
                    <p:sp>
                      <p:nvSpPr>
                        <p:cNvPr id="69" name="Elipse 68"/>
                        <p:cNvSpPr/>
                        <p:nvPr/>
                      </p:nvSpPr>
                      <p:spPr>
                        <a:xfrm>
                          <a:off x="1962690" y="4778650"/>
                          <a:ext cx="1491515" cy="1031420"/>
                        </a:xfrm>
                        <a:prstGeom prst="ellipse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MX" sz="1500" b="1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22,19</a:t>
                          </a:r>
                          <a:endParaRPr lang="es-BO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70" name="CuadroTexto 69"/>
                        <p:cNvSpPr txBox="1"/>
                        <p:nvPr/>
                      </p:nvSpPr>
                      <p:spPr>
                        <a:xfrm>
                          <a:off x="2023880" y="4264405"/>
                          <a:ext cx="1397760" cy="26034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s-MX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Refinación</a:t>
                          </a:r>
                          <a:endParaRPr lang="es-BO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0" name="Grupo 49"/>
                    <p:cNvGrpSpPr/>
                    <p:nvPr/>
                  </p:nvGrpSpPr>
                  <p:grpSpPr>
                    <a:xfrm>
                      <a:off x="8796510" y="4770302"/>
                      <a:ext cx="1774340" cy="1549938"/>
                      <a:chOff x="7100081" y="4768930"/>
                      <a:chExt cx="1774340" cy="1549938"/>
                    </a:xfrm>
                  </p:grpSpPr>
                  <p:sp>
                    <p:nvSpPr>
                      <p:cNvPr id="61" name="Elipse 60"/>
                      <p:cNvSpPr/>
                      <p:nvPr/>
                    </p:nvSpPr>
                    <p:spPr>
                      <a:xfrm>
                        <a:off x="7741109" y="5650179"/>
                        <a:ext cx="535523" cy="264362"/>
                      </a:xfrm>
                      <a:prstGeom prst="ellipse">
                        <a:avLst/>
                      </a:prstGeom>
                      <a:solidFill>
                        <a:srgbClr val="3E6F3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BO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62" name="Grupo 61"/>
                      <p:cNvGrpSpPr/>
                      <p:nvPr/>
                    </p:nvGrpSpPr>
                    <p:grpSpPr>
                      <a:xfrm>
                        <a:off x="7100081" y="4768930"/>
                        <a:ext cx="1774340" cy="1549938"/>
                        <a:chOff x="8735651" y="4147357"/>
                        <a:chExt cx="1774340" cy="1549938"/>
                      </a:xfrm>
                    </p:grpSpPr>
                    <p:pic>
                      <p:nvPicPr>
                        <p:cNvPr id="63" name="Picture 2" descr="Iconos De La Industria De Petróleo Vector Ilustración del Vector -  Ilustración de coche, gota: 112464379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9" cstate="print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10">
                                  <a14:imgEffect>
                                    <a14:backgroundRemoval t="26627" b="45877" l="2648" r="23831">
                                      <a14:foregroundMark x1="8125" y1="33416" x2="8125" y2="33416"/>
                                      <a14:foregroundMark x1="11000" y1="31863" x2="11000" y2="31863"/>
                                      <a14:foregroundMark x1="16938" y1="37205" x2="16938" y2="37205"/>
                                      <a14:foregroundMark x1="19938" y1="33168" x2="19938" y2="33168"/>
                                      <a14:foregroundMark x1="19313" y1="29814" x2="19313" y2="29814"/>
                                    </a14:backgroundRemoval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24221" r="73521" b="51717"/>
                        <a:stretch/>
                      </p:blipFill>
                      <p:spPr bwMode="auto">
                        <a:xfrm>
                          <a:off x="9341741" y="4324656"/>
                          <a:ext cx="678676" cy="6205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  <p:grpSp>
                      <p:nvGrpSpPr>
                        <p:cNvPr id="64" name="Grupo 63"/>
                        <p:cNvGrpSpPr/>
                        <p:nvPr/>
                      </p:nvGrpSpPr>
                      <p:grpSpPr>
                        <a:xfrm>
                          <a:off x="8735651" y="4147357"/>
                          <a:ext cx="1774340" cy="1549938"/>
                          <a:chOff x="1894101" y="4310510"/>
                          <a:chExt cx="1522970" cy="1456730"/>
                        </a:xfrm>
                      </p:grpSpPr>
                      <p:sp>
                        <p:nvSpPr>
                          <p:cNvPr id="65" name="Elipse 64"/>
                          <p:cNvSpPr/>
                          <p:nvPr/>
                        </p:nvSpPr>
                        <p:spPr>
                          <a:xfrm>
                            <a:off x="1925556" y="4735820"/>
                            <a:ext cx="1491515" cy="1031420"/>
                          </a:xfrm>
                          <a:prstGeom prst="ellipse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s-MX" sz="1300" b="1" dirty="0" smtClean="0">
                                <a:solidFill>
                                  <a:schemeClr val="bg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3,37</a:t>
                            </a:r>
                            <a:endParaRPr lang="es-BO" sz="13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" name="CuadroTexto 65"/>
                          <p:cNvSpPr txBox="1"/>
                          <p:nvPr/>
                        </p:nvSpPr>
                        <p:spPr>
                          <a:xfrm>
                            <a:off x="1894101" y="4310510"/>
                            <a:ext cx="1488934" cy="260341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s-MX" sz="1200" b="1" dirty="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a:t>Comercialización</a:t>
                            </a:r>
                            <a:endParaRPr lang="es-BO" sz="1200" b="1" dirty="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1" name="Grupo 50"/>
                    <p:cNvGrpSpPr/>
                    <p:nvPr/>
                  </p:nvGrpSpPr>
                  <p:grpSpPr>
                    <a:xfrm>
                      <a:off x="7470076" y="4689687"/>
                      <a:ext cx="1737694" cy="1627669"/>
                      <a:chOff x="8206621" y="4679506"/>
                      <a:chExt cx="1737694" cy="1627669"/>
                    </a:xfrm>
                  </p:grpSpPr>
                  <p:sp>
                    <p:nvSpPr>
                      <p:cNvPr id="57" name="Elipse 56"/>
                      <p:cNvSpPr/>
                      <p:nvPr/>
                    </p:nvSpPr>
                    <p:spPr>
                      <a:xfrm>
                        <a:off x="8803933" y="5641370"/>
                        <a:ext cx="535523" cy="264362"/>
                      </a:xfrm>
                      <a:prstGeom prst="ellipse">
                        <a:avLst/>
                      </a:prstGeom>
                      <a:solidFill>
                        <a:srgbClr val="3E6F3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BO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58" name="Grupo 57"/>
                      <p:cNvGrpSpPr/>
                      <p:nvPr/>
                    </p:nvGrpSpPr>
                    <p:grpSpPr>
                      <a:xfrm>
                        <a:off x="8206621" y="4679506"/>
                        <a:ext cx="1737694" cy="1627669"/>
                        <a:chOff x="1962568" y="4237760"/>
                        <a:chExt cx="1491515" cy="1529785"/>
                      </a:xfrm>
                    </p:grpSpPr>
                    <p:sp>
                      <p:nvSpPr>
                        <p:cNvPr id="59" name="Elipse 58"/>
                        <p:cNvSpPr/>
                        <p:nvPr/>
                      </p:nvSpPr>
                      <p:spPr>
                        <a:xfrm>
                          <a:off x="1962568" y="4736125"/>
                          <a:ext cx="1491515" cy="1031420"/>
                        </a:xfrm>
                        <a:prstGeom prst="ellipse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MX" sz="1300" b="1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3,69</a:t>
                          </a:r>
                          <a:endParaRPr lang="es-BO" sz="13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60" name="CuadroTexto 59"/>
                        <p:cNvSpPr txBox="1"/>
                        <p:nvPr/>
                      </p:nvSpPr>
                      <p:spPr>
                        <a:xfrm>
                          <a:off x="2035259" y="4237760"/>
                          <a:ext cx="1397760" cy="26034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s-MX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Almacenaje</a:t>
                          </a:r>
                          <a:endParaRPr lang="es-BO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" name="Grupo 51"/>
                    <p:cNvGrpSpPr/>
                    <p:nvPr/>
                  </p:nvGrpSpPr>
                  <p:grpSpPr>
                    <a:xfrm>
                      <a:off x="10100090" y="4800353"/>
                      <a:ext cx="1814781" cy="1530150"/>
                      <a:chOff x="9101558" y="4778756"/>
                      <a:chExt cx="1814781" cy="1530150"/>
                    </a:xfrm>
                  </p:grpSpPr>
                  <p:sp>
                    <p:nvSpPr>
                      <p:cNvPr id="53" name="Elipse 52"/>
                      <p:cNvSpPr/>
                      <p:nvPr/>
                    </p:nvSpPr>
                    <p:spPr>
                      <a:xfrm>
                        <a:off x="9728361" y="5637144"/>
                        <a:ext cx="477759" cy="269707"/>
                      </a:xfrm>
                      <a:prstGeom prst="ellipse">
                        <a:avLst/>
                      </a:prstGeom>
                      <a:solidFill>
                        <a:srgbClr val="3E6F37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s-BO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54" name="Grupo 53"/>
                      <p:cNvGrpSpPr/>
                      <p:nvPr/>
                    </p:nvGrpSpPr>
                    <p:grpSpPr>
                      <a:xfrm>
                        <a:off x="9101558" y="4778756"/>
                        <a:ext cx="1814781" cy="1530150"/>
                        <a:chOff x="1807523" y="4306978"/>
                        <a:chExt cx="1557681" cy="1438131"/>
                      </a:xfrm>
                    </p:grpSpPr>
                    <p:sp>
                      <p:nvSpPr>
                        <p:cNvPr id="55" name="Elipse 54"/>
                        <p:cNvSpPr/>
                        <p:nvPr/>
                      </p:nvSpPr>
                      <p:spPr>
                        <a:xfrm>
                          <a:off x="1807523" y="4713689"/>
                          <a:ext cx="1491515" cy="1031420"/>
                        </a:xfrm>
                        <a:prstGeom prst="ellipse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s-MX" sz="1200" b="1" dirty="0" smtClean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0,99</a:t>
                          </a:r>
                          <a:endParaRPr lang="es-BO" sz="12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56" name="CuadroTexto 55"/>
                        <p:cNvSpPr txBox="1"/>
                        <p:nvPr/>
                      </p:nvSpPr>
                      <p:spPr>
                        <a:xfrm>
                          <a:off x="1967444" y="4306978"/>
                          <a:ext cx="1397760" cy="26034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s-MX" sz="1200" b="1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Otras Inversiones</a:t>
                          </a:r>
                          <a:endParaRPr lang="es-BO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25" name="Rectángulo 24"/>
                  <p:cNvSpPr/>
                  <p:nvPr/>
                </p:nvSpPr>
                <p:spPr>
                  <a:xfrm>
                    <a:off x="224579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3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48%</a:t>
                    </a:r>
                    <a:endParaRPr lang="es-BO" sz="3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Rectángulo 25"/>
                  <p:cNvSpPr/>
                  <p:nvPr/>
                </p:nvSpPr>
                <p:spPr>
                  <a:xfrm>
                    <a:off x="1500703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3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19%</a:t>
                    </a:r>
                    <a:endParaRPr lang="es-BO" sz="3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Rectángulo 26"/>
                  <p:cNvSpPr/>
                  <p:nvPr/>
                </p:nvSpPr>
                <p:spPr>
                  <a:xfrm>
                    <a:off x="2804278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2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12%</a:t>
                    </a:r>
                    <a:endParaRPr lang="es-BO" sz="2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" name="Rectángulo 29"/>
                  <p:cNvSpPr/>
                  <p:nvPr/>
                </p:nvSpPr>
                <p:spPr>
                  <a:xfrm>
                    <a:off x="4184520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2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9%</a:t>
                    </a:r>
                    <a:endParaRPr lang="es-BO" sz="2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Rectángulo 31"/>
                  <p:cNvSpPr/>
                  <p:nvPr/>
                </p:nvSpPr>
                <p:spPr>
                  <a:xfrm>
                    <a:off x="5455285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7%</a:t>
                    </a:r>
                    <a:endParaRPr lang="es-BO" sz="20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Rectángulo 32"/>
                  <p:cNvSpPr/>
                  <p:nvPr/>
                </p:nvSpPr>
                <p:spPr>
                  <a:xfrm>
                    <a:off x="6729683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17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4%</a:t>
                    </a:r>
                    <a:endParaRPr lang="es-BO" sz="17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Rectángulo 33"/>
                  <p:cNvSpPr/>
                  <p:nvPr/>
                </p:nvSpPr>
                <p:spPr>
                  <a:xfrm>
                    <a:off x="7859187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1%</a:t>
                    </a:r>
                    <a:endParaRPr lang="es-BO" sz="1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Rectángulo 34"/>
                  <p:cNvSpPr/>
                  <p:nvPr/>
                </p:nvSpPr>
                <p:spPr>
                  <a:xfrm>
                    <a:off x="9132645" y="5354059"/>
                    <a:ext cx="1167810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1%</a:t>
                    </a:r>
                    <a:endParaRPr lang="es-BO" sz="1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Rectángulo 36"/>
                  <p:cNvSpPr/>
                  <p:nvPr/>
                </p:nvSpPr>
                <p:spPr>
                  <a:xfrm>
                    <a:off x="10405521" y="5372671"/>
                    <a:ext cx="1263962" cy="696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MX" sz="14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0,2%</a:t>
                    </a:r>
                    <a:endParaRPr lang="es-BO" sz="1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90" name="Picture 2" descr="Iconos De La Industria De Petróleo Vector Ilustración del Vector -  Ilustración de coche, gota: 112464379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4004" b="22385" l="50728" r="69806">
                              <a14:foregroundMark x1="54750" y1="19752" x2="54750" y2="19752"/>
                              <a14:foregroundMark x1="59188" y1="18696" x2="59188" y2="18696"/>
                              <a14:foregroundMark x1="55688" y1="13230" x2="55688" y2="13230"/>
                              <a14:foregroundMark x1="57875" y1="11801" x2="57875" y2="11801"/>
                              <a14:foregroundMark x1="60938" y1="11801" x2="60938" y2="11801"/>
                              <a14:foregroundMark x1="61375" y1="7640" x2="61375" y2="7640"/>
                              <a14:foregroundMark x1="59750" y1="7143" x2="59750" y2="7143"/>
                              <a14:foregroundMark x1="57063" y1="8199" x2="57063" y2="8199"/>
                              <a14:foregroundMark x1="58625" y1="9752" x2="58625" y2="97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343" t="1706" r="27809" b="75317"/>
                <a:stretch/>
              </p:blipFill>
              <p:spPr bwMode="auto">
                <a:xfrm>
                  <a:off x="10641933" y="4717875"/>
                  <a:ext cx="675605" cy="6549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81785" y="4235518"/>
                <a:ext cx="817756" cy="817756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13"/>
              <a:srcRect l="81250" t="75840" b="7009"/>
              <a:stretch/>
            </p:blipFill>
            <p:spPr>
              <a:xfrm>
                <a:off x="7988560" y="4703219"/>
                <a:ext cx="657976" cy="590301"/>
              </a:xfrm>
              <a:prstGeom prst="rect">
                <a:avLst/>
              </a:prstGeom>
            </p:spPr>
          </p:pic>
        </p:grp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13"/>
            <a:srcRect t="47734" r="79889" b="33801"/>
            <a:stretch/>
          </p:blipFill>
          <p:spPr>
            <a:xfrm>
              <a:off x="4326069" y="4579168"/>
              <a:ext cx="793988" cy="71502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14"/>
            <a:srcRect t="26934" b="34019"/>
            <a:stretch/>
          </p:blipFill>
          <p:spPr>
            <a:xfrm>
              <a:off x="2732575" y="4663700"/>
              <a:ext cx="1099039" cy="5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2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2" descr="Fondo Mapa De Bolivia Mapa Politico De Bolivia Con Los Varios Departamentos  Foto E Imagen Para Descarga Gratuita - Pngtree">
            <a:extLst>
              <a:ext uri="{FF2B5EF4-FFF2-40B4-BE49-F238E27FC236}">
                <a16:creationId xmlns:a16="http://schemas.microsoft.com/office/drawing/2014/main" id="{A833D82F-E50C-B791-A26C-1CD219BA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3034" y="900522"/>
            <a:ext cx="4725558" cy="5041339"/>
          </a:xfrm>
          <a:prstGeom prst="rect">
            <a:avLst/>
          </a:prstGeom>
          <a:noFill/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2747BFE0-E943-B3A0-C03B-01E6F19135C9}"/>
              </a:ext>
            </a:extLst>
          </p:cNvPr>
          <p:cNvSpPr txBox="1"/>
          <p:nvPr/>
        </p:nvSpPr>
        <p:spPr>
          <a:xfrm>
            <a:off x="1156419" y="-36780"/>
            <a:ext cx="1130991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PRU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reactivó la exploración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s-MX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</a:t>
            </a: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Pozos.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CuadroTexto 331">
            <a:extLst>
              <a:ext uri="{FF2B5EF4-FFF2-40B4-BE49-F238E27FC236}">
                <a16:creationId xmlns:a16="http://schemas.microsoft.com/office/drawing/2014/main" id="{4326C442-A534-B720-2052-56452166CDBD}"/>
              </a:ext>
            </a:extLst>
          </p:cNvPr>
          <p:cNvSpPr txBox="1"/>
          <p:nvPr/>
        </p:nvSpPr>
        <p:spPr>
          <a:xfrm>
            <a:off x="1363834" y="1908390"/>
            <a:ext cx="144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 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X1-IE.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  <a:cs typeface="+mn-cs"/>
              </a:rPr>
              <a:t>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X2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X3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X6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GOMERO X1.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(*)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3" name="CuadroTexto 332">
            <a:extLst>
              <a:ext uri="{FF2B5EF4-FFF2-40B4-BE49-F238E27FC236}">
                <a16:creationId xmlns:a16="http://schemas.microsoft.com/office/drawing/2014/main" id="{950AE01E-63B5-B16C-ED62-E9AB9F37E3B1}"/>
              </a:ext>
            </a:extLst>
          </p:cNvPr>
          <p:cNvSpPr txBox="1"/>
          <p:nvPr/>
        </p:nvSpPr>
        <p:spPr>
          <a:xfrm>
            <a:off x="1374385" y="2948836"/>
            <a:ext cx="139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X4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TOMACHI X5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MAYAYA CENTRO X1 IE (*)</a:t>
            </a:r>
          </a:p>
        </p:txBody>
      </p:sp>
      <p:sp>
        <p:nvSpPr>
          <p:cNvPr id="334" name="CuadroTexto 333">
            <a:extLst>
              <a:ext uri="{FF2B5EF4-FFF2-40B4-BE49-F238E27FC236}">
                <a16:creationId xmlns:a16="http://schemas.microsoft.com/office/drawing/2014/main" id="{6BACBB1F-3AE6-66A3-15EA-440E824B5C24}"/>
              </a:ext>
            </a:extLst>
          </p:cNvPr>
          <p:cNvSpPr txBox="1"/>
          <p:nvPr/>
        </p:nvSpPr>
        <p:spPr>
          <a:xfrm>
            <a:off x="1510170" y="4261160"/>
            <a:ext cx="11968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 MIGUEL X2 ST5</a:t>
            </a:r>
          </a:p>
        </p:txBody>
      </p:sp>
      <p:sp>
        <p:nvSpPr>
          <p:cNvPr id="335" name="CuadroTexto 334">
            <a:extLst>
              <a:ext uri="{FF2B5EF4-FFF2-40B4-BE49-F238E27FC236}">
                <a16:creationId xmlns:a16="http://schemas.microsoft.com/office/drawing/2014/main" id="{06ABCC12-858A-127D-13F9-2A2A714DECAF}"/>
              </a:ext>
            </a:extLst>
          </p:cNvPr>
          <p:cNvSpPr txBox="1"/>
          <p:nvPr/>
        </p:nvSpPr>
        <p:spPr>
          <a:xfrm>
            <a:off x="7137161" y="4709383"/>
            <a:ext cx="23232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CHACO ESTE-X8D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CHACO ESTE X5D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CHACO ESTE-X7D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CHACO ESTE-X9D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IÑIGUAZU – X5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DESECHO CHICO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ASTILLERO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**CHURUMAS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VILLAMONTES X7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BERMEJO X46D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 MONOS X13D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CHACO OESTE X1 ST2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DOMO OSO X3</a:t>
            </a:r>
          </a:p>
        </p:txBody>
      </p:sp>
      <p:sp>
        <p:nvSpPr>
          <p:cNvPr id="336" name="CuadroTexto 335">
            <a:extLst>
              <a:ext uri="{FF2B5EF4-FFF2-40B4-BE49-F238E27FC236}">
                <a16:creationId xmlns:a16="http://schemas.microsoft.com/office/drawing/2014/main" id="{5FB2710B-50C2-523C-0161-D06A253907A7}"/>
              </a:ext>
            </a:extLst>
          </p:cNvPr>
          <p:cNvSpPr txBox="1"/>
          <p:nvPr/>
        </p:nvSpPr>
        <p:spPr>
          <a:xfrm>
            <a:off x="1658060" y="5096996"/>
            <a:ext cx="1348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VITIACUA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SAUCE MAYU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VUELTA GRANDE X1001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SIPOTINDI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INGRE X3D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YAPUCAITI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ITACARAY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IÑAU X3D</a:t>
            </a:r>
          </a:p>
        </p:txBody>
      </p:sp>
      <p:sp>
        <p:nvSpPr>
          <p:cNvPr id="337" name="CuadroTexto 336">
            <a:extLst>
              <a:ext uri="{FF2B5EF4-FFF2-40B4-BE49-F238E27FC236}">
                <a16:creationId xmlns:a16="http://schemas.microsoft.com/office/drawing/2014/main" id="{D954EC3B-2FDA-E0DF-6404-669C33C0BAD2}"/>
              </a:ext>
            </a:extLst>
          </p:cNvPr>
          <p:cNvSpPr txBox="1"/>
          <p:nvPr/>
        </p:nvSpPr>
        <p:spPr>
          <a:xfrm>
            <a:off x="7222027" y="2308367"/>
            <a:ext cx="1348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LAS DELICIAS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MADRE SELVA X1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CHARAGUA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YARARÁ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YARARÁ X2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CHANÉ NW X1 IE (*)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REMANZO X2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YOPE X1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CURICHE X1010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CURICHE X1011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SARARENDA X3D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TITA  X1001 </a:t>
            </a:r>
          </a:p>
        </p:txBody>
      </p:sp>
      <p:sp>
        <p:nvSpPr>
          <p:cNvPr id="338" name="Elipse 337">
            <a:extLst>
              <a:ext uri="{FF2B5EF4-FFF2-40B4-BE49-F238E27FC236}">
                <a16:creationId xmlns:a16="http://schemas.microsoft.com/office/drawing/2014/main" id="{45E613B6-86C9-335A-03CE-6D8545F4384B}"/>
              </a:ext>
            </a:extLst>
          </p:cNvPr>
          <p:cNvSpPr/>
          <p:nvPr/>
        </p:nvSpPr>
        <p:spPr>
          <a:xfrm>
            <a:off x="1304882" y="2291891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39" name="Elipse 338">
            <a:extLst>
              <a:ext uri="{FF2B5EF4-FFF2-40B4-BE49-F238E27FC236}">
                <a16:creationId xmlns:a16="http://schemas.microsoft.com/office/drawing/2014/main" id="{BD61DBC3-F54F-6BF0-BFDE-2F9C051FEFC0}"/>
              </a:ext>
            </a:extLst>
          </p:cNvPr>
          <p:cNvSpPr/>
          <p:nvPr/>
        </p:nvSpPr>
        <p:spPr>
          <a:xfrm>
            <a:off x="1304882" y="2440092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0" name="Elipse 339">
            <a:extLst>
              <a:ext uri="{FF2B5EF4-FFF2-40B4-BE49-F238E27FC236}">
                <a16:creationId xmlns:a16="http://schemas.microsoft.com/office/drawing/2014/main" id="{EB755877-5730-18DE-23E0-10BFA6AF48F7}"/>
              </a:ext>
            </a:extLst>
          </p:cNvPr>
          <p:cNvSpPr/>
          <p:nvPr/>
        </p:nvSpPr>
        <p:spPr>
          <a:xfrm>
            <a:off x="1304882" y="2152141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1" name="Elipse 340">
            <a:extLst>
              <a:ext uri="{FF2B5EF4-FFF2-40B4-BE49-F238E27FC236}">
                <a16:creationId xmlns:a16="http://schemas.microsoft.com/office/drawing/2014/main" id="{9C3B4B47-25E3-8A7A-FEC5-0B5A356B116D}"/>
              </a:ext>
            </a:extLst>
          </p:cNvPr>
          <p:cNvSpPr/>
          <p:nvPr/>
        </p:nvSpPr>
        <p:spPr>
          <a:xfrm>
            <a:off x="1304882" y="1984347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2" name="Elipse 341">
            <a:extLst>
              <a:ext uri="{FF2B5EF4-FFF2-40B4-BE49-F238E27FC236}">
                <a16:creationId xmlns:a16="http://schemas.microsoft.com/office/drawing/2014/main" id="{D754023C-AE2C-1CD3-2FD1-59298B27BCE3}"/>
              </a:ext>
            </a:extLst>
          </p:cNvPr>
          <p:cNvSpPr/>
          <p:nvPr/>
        </p:nvSpPr>
        <p:spPr>
          <a:xfrm>
            <a:off x="1314407" y="2664748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3" name="Elipse 342">
            <a:extLst>
              <a:ext uri="{FF2B5EF4-FFF2-40B4-BE49-F238E27FC236}">
                <a16:creationId xmlns:a16="http://schemas.microsoft.com/office/drawing/2014/main" id="{1B59299C-8354-B46F-C0C3-0E95194E70AD}"/>
              </a:ext>
            </a:extLst>
          </p:cNvPr>
          <p:cNvSpPr/>
          <p:nvPr/>
        </p:nvSpPr>
        <p:spPr>
          <a:xfrm>
            <a:off x="1298767" y="3237692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4" name="Elipse 343">
            <a:extLst>
              <a:ext uri="{FF2B5EF4-FFF2-40B4-BE49-F238E27FC236}">
                <a16:creationId xmlns:a16="http://schemas.microsoft.com/office/drawing/2014/main" id="{5E258D85-4992-F1BC-B67E-A0D0307C4A93}"/>
              </a:ext>
            </a:extLst>
          </p:cNvPr>
          <p:cNvSpPr/>
          <p:nvPr/>
        </p:nvSpPr>
        <p:spPr>
          <a:xfrm>
            <a:off x="1298767" y="3125891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5" name="Elipse 344">
            <a:extLst>
              <a:ext uri="{FF2B5EF4-FFF2-40B4-BE49-F238E27FC236}">
                <a16:creationId xmlns:a16="http://schemas.microsoft.com/office/drawing/2014/main" id="{1154DA55-CA90-8827-5462-A7BADEDBEABB}"/>
              </a:ext>
            </a:extLst>
          </p:cNvPr>
          <p:cNvSpPr/>
          <p:nvPr/>
        </p:nvSpPr>
        <p:spPr>
          <a:xfrm>
            <a:off x="1308292" y="3014090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6" name="Elipse 345">
            <a:extLst>
              <a:ext uri="{FF2B5EF4-FFF2-40B4-BE49-F238E27FC236}">
                <a16:creationId xmlns:a16="http://schemas.microsoft.com/office/drawing/2014/main" id="{B261768C-B4ED-F288-D416-1024F3235ADE}"/>
              </a:ext>
            </a:extLst>
          </p:cNvPr>
          <p:cNvSpPr/>
          <p:nvPr/>
        </p:nvSpPr>
        <p:spPr>
          <a:xfrm>
            <a:off x="1498792" y="4318431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7" name="Elipse 346">
            <a:extLst>
              <a:ext uri="{FF2B5EF4-FFF2-40B4-BE49-F238E27FC236}">
                <a16:creationId xmlns:a16="http://schemas.microsoft.com/office/drawing/2014/main" id="{D6C2BCD5-6905-0C93-19E5-0919ADF2C496}"/>
              </a:ext>
            </a:extLst>
          </p:cNvPr>
          <p:cNvSpPr/>
          <p:nvPr/>
        </p:nvSpPr>
        <p:spPr>
          <a:xfrm>
            <a:off x="7013767" y="4801811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8" name="Elipse 347">
            <a:extLst>
              <a:ext uri="{FF2B5EF4-FFF2-40B4-BE49-F238E27FC236}">
                <a16:creationId xmlns:a16="http://schemas.microsoft.com/office/drawing/2014/main" id="{6E161C6A-5B36-B3E1-A657-B6635BEEB2A6}"/>
              </a:ext>
            </a:extLst>
          </p:cNvPr>
          <p:cNvSpPr/>
          <p:nvPr/>
        </p:nvSpPr>
        <p:spPr>
          <a:xfrm>
            <a:off x="7013767" y="4911785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49" name="Elipse 348">
            <a:extLst>
              <a:ext uri="{FF2B5EF4-FFF2-40B4-BE49-F238E27FC236}">
                <a16:creationId xmlns:a16="http://schemas.microsoft.com/office/drawing/2014/main" id="{F81BA893-0F47-1FFA-8689-59DF3C49A252}"/>
              </a:ext>
            </a:extLst>
          </p:cNvPr>
          <p:cNvSpPr/>
          <p:nvPr/>
        </p:nvSpPr>
        <p:spPr>
          <a:xfrm>
            <a:off x="7023292" y="5019841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0" name="Elipse 349">
            <a:extLst>
              <a:ext uri="{FF2B5EF4-FFF2-40B4-BE49-F238E27FC236}">
                <a16:creationId xmlns:a16="http://schemas.microsoft.com/office/drawing/2014/main" id="{B9F1AF98-7149-0CDE-1FB8-240FB730F98B}"/>
              </a:ext>
            </a:extLst>
          </p:cNvPr>
          <p:cNvSpPr/>
          <p:nvPr/>
        </p:nvSpPr>
        <p:spPr>
          <a:xfrm>
            <a:off x="7023292" y="5138172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1" name="Elipse 350">
            <a:extLst>
              <a:ext uri="{FF2B5EF4-FFF2-40B4-BE49-F238E27FC236}">
                <a16:creationId xmlns:a16="http://schemas.microsoft.com/office/drawing/2014/main" id="{75D58656-4DB1-0FE8-D873-93E61180521F}"/>
              </a:ext>
            </a:extLst>
          </p:cNvPr>
          <p:cNvSpPr/>
          <p:nvPr/>
        </p:nvSpPr>
        <p:spPr>
          <a:xfrm>
            <a:off x="7032817" y="5253718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2" name="Elipse 351">
            <a:extLst>
              <a:ext uri="{FF2B5EF4-FFF2-40B4-BE49-F238E27FC236}">
                <a16:creationId xmlns:a16="http://schemas.microsoft.com/office/drawing/2014/main" id="{18BC453C-910E-6633-2F05-FFA832257CAC}"/>
              </a:ext>
            </a:extLst>
          </p:cNvPr>
          <p:cNvSpPr/>
          <p:nvPr/>
        </p:nvSpPr>
        <p:spPr>
          <a:xfrm>
            <a:off x="7032817" y="5378581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3" name="Elipse 352">
            <a:extLst>
              <a:ext uri="{FF2B5EF4-FFF2-40B4-BE49-F238E27FC236}">
                <a16:creationId xmlns:a16="http://schemas.microsoft.com/office/drawing/2014/main" id="{39307BCC-BC78-2FBC-D22B-131B129D2918}"/>
              </a:ext>
            </a:extLst>
          </p:cNvPr>
          <p:cNvSpPr/>
          <p:nvPr/>
        </p:nvSpPr>
        <p:spPr>
          <a:xfrm>
            <a:off x="7032817" y="5513720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4" name="Elipse 353">
            <a:extLst>
              <a:ext uri="{FF2B5EF4-FFF2-40B4-BE49-F238E27FC236}">
                <a16:creationId xmlns:a16="http://schemas.microsoft.com/office/drawing/2014/main" id="{9067EC27-624D-4104-2113-CDB5A5A6101E}"/>
              </a:ext>
            </a:extLst>
          </p:cNvPr>
          <p:cNvSpPr/>
          <p:nvPr/>
        </p:nvSpPr>
        <p:spPr>
          <a:xfrm>
            <a:off x="7042342" y="5616204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5" name="Elipse 354">
            <a:extLst>
              <a:ext uri="{FF2B5EF4-FFF2-40B4-BE49-F238E27FC236}">
                <a16:creationId xmlns:a16="http://schemas.microsoft.com/office/drawing/2014/main" id="{2D0E64CE-43C4-299C-DF12-F224926F01EA}"/>
              </a:ext>
            </a:extLst>
          </p:cNvPr>
          <p:cNvSpPr/>
          <p:nvPr/>
        </p:nvSpPr>
        <p:spPr>
          <a:xfrm>
            <a:off x="7042342" y="5754129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6" name="Elipse 355">
            <a:extLst>
              <a:ext uri="{FF2B5EF4-FFF2-40B4-BE49-F238E27FC236}">
                <a16:creationId xmlns:a16="http://schemas.microsoft.com/office/drawing/2014/main" id="{F28E10D7-CB51-CEED-0395-A1CEDC5406C2}"/>
              </a:ext>
            </a:extLst>
          </p:cNvPr>
          <p:cNvSpPr/>
          <p:nvPr/>
        </p:nvSpPr>
        <p:spPr>
          <a:xfrm>
            <a:off x="7051867" y="5867099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7" name="Elipse 356">
            <a:extLst>
              <a:ext uri="{FF2B5EF4-FFF2-40B4-BE49-F238E27FC236}">
                <a16:creationId xmlns:a16="http://schemas.microsoft.com/office/drawing/2014/main" id="{E8D3B421-759D-7856-4DF9-B022A9E1B447}"/>
              </a:ext>
            </a:extLst>
          </p:cNvPr>
          <p:cNvSpPr/>
          <p:nvPr/>
        </p:nvSpPr>
        <p:spPr>
          <a:xfrm>
            <a:off x="7051867" y="5985983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8" name="Elipse 357">
            <a:extLst>
              <a:ext uri="{FF2B5EF4-FFF2-40B4-BE49-F238E27FC236}">
                <a16:creationId xmlns:a16="http://schemas.microsoft.com/office/drawing/2014/main" id="{39B03A16-0384-767E-E6E0-0F12CBE49750}"/>
              </a:ext>
            </a:extLst>
          </p:cNvPr>
          <p:cNvSpPr/>
          <p:nvPr/>
        </p:nvSpPr>
        <p:spPr>
          <a:xfrm>
            <a:off x="1555942" y="5215717"/>
            <a:ext cx="106144" cy="7453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59" name="Elipse 358">
            <a:extLst>
              <a:ext uri="{FF2B5EF4-FFF2-40B4-BE49-F238E27FC236}">
                <a16:creationId xmlns:a16="http://schemas.microsoft.com/office/drawing/2014/main" id="{0BA7E9A9-BE4F-725E-313B-FDF9B4FC09B5}"/>
              </a:ext>
            </a:extLst>
          </p:cNvPr>
          <p:cNvSpPr/>
          <p:nvPr/>
        </p:nvSpPr>
        <p:spPr>
          <a:xfrm>
            <a:off x="1568309" y="5327518"/>
            <a:ext cx="106144" cy="7453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0" name="Elipse 359">
            <a:extLst>
              <a:ext uri="{FF2B5EF4-FFF2-40B4-BE49-F238E27FC236}">
                <a16:creationId xmlns:a16="http://schemas.microsoft.com/office/drawing/2014/main" id="{91229627-ACF4-3F84-1038-D89A2A346830}"/>
              </a:ext>
            </a:extLst>
          </p:cNvPr>
          <p:cNvSpPr/>
          <p:nvPr/>
        </p:nvSpPr>
        <p:spPr>
          <a:xfrm>
            <a:off x="1574992" y="5430001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1" name="Elipse 360">
            <a:extLst>
              <a:ext uri="{FF2B5EF4-FFF2-40B4-BE49-F238E27FC236}">
                <a16:creationId xmlns:a16="http://schemas.microsoft.com/office/drawing/2014/main" id="{04666067-01B5-4CCA-C946-E4C02F1993AA}"/>
              </a:ext>
            </a:extLst>
          </p:cNvPr>
          <p:cNvSpPr/>
          <p:nvPr/>
        </p:nvSpPr>
        <p:spPr>
          <a:xfrm>
            <a:off x="1568461" y="5591265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2" name="Elipse 361">
            <a:extLst>
              <a:ext uri="{FF2B5EF4-FFF2-40B4-BE49-F238E27FC236}">
                <a16:creationId xmlns:a16="http://schemas.microsoft.com/office/drawing/2014/main" id="{CA34E083-DFE9-2FC5-54A4-7E23F4204905}"/>
              </a:ext>
            </a:extLst>
          </p:cNvPr>
          <p:cNvSpPr/>
          <p:nvPr/>
        </p:nvSpPr>
        <p:spPr>
          <a:xfrm>
            <a:off x="1568461" y="5684432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3" name="Elipse 362">
            <a:extLst>
              <a:ext uri="{FF2B5EF4-FFF2-40B4-BE49-F238E27FC236}">
                <a16:creationId xmlns:a16="http://schemas.microsoft.com/office/drawing/2014/main" id="{6167B50D-718A-FBC9-0CB1-9B9C8E2AC2C3}"/>
              </a:ext>
            </a:extLst>
          </p:cNvPr>
          <p:cNvSpPr/>
          <p:nvPr/>
        </p:nvSpPr>
        <p:spPr>
          <a:xfrm>
            <a:off x="1577986" y="5874610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4" name="Elipse 363">
            <a:extLst>
              <a:ext uri="{FF2B5EF4-FFF2-40B4-BE49-F238E27FC236}">
                <a16:creationId xmlns:a16="http://schemas.microsoft.com/office/drawing/2014/main" id="{1E7E1A48-AA4A-0FF4-67FF-7AE811C3AE0F}"/>
              </a:ext>
            </a:extLst>
          </p:cNvPr>
          <p:cNvSpPr/>
          <p:nvPr/>
        </p:nvSpPr>
        <p:spPr>
          <a:xfrm>
            <a:off x="1577986" y="6079578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5" name="Elipse 364">
            <a:extLst>
              <a:ext uri="{FF2B5EF4-FFF2-40B4-BE49-F238E27FC236}">
                <a16:creationId xmlns:a16="http://schemas.microsoft.com/office/drawing/2014/main" id="{05D51498-4FB2-92A5-C88C-BC8FEF45585B}"/>
              </a:ext>
            </a:extLst>
          </p:cNvPr>
          <p:cNvSpPr/>
          <p:nvPr/>
        </p:nvSpPr>
        <p:spPr>
          <a:xfrm>
            <a:off x="1577986" y="5986411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6" name="Elipse 365">
            <a:extLst>
              <a:ext uri="{FF2B5EF4-FFF2-40B4-BE49-F238E27FC236}">
                <a16:creationId xmlns:a16="http://schemas.microsoft.com/office/drawing/2014/main" id="{600C0D00-B5AF-BF48-332A-624FCC8377FE}"/>
              </a:ext>
            </a:extLst>
          </p:cNvPr>
          <p:cNvSpPr/>
          <p:nvPr/>
        </p:nvSpPr>
        <p:spPr>
          <a:xfrm>
            <a:off x="7126428" y="2390530"/>
            <a:ext cx="106144" cy="7453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7" name="Elipse 366">
            <a:extLst>
              <a:ext uri="{FF2B5EF4-FFF2-40B4-BE49-F238E27FC236}">
                <a16:creationId xmlns:a16="http://schemas.microsoft.com/office/drawing/2014/main" id="{9488B0FE-382E-2875-AF90-F304A0CA4D8A}"/>
              </a:ext>
            </a:extLst>
          </p:cNvPr>
          <p:cNvSpPr/>
          <p:nvPr/>
        </p:nvSpPr>
        <p:spPr>
          <a:xfrm>
            <a:off x="7135953" y="2502331"/>
            <a:ext cx="106144" cy="7453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8" name="Elipse 367">
            <a:extLst>
              <a:ext uri="{FF2B5EF4-FFF2-40B4-BE49-F238E27FC236}">
                <a16:creationId xmlns:a16="http://schemas.microsoft.com/office/drawing/2014/main" id="{77A9F5FE-4FE3-0289-8C44-FBA7E9F61F9E}"/>
              </a:ext>
            </a:extLst>
          </p:cNvPr>
          <p:cNvSpPr/>
          <p:nvPr/>
        </p:nvSpPr>
        <p:spPr>
          <a:xfrm>
            <a:off x="7135953" y="2604815"/>
            <a:ext cx="106144" cy="7453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69" name="Elipse 368">
            <a:extLst>
              <a:ext uri="{FF2B5EF4-FFF2-40B4-BE49-F238E27FC236}">
                <a16:creationId xmlns:a16="http://schemas.microsoft.com/office/drawing/2014/main" id="{32334F04-4C71-5F28-7B07-1837124D8AC3}"/>
              </a:ext>
            </a:extLst>
          </p:cNvPr>
          <p:cNvSpPr/>
          <p:nvPr/>
        </p:nvSpPr>
        <p:spPr>
          <a:xfrm>
            <a:off x="7145478" y="2755803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0" name="Elipse 369">
            <a:extLst>
              <a:ext uri="{FF2B5EF4-FFF2-40B4-BE49-F238E27FC236}">
                <a16:creationId xmlns:a16="http://schemas.microsoft.com/office/drawing/2014/main" id="{F3EFD32B-6C09-41E6-257F-2439A593B1D5}"/>
              </a:ext>
            </a:extLst>
          </p:cNvPr>
          <p:cNvSpPr/>
          <p:nvPr/>
        </p:nvSpPr>
        <p:spPr>
          <a:xfrm>
            <a:off x="7145478" y="2901219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1" name="Elipse 370">
            <a:extLst>
              <a:ext uri="{FF2B5EF4-FFF2-40B4-BE49-F238E27FC236}">
                <a16:creationId xmlns:a16="http://schemas.microsoft.com/office/drawing/2014/main" id="{44D1C430-CE9A-EC02-548D-FE116849F5FC}"/>
              </a:ext>
            </a:extLst>
          </p:cNvPr>
          <p:cNvSpPr/>
          <p:nvPr/>
        </p:nvSpPr>
        <p:spPr>
          <a:xfrm>
            <a:off x="7155003" y="3045674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2" name="Elipse 371">
            <a:extLst>
              <a:ext uri="{FF2B5EF4-FFF2-40B4-BE49-F238E27FC236}">
                <a16:creationId xmlns:a16="http://schemas.microsoft.com/office/drawing/2014/main" id="{0FEE56DF-3B81-9904-03A4-E57702965A66}"/>
              </a:ext>
            </a:extLst>
          </p:cNvPr>
          <p:cNvSpPr/>
          <p:nvPr/>
        </p:nvSpPr>
        <p:spPr>
          <a:xfrm>
            <a:off x="7155003" y="3171497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3" name="Elipse 372">
            <a:extLst>
              <a:ext uri="{FF2B5EF4-FFF2-40B4-BE49-F238E27FC236}">
                <a16:creationId xmlns:a16="http://schemas.microsoft.com/office/drawing/2014/main" id="{31BC71C1-38FB-5980-4418-966907492310}"/>
              </a:ext>
            </a:extLst>
          </p:cNvPr>
          <p:cNvSpPr/>
          <p:nvPr/>
        </p:nvSpPr>
        <p:spPr>
          <a:xfrm>
            <a:off x="7164528" y="3332761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4" name="Elipse 373">
            <a:extLst>
              <a:ext uri="{FF2B5EF4-FFF2-40B4-BE49-F238E27FC236}">
                <a16:creationId xmlns:a16="http://schemas.microsoft.com/office/drawing/2014/main" id="{246F6B71-BF1B-546A-7623-5B1CFA3D124A}"/>
              </a:ext>
            </a:extLst>
          </p:cNvPr>
          <p:cNvSpPr/>
          <p:nvPr/>
        </p:nvSpPr>
        <p:spPr>
          <a:xfrm>
            <a:off x="7164528" y="3474433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5" name="Elipse 374">
            <a:extLst>
              <a:ext uri="{FF2B5EF4-FFF2-40B4-BE49-F238E27FC236}">
                <a16:creationId xmlns:a16="http://schemas.microsoft.com/office/drawing/2014/main" id="{A17A744C-08BD-6C2E-EDF0-ABB5602C5008}"/>
              </a:ext>
            </a:extLst>
          </p:cNvPr>
          <p:cNvSpPr/>
          <p:nvPr/>
        </p:nvSpPr>
        <p:spPr>
          <a:xfrm>
            <a:off x="7164528" y="3615144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6" name="Elipse 375">
            <a:extLst>
              <a:ext uri="{FF2B5EF4-FFF2-40B4-BE49-F238E27FC236}">
                <a16:creationId xmlns:a16="http://schemas.microsoft.com/office/drawing/2014/main" id="{AF960982-573A-AA77-59C3-C7E1548D050A}"/>
              </a:ext>
            </a:extLst>
          </p:cNvPr>
          <p:cNvSpPr/>
          <p:nvPr/>
        </p:nvSpPr>
        <p:spPr>
          <a:xfrm>
            <a:off x="7174053" y="3760562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7" name="Elipse 376">
            <a:extLst>
              <a:ext uri="{FF2B5EF4-FFF2-40B4-BE49-F238E27FC236}">
                <a16:creationId xmlns:a16="http://schemas.microsoft.com/office/drawing/2014/main" id="{7E6E7A68-3520-5550-43B8-FDEC57CDA659}"/>
              </a:ext>
            </a:extLst>
          </p:cNvPr>
          <p:cNvSpPr/>
          <p:nvPr/>
        </p:nvSpPr>
        <p:spPr>
          <a:xfrm>
            <a:off x="7183578" y="3885425"/>
            <a:ext cx="106144" cy="74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78" name="CuadroTexto 377">
            <a:extLst>
              <a:ext uri="{FF2B5EF4-FFF2-40B4-BE49-F238E27FC236}">
                <a16:creationId xmlns:a16="http://schemas.microsoft.com/office/drawing/2014/main" id="{A90A0FD0-92BB-CD32-BA0A-BCEE3C10B867}"/>
              </a:ext>
            </a:extLst>
          </p:cNvPr>
          <p:cNvSpPr txBox="1"/>
          <p:nvPr/>
        </p:nvSpPr>
        <p:spPr>
          <a:xfrm>
            <a:off x="5056585" y="816123"/>
            <a:ext cx="324865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 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Proyectos en elaboración y gestión de aprobación.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Proyectos aprobados.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13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Proyectos en ejecución.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16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Proyectos concluidos.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Proyecto de fuerza mayor.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(*) Pozos Estratigráficos.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" name="Elipse 378">
            <a:extLst>
              <a:ext uri="{FF2B5EF4-FFF2-40B4-BE49-F238E27FC236}">
                <a16:creationId xmlns:a16="http://schemas.microsoft.com/office/drawing/2014/main" id="{BE7948A1-4EF1-4B07-2C6F-A101D7844065}"/>
              </a:ext>
            </a:extLst>
          </p:cNvPr>
          <p:cNvSpPr/>
          <p:nvPr/>
        </p:nvSpPr>
        <p:spPr>
          <a:xfrm>
            <a:off x="4954022" y="900522"/>
            <a:ext cx="121837" cy="1275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0" name="Elipse 379">
            <a:extLst>
              <a:ext uri="{FF2B5EF4-FFF2-40B4-BE49-F238E27FC236}">
                <a16:creationId xmlns:a16="http://schemas.microsoft.com/office/drawing/2014/main" id="{33FBC3A4-28EF-EA23-6494-BB0C16A606DF}"/>
              </a:ext>
            </a:extLst>
          </p:cNvPr>
          <p:cNvSpPr/>
          <p:nvPr/>
        </p:nvSpPr>
        <p:spPr>
          <a:xfrm>
            <a:off x="4954022" y="1071972"/>
            <a:ext cx="121837" cy="1275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1" name="Elipse 380">
            <a:extLst>
              <a:ext uri="{FF2B5EF4-FFF2-40B4-BE49-F238E27FC236}">
                <a16:creationId xmlns:a16="http://schemas.microsoft.com/office/drawing/2014/main" id="{DC2833B0-E569-F437-02DA-78ADB788540E}"/>
              </a:ext>
            </a:extLst>
          </p:cNvPr>
          <p:cNvSpPr/>
          <p:nvPr/>
        </p:nvSpPr>
        <p:spPr>
          <a:xfrm>
            <a:off x="4963547" y="1252947"/>
            <a:ext cx="121837" cy="12757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2" name="Elipse 381">
            <a:extLst>
              <a:ext uri="{FF2B5EF4-FFF2-40B4-BE49-F238E27FC236}">
                <a16:creationId xmlns:a16="http://schemas.microsoft.com/office/drawing/2014/main" id="{BAB967FB-C8FC-A381-0CCA-F431C95AD418}"/>
              </a:ext>
            </a:extLst>
          </p:cNvPr>
          <p:cNvSpPr/>
          <p:nvPr/>
        </p:nvSpPr>
        <p:spPr>
          <a:xfrm>
            <a:off x="4963547" y="1443447"/>
            <a:ext cx="121837" cy="12757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3" name="Elipse 382">
            <a:extLst>
              <a:ext uri="{FF2B5EF4-FFF2-40B4-BE49-F238E27FC236}">
                <a16:creationId xmlns:a16="http://schemas.microsoft.com/office/drawing/2014/main" id="{61F3CB0C-785F-3457-92CC-14F1C2C43866}"/>
              </a:ext>
            </a:extLst>
          </p:cNvPr>
          <p:cNvSpPr/>
          <p:nvPr/>
        </p:nvSpPr>
        <p:spPr>
          <a:xfrm>
            <a:off x="4973072" y="1633947"/>
            <a:ext cx="121837" cy="12757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4" name="Elipse 383">
            <a:extLst>
              <a:ext uri="{FF2B5EF4-FFF2-40B4-BE49-F238E27FC236}">
                <a16:creationId xmlns:a16="http://schemas.microsoft.com/office/drawing/2014/main" id="{7B2E9F47-5C66-F69F-837A-7C9A6887CA7E}"/>
              </a:ext>
            </a:extLst>
          </p:cNvPr>
          <p:cNvSpPr/>
          <p:nvPr/>
        </p:nvSpPr>
        <p:spPr>
          <a:xfrm>
            <a:off x="7061392" y="6089996"/>
            <a:ext cx="106144" cy="74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85" name="Elipse 384">
            <a:extLst>
              <a:ext uri="{FF2B5EF4-FFF2-40B4-BE49-F238E27FC236}">
                <a16:creationId xmlns:a16="http://schemas.microsoft.com/office/drawing/2014/main" id="{270E75BE-65F9-C11B-078C-1D8C85B73463}"/>
              </a:ext>
            </a:extLst>
          </p:cNvPr>
          <p:cNvSpPr/>
          <p:nvPr/>
        </p:nvSpPr>
        <p:spPr>
          <a:xfrm>
            <a:off x="7070917" y="6211373"/>
            <a:ext cx="106144" cy="745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B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387" name="Conector angular 10">
            <a:extLst>
              <a:ext uri="{FF2B5EF4-FFF2-40B4-BE49-F238E27FC236}">
                <a16:creationId xmlns:a16="http://schemas.microsoft.com/office/drawing/2014/main" id="{DE896A83-7326-B907-A919-AAC4E7098474}"/>
              </a:ext>
            </a:extLst>
          </p:cNvPr>
          <p:cNvCxnSpPr>
            <a:cxnSpLocks/>
            <a:endCxn id="332" idx="3"/>
          </p:cNvCxnSpPr>
          <p:nvPr/>
        </p:nvCxnSpPr>
        <p:spPr>
          <a:xfrm rot="5400000">
            <a:off x="2795039" y="1727906"/>
            <a:ext cx="668206" cy="646871"/>
          </a:xfrm>
          <a:prstGeom prst="bentConnector2">
            <a:avLst/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8" name="Graphic 25">
            <a:extLst>
              <a:ext uri="{FF2B5EF4-FFF2-40B4-BE49-F238E27FC236}">
                <a16:creationId xmlns:a16="http://schemas.microsoft.com/office/drawing/2014/main" id="{1B7A6950-88DB-724E-14D6-20D3CA0FC5B2}"/>
              </a:ext>
            </a:extLst>
          </p:cNvPr>
          <p:cNvSpPr/>
          <p:nvPr/>
        </p:nvSpPr>
        <p:spPr>
          <a:xfrm>
            <a:off x="3520815" y="1413684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9" name="Conector angular 54">
            <a:extLst>
              <a:ext uri="{FF2B5EF4-FFF2-40B4-BE49-F238E27FC236}">
                <a16:creationId xmlns:a16="http://schemas.microsoft.com/office/drawing/2014/main" id="{8E324095-A1BD-1F93-9BA1-A99D9FBDD94A}"/>
              </a:ext>
            </a:extLst>
          </p:cNvPr>
          <p:cNvCxnSpPr/>
          <p:nvPr/>
        </p:nvCxnSpPr>
        <p:spPr>
          <a:xfrm rot="10800000" flipV="1">
            <a:off x="5849661" y="2849742"/>
            <a:ext cx="971777" cy="821548"/>
          </a:xfrm>
          <a:prstGeom prst="bentConnector3">
            <a:avLst>
              <a:gd name="adj1" fmla="val 50000"/>
            </a:avLst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Graphic 25">
            <a:extLst>
              <a:ext uri="{FF2B5EF4-FFF2-40B4-BE49-F238E27FC236}">
                <a16:creationId xmlns:a16="http://schemas.microsoft.com/office/drawing/2014/main" id="{9749BFC6-DF43-51C4-0159-976275299792}"/>
              </a:ext>
            </a:extLst>
          </p:cNvPr>
          <p:cNvSpPr/>
          <p:nvPr/>
        </p:nvSpPr>
        <p:spPr>
          <a:xfrm>
            <a:off x="5553483" y="3453296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1" name="Conector angular 53">
            <a:extLst>
              <a:ext uri="{FF2B5EF4-FFF2-40B4-BE49-F238E27FC236}">
                <a16:creationId xmlns:a16="http://schemas.microsoft.com/office/drawing/2014/main" id="{FB0C3B58-032C-44EC-BEBF-BD56CD90EA15}"/>
              </a:ext>
            </a:extLst>
          </p:cNvPr>
          <p:cNvCxnSpPr/>
          <p:nvPr/>
        </p:nvCxnSpPr>
        <p:spPr>
          <a:xfrm rot="10800000">
            <a:off x="4973073" y="5219236"/>
            <a:ext cx="1956345" cy="254468"/>
          </a:xfrm>
          <a:prstGeom prst="bentConnector3">
            <a:avLst>
              <a:gd name="adj1" fmla="val 50000"/>
            </a:avLst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Graphic 25">
            <a:extLst>
              <a:ext uri="{FF2B5EF4-FFF2-40B4-BE49-F238E27FC236}">
                <a16:creationId xmlns:a16="http://schemas.microsoft.com/office/drawing/2014/main" id="{906E0050-783F-5954-18C3-A5B4D619A57B}"/>
              </a:ext>
            </a:extLst>
          </p:cNvPr>
          <p:cNvSpPr/>
          <p:nvPr/>
        </p:nvSpPr>
        <p:spPr>
          <a:xfrm>
            <a:off x="4649386" y="4936650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3" name="Graphic 25">
            <a:extLst>
              <a:ext uri="{FF2B5EF4-FFF2-40B4-BE49-F238E27FC236}">
                <a16:creationId xmlns:a16="http://schemas.microsoft.com/office/drawing/2014/main" id="{27322EFC-F451-D523-EE04-9A40FF083B7A}"/>
              </a:ext>
            </a:extLst>
          </p:cNvPr>
          <p:cNvSpPr/>
          <p:nvPr/>
        </p:nvSpPr>
        <p:spPr>
          <a:xfrm>
            <a:off x="4552148" y="4425938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4" name="Conector angular 52">
            <a:extLst>
              <a:ext uri="{FF2B5EF4-FFF2-40B4-BE49-F238E27FC236}">
                <a16:creationId xmlns:a16="http://schemas.microsoft.com/office/drawing/2014/main" id="{B7D6EB95-D0D1-986D-3283-D3A954FEAD5D}"/>
              </a:ext>
            </a:extLst>
          </p:cNvPr>
          <p:cNvCxnSpPr>
            <a:stCxn id="336" idx="3"/>
          </p:cNvCxnSpPr>
          <p:nvPr/>
        </p:nvCxnSpPr>
        <p:spPr>
          <a:xfrm flipV="1">
            <a:off x="3006130" y="4653436"/>
            <a:ext cx="1546018" cy="1043725"/>
          </a:xfrm>
          <a:prstGeom prst="bentConnector3">
            <a:avLst>
              <a:gd name="adj1" fmla="val 50000"/>
            </a:avLst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5" name="Graphic 25">
            <a:extLst>
              <a:ext uri="{FF2B5EF4-FFF2-40B4-BE49-F238E27FC236}">
                <a16:creationId xmlns:a16="http://schemas.microsoft.com/office/drawing/2014/main" id="{56E807C8-0EF9-B68A-476A-4CC8783B3B3B}"/>
              </a:ext>
            </a:extLst>
          </p:cNvPr>
          <p:cNvSpPr/>
          <p:nvPr/>
        </p:nvSpPr>
        <p:spPr>
          <a:xfrm>
            <a:off x="4203715" y="3548496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6" name="Conector angular 51">
            <a:extLst>
              <a:ext uri="{FF2B5EF4-FFF2-40B4-BE49-F238E27FC236}">
                <a16:creationId xmlns:a16="http://schemas.microsoft.com/office/drawing/2014/main" id="{4100299F-74E7-10AA-34E4-9DC02711CB50}"/>
              </a:ext>
            </a:extLst>
          </p:cNvPr>
          <p:cNvCxnSpPr>
            <a:endCxn id="334" idx="3"/>
          </p:cNvCxnSpPr>
          <p:nvPr/>
        </p:nvCxnSpPr>
        <p:spPr>
          <a:xfrm rot="10800000" flipV="1">
            <a:off x="2707043" y="3749324"/>
            <a:ext cx="1491036" cy="627251"/>
          </a:xfrm>
          <a:prstGeom prst="bentConnector3">
            <a:avLst>
              <a:gd name="adj1" fmla="val 50000"/>
            </a:avLst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7" name="Graphic 25">
            <a:extLst>
              <a:ext uri="{FF2B5EF4-FFF2-40B4-BE49-F238E27FC236}">
                <a16:creationId xmlns:a16="http://schemas.microsoft.com/office/drawing/2014/main" id="{5831B904-C69D-369D-DC0C-F3DE193DF9DB}"/>
              </a:ext>
            </a:extLst>
          </p:cNvPr>
          <p:cNvSpPr/>
          <p:nvPr/>
        </p:nvSpPr>
        <p:spPr>
          <a:xfrm>
            <a:off x="3220900" y="3032092"/>
            <a:ext cx="262238" cy="369353"/>
          </a:xfrm>
          <a:custGeom>
            <a:avLst/>
            <a:gdLst>
              <a:gd name="connsiteX0" fmla="*/ 1282929 w 2413694"/>
              <a:gd name="connsiteY0" fmla="*/ 0 h 3428733"/>
              <a:gd name="connsiteX1" fmla="*/ 1394103 w 2413694"/>
              <a:gd name="connsiteY1" fmla="*/ 128588 h 3428733"/>
              <a:gd name="connsiteX2" fmla="*/ 1412052 w 2413694"/>
              <a:gd name="connsiteY2" fmla="*/ 136356 h 3428733"/>
              <a:gd name="connsiteX3" fmla="*/ 1671906 w 2413694"/>
              <a:gd name="connsiteY3" fmla="*/ 136624 h 3428733"/>
              <a:gd name="connsiteX4" fmla="*/ 1686908 w 2413694"/>
              <a:gd name="connsiteY4" fmla="*/ 136624 h 3428733"/>
              <a:gd name="connsiteX5" fmla="*/ 1686908 w 2413694"/>
              <a:gd name="connsiteY5" fmla="*/ 452200 h 3428733"/>
              <a:gd name="connsiteX6" fmla="*/ 1513047 w 2413694"/>
              <a:gd name="connsiteY6" fmla="*/ 452200 h 3428733"/>
              <a:gd name="connsiteX7" fmla="*/ 1588860 w 2413694"/>
              <a:gd name="connsiteY7" fmla="*/ 960388 h 3428733"/>
              <a:gd name="connsiteX8" fmla="*/ 1595289 w 2413694"/>
              <a:gd name="connsiteY8" fmla="*/ 959317 h 3428733"/>
              <a:gd name="connsiteX9" fmla="*/ 1595557 w 2413694"/>
              <a:gd name="connsiteY9" fmla="*/ 961996 h 3428733"/>
              <a:gd name="connsiteX10" fmla="*/ 1597432 w 2413694"/>
              <a:gd name="connsiteY10" fmla="*/ 1017181 h 3428733"/>
              <a:gd name="connsiteX11" fmla="*/ 1633865 w 2413694"/>
              <a:gd name="connsiteY11" fmla="*/ 1262837 h 3428733"/>
              <a:gd name="connsiteX12" fmla="*/ 1665209 w 2413694"/>
              <a:gd name="connsiteY12" fmla="*/ 1470184 h 3428733"/>
              <a:gd name="connsiteX13" fmla="*/ 1684765 w 2413694"/>
              <a:gd name="connsiteY13" fmla="*/ 1600915 h 3428733"/>
              <a:gd name="connsiteX14" fmla="*/ 1685568 w 2413694"/>
              <a:gd name="connsiteY14" fmla="*/ 1607344 h 3428733"/>
              <a:gd name="connsiteX15" fmla="*/ 1695212 w 2413694"/>
              <a:gd name="connsiteY15" fmla="*/ 1645117 h 3428733"/>
              <a:gd name="connsiteX16" fmla="*/ 1698695 w 2413694"/>
              <a:gd name="connsiteY16" fmla="*/ 1696284 h 3428733"/>
              <a:gd name="connsiteX17" fmla="*/ 1748790 w 2413694"/>
              <a:gd name="connsiteY17" fmla="*/ 2029004 h 3428733"/>
              <a:gd name="connsiteX18" fmla="*/ 1789510 w 2413694"/>
              <a:gd name="connsiteY18" fmla="*/ 2300913 h 3428733"/>
              <a:gd name="connsiteX19" fmla="*/ 1795671 w 2413694"/>
              <a:gd name="connsiteY19" fmla="*/ 2310290 h 3428733"/>
              <a:gd name="connsiteX20" fmla="*/ 1799154 w 2413694"/>
              <a:gd name="connsiteY20" fmla="*/ 2319130 h 3428733"/>
              <a:gd name="connsiteX21" fmla="*/ 1816031 w 2413694"/>
              <a:gd name="connsiteY21" fmla="*/ 2481472 h 3428733"/>
              <a:gd name="connsiteX22" fmla="*/ 1850053 w 2413694"/>
              <a:gd name="connsiteY22" fmla="*/ 2708375 h 3428733"/>
              <a:gd name="connsiteX23" fmla="*/ 1883271 w 2413694"/>
              <a:gd name="connsiteY23" fmla="*/ 2932868 h 3428733"/>
              <a:gd name="connsiteX24" fmla="*/ 1891576 w 2413694"/>
              <a:gd name="connsiteY24" fmla="*/ 2986981 h 3428733"/>
              <a:gd name="connsiteX25" fmla="*/ 1899345 w 2413694"/>
              <a:gd name="connsiteY25" fmla="*/ 2995018 h 3428733"/>
              <a:gd name="connsiteX26" fmla="*/ 1902024 w 2413694"/>
              <a:gd name="connsiteY26" fmla="*/ 2995018 h 3428733"/>
              <a:gd name="connsiteX27" fmla="*/ 2413695 w 2413694"/>
              <a:gd name="connsiteY27" fmla="*/ 2994750 h 3428733"/>
              <a:gd name="connsiteX28" fmla="*/ 2413695 w 2413694"/>
              <a:gd name="connsiteY28" fmla="*/ 3059044 h 3428733"/>
              <a:gd name="connsiteX29" fmla="*/ 2411284 w 2413694"/>
              <a:gd name="connsiteY29" fmla="*/ 3074582 h 3428733"/>
              <a:gd name="connsiteX30" fmla="*/ 2408337 w 2413694"/>
              <a:gd name="connsiteY30" fmla="*/ 3168076 h 3428733"/>
              <a:gd name="connsiteX31" fmla="*/ 2403783 w 2413694"/>
              <a:gd name="connsiteY31" fmla="*/ 3420697 h 3428733"/>
              <a:gd name="connsiteX32" fmla="*/ 2402979 w 2413694"/>
              <a:gd name="connsiteY32" fmla="*/ 3428733 h 3428733"/>
              <a:gd name="connsiteX33" fmla="*/ 5358 w 2413694"/>
              <a:gd name="connsiteY33" fmla="*/ 3428733 h 3428733"/>
              <a:gd name="connsiteX34" fmla="*/ 4822 w 2413694"/>
              <a:gd name="connsiteY34" fmla="*/ 3166736 h 3428733"/>
              <a:gd name="connsiteX35" fmla="*/ 0 w 2413694"/>
              <a:gd name="connsiteY35" fmla="*/ 3069760 h 3428733"/>
              <a:gd name="connsiteX36" fmla="*/ 0 w 2413694"/>
              <a:gd name="connsiteY36" fmla="*/ 3008145 h 3428733"/>
              <a:gd name="connsiteX37" fmla="*/ 597128 w 2413694"/>
              <a:gd name="connsiteY37" fmla="*/ 3001448 h 3428733"/>
              <a:gd name="connsiteX38" fmla="*/ 605165 w 2413694"/>
              <a:gd name="connsiteY38" fmla="*/ 2925367 h 3428733"/>
              <a:gd name="connsiteX39" fmla="*/ 623382 w 2413694"/>
              <a:gd name="connsiteY39" fmla="*/ 2745880 h 3428733"/>
              <a:gd name="connsiteX40" fmla="*/ 637580 w 2413694"/>
              <a:gd name="connsiteY40" fmla="*/ 2600951 h 3428733"/>
              <a:gd name="connsiteX41" fmla="*/ 655529 w 2413694"/>
              <a:gd name="connsiteY41" fmla="*/ 2428162 h 3428733"/>
              <a:gd name="connsiteX42" fmla="*/ 661422 w 2413694"/>
              <a:gd name="connsiteY42" fmla="*/ 2369761 h 3428733"/>
              <a:gd name="connsiteX43" fmla="*/ 648295 w 2413694"/>
              <a:gd name="connsiteY43" fmla="*/ 2347526 h 3428733"/>
              <a:gd name="connsiteX44" fmla="*/ 668655 w 2413694"/>
              <a:gd name="connsiteY44" fmla="*/ 2291537 h 3428733"/>
              <a:gd name="connsiteX45" fmla="*/ 693301 w 2413694"/>
              <a:gd name="connsiteY45" fmla="*/ 2054990 h 3428733"/>
              <a:gd name="connsiteX46" fmla="*/ 712589 w 2413694"/>
              <a:gd name="connsiteY46" fmla="*/ 1855411 h 3428733"/>
              <a:gd name="connsiteX47" fmla="*/ 731877 w 2413694"/>
              <a:gd name="connsiteY47" fmla="*/ 1669227 h 3428733"/>
              <a:gd name="connsiteX48" fmla="*/ 716608 w 2413694"/>
              <a:gd name="connsiteY48" fmla="*/ 1645385 h 3428733"/>
              <a:gd name="connsiteX49" fmla="*/ 738843 w 2413694"/>
              <a:gd name="connsiteY49" fmla="*/ 1597164 h 3428733"/>
              <a:gd name="connsiteX50" fmla="*/ 757059 w 2413694"/>
              <a:gd name="connsiteY50" fmla="*/ 1420357 h 3428733"/>
              <a:gd name="connsiteX51" fmla="*/ 771257 w 2413694"/>
              <a:gd name="connsiteY51" fmla="*/ 1278107 h 3428733"/>
              <a:gd name="connsiteX52" fmla="*/ 789206 w 2413694"/>
              <a:gd name="connsiteY52" fmla="*/ 1102638 h 3428733"/>
              <a:gd name="connsiteX53" fmla="*/ 803404 w 2413694"/>
              <a:gd name="connsiteY53" fmla="*/ 960388 h 3428733"/>
              <a:gd name="connsiteX54" fmla="*/ 821621 w 2413694"/>
              <a:gd name="connsiteY54" fmla="*/ 783580 h 3428733"/>
              <a:gd name="connsiteX55" fmla="*/ 835551 w 2413694"/>
              <a:gd name="connsiteY55" fmla="*/ 642670 h 3428733"/>
              <a:gd name="connsiteX56" fmla="*/ 853768 w 2413694"/>
              <a:gd name="connsiteY56" fmla="*/ 465862 h 3428733"/>
              <a:gd name="connsiteX57" fmla="*/ 853768 w 2413694"/>
              <a:gd name="connsiteY57" fmla="*/ 454611 h 3428733"/>
              <a:gd name="connsiteX58" fmla="*/ 669459 w 2413694"/>
              <a:gd name="connsiteY58" fmla="*/ 454611 h 3428733"/>
              <a:gd name="connsiteX59" fmla="*/ 669459 w 2413694"/>
              <a:gd name="connsiteY59" fmla="*/ 137160 h 3428733"/>
              <a:gd name="connsiteX60" fmla="*/ 687408 w 2413694"/>
              <a:gd name="connsiteY60" fmla="*/ 137160 h 3428733"/>
              <a:gd name="connsiteX61" fmla="*/ 964674 w 2413694"/>
              <a:gd name="connsiteY61" fmla="*/ 137428 h 3428733"/>
              <a:gd name="connsiteX62" fmla="*/ 988785 w 2413694"/>
              <a:gd name="connsiteY62" fmla="*/ 126980 h 3428733"/>
              <a:gd name="connsiteX63" fmla="*/ 1084422 w 2413694"/>
              <a:gd name="connsiteY63" fmla="*/ 16609 h 3428733"/>
              <a:gd name="connsiteX64" fmla="*/ 1111478 w 2413694"/>
              <a:gd name="connsiteY64" fmla="*/ 268 h 3428733"/>
              <a:gd name="connsiteX65" fmla="*/ 1282929 w 2413694"/>
              <a:gd name="connsiteY65" fmla="*/ 0 h 3428733"/>
              <a:gd name="connsiteX66" fmla="*/ 1266319 w 2413694"/>
              <a:gd name="connsiteY66" fmla="*/ 2666852 h 3428733"/>
              <a:gd name="connsiteX67" fmla="*/ 1850321 w 2413694"/>
              <a:gd name="connsiteY67" fmla="*/ 3018325 h 3428733"/>
              <a:gd name="connsiteX68" fmla="*/ 1752809 w 2413694"/>
              <a:gd name="connsiteY68" fmla="*/ 2366011 h 3428733"/>
              <a:gd name="connsiteX69" fmla="*/ 1266319 w 2413694"/>
              <a:gd name="connsiteY69" fmla="*/ 2666852 h 3428733"/>
              <a:gd name="connsiteX70" fmla="*/ 705088 w 2413694"/>
              <a:gd name="connsiteY70" fmla="*/ 2380745 h 3428733"/>
              <a:gd name="connsiteX71" fmla="*/ 642402 w 2413694"/>
              <a:gd name="connsiteY71" fmla="*/ 3001448 h 3428733"/>
              <a:gd name="connsiteX72" fmla="*/ 1181934 w 2413694"/>
              <a:gd name="connsiteY72" fmla="*/ 2667656 h 3428733"/>
              <a:gd name="connsiteX73" fmla="*/ 705088 w 2413694"/>
              <a:gd name="connsiteY73" fmla="*/ 2380745 h 3428733"/>
              <a:gd name="connsiteX74" fmla="*/ 1245424 w 2413694"/>
              <a:gd name="connsiteY74" fmla="*/ 1956138 h 3428733"/>
              <a:gd name="connsiteX75" fmla="*/ 1742629 w 2413694"/>
              <a:gd name="connsiteY75" fmla="*/ 2296895 h 3428733"/>
              <a:gd name="connsiteX76" fmla="*/ 1646992 w 2413694"/>
              <a:gd name="connsiteY76" fmla="*/ 1655832 h 3428733"/>
              <a:gd name="connsiteX77" fmla="*/ 1245424 w 2413694"/>
              <a:gd name="connsiteY77" fmla="*/ 1956138 h 3428733"/>
              <a:gd name="connsiteX78" fmla="*/ 713393 w 2413694"/>
              <a:gd name="connsiteY78" fmla="*/ 2299038 h 3428733"/>
              <a:gd name="connsiteX79" fmla="*/ 1169879 w 2413694"/>
              <a:gd name="connsiteY79" fmla="*/ 1957477 h 3428733"/>
              <a:gd name="connsiteX80" fmla="*/ 775276 w 2413694"/>
              <a:gd name="connsiteY80" fmla="*/ 1686908 h 3428733"/>
              <a:gd name="connsiteX81" fmla="*/ 713393 w 2413694"/>
              <a:gd name="connsiteY81" fmla="*/ 2299038 h 3428733"/>
              <a:gd name="connsiteX82" fmla="*/ 784920 w 2413694"/>
              <a:gd name="connsiteY82" fmla="*/ 1592074 h 3428733"/>
              <a:gd name="connsiteX83" fmla="*/ 790278 w 2413694"/>
              <a:gd name="connsiteY83" fmla="*/ 1588860 h 3428733"/>
              <a:gd name="connsiteX84" fmla="*/ 1167200 w 2413694"/>
              <a:gd name="connsiteY84" fmla="*/ 1293376 h 3428733"/>
              <a:gd name="connsiteX85" fmla="*/ 1167200 w 2413694"/>
              <a:gd name="connsiteY85" fmla="*/ 1273285 h 3428733"/>
              <a:gd name="connsiteX86" fmla="*/ 904667 w 2413694"/>
              <a:gd name="connsiteY86" fmla="*/ 1067812 h 3428733"/>
              <a:gd name="connsiteX87" fmla="*/ 842516 w 2413694"/>
              <a:gd name="connsiteY87" fmla="*/ 1019592 h 3428733"/>
              <a:gd name="connsiteX88" fmla="*/ 784920 w 2413694"/>
              <a:gd name="connsiteY88" fmla="*/ 1592074 h 3428733"/>
              <a:gd name="connsiteX89" fmla="*/ 1251585 w 2413694"/>
              <a:gd name="connsiteY89" fmla="*/ 1282929 h 3428733"/>
              <a:gd name="connsiteX90" fmla="*/ 1636008 w 2413694"/>
              <a:gd name="connsiteY90" fmla="*/ 1583502 h 3428733"/>
              <a:gd name="connsiteX91" fmla="*/ 1614309 w 2413694"/>
              <a:gd name="connsiteY91" fmla="*/ 1434287 h 3428733"/>
              <a:gd name="connsiteX92" fmla="*/ 1585645 w 2413694"/>
              <a:gd name="connsiteY92" fmla="*/ 1244352 h 3428733"/>
              <a:gd name="connsiteX93" fmla="*/ 1560195 w 2413694"/>
              <a:gd name="connsiteY93" fmla="*/ 1074242 h 3428733"/>
              <a:gd name="connsiteX94" fmla="*/ 1531263 w 2413694"/>
              <a:gd name="connsiteY94" fmla="*/ 1063526 h 3428733"/>
              <a:gd name="connsiteX95" fmla="*/ 1446074 w 2413694"/>
              <a:gd name="connsiteY95" fmla="*/ 1130231 h 3428733"/>
              <a:gd name="connsiteX96" fmla="*/ 1251585 w 2413694"/>
              <a:gd name="connsiteY96" fmla="*/ 1282929 h 3428733"/>
              <a:gd name="connsiteX97" fmla="*/ 1767811 w 2413694"/>
              <a:gd name="connsiteY97" fmla="*/ 3023682 h 3428733"/>
              <a:gd name="connsiteX98" fmla="*/ 1768882 w 2413694"/>
              <a:gd name="connsiteY98" fmla="*/ 3020736 h 3428733"/>
              <a:gd name="connsiteX99" fmla="*/ 1243816 w 2413694"/>
              <a:gd name="connsiteY99" fmla="*/ 2704625 h 3428733"/>
              <a:gd name="connsiteX100" fmla="*/ 1248906 w 2413694"/>
              <a:gd name="connsiteY100" fmla="*/ 3023415 h 3428733"/>
              <a:gd name="connsiteX101" fmla="*/ 1767811 w 2413694"/>
              <a:gd name="connsiteY101" fmla="*/ 3023682 h 3428733"/>
              <a:gd name="connsiteX102" fmla="*/ 1203365 w 2413694"/>
              <a:gd name="connsiteY102" fmla="*/ 3025290 h 3428733"/>
              <a:gd name="connsiteX103" fmla="*/ 1198811 w 2413694"/>
              <a:gd name="connsiteY103" fmla="*/ 2708911 h 3428733"/>
              <a:gd name="connsiteX104" fmla="*/ 687408 w 2413694"/>
              <a:gd name="connsiteY104" fmla="*/ 3025290 h 3428733"/>
              <a:gd name="connsiteX105" fmla="*/ 1203365 w 2413694"/>
              <a:gd name="connsiteY105" fmla="*/ 3025290 h 3428733"/>
              <a:gd name="connsiteX106" fmla="*/ 1682086 w 2413694"/>
              <a:gd name="connsiteY106" fmla="*/ 2311629 h 3428733"/>
              <a:gd name="connsiteX107" fmla="*/ 1683157 w 2413694"/>
              <a:gd name="connsiteY107" fmla="*/ 2309218 h 3428733"/>
              <a:gd name="connsiteX108" fmla="*/ 1232833 w 2413694"/>
              <a:gd name="connsiteY108" fmla="*/ 2000608 h 3428733"/>
              <a:gd name="connsiteX109" fmla="*/ 1238191 w 2413694"/>
              <a:gd name="connsiteY109" fmla="*/ 2316719 h 3428733"/>
              <a:gd name="connsiteX110" fmla="*/ 1682086 w 2413694"/>
              <a:gd name="connsiteY110" fmla="*/ 2311629 h 3428733"/>
              <a:gd name="connsiteX111" fmla="*/ 1215956 w 2413694"/>
              <a:gd name="connsiteY111" fmla="*/ 501224 h 3428733"/>
              <a:gd name="connsiteX112" fmla="*/ 1213009 w 2413694"/>
              <a:gd name="connsiteY112" fmla="*/ 501759 h 3428733"/>
              <a:gd name="connsiteX113" fmla="*/ 1218099 w 2413694"/>
              <a:gd name="connsiteY113" fmla="*/ 957441 h 3428733"/>
              <a:gd name="connsiteX114" fmla="*/ 1523494 w 2413694"/>
              <a:gd name="connsiteY114" fmla="*/ 962531 h 3428733"/>
              <a:gd name="connsiteX115" fmla="*/ 1215956 w 2413694"/>
              <a:gd name="connsiteY115" fmla="*/ 501224 h 3428733"/>
              <a:gd name="connsiteX116" fmla="*/ 756255 w 2413694"/>
              <a:gd name="connsiteY116" fmla="*/ 2322345 h 3428733"/>
              <a:gd name="connsiteX117" fmla="*/ 1192649 w 2413694"/>
              <a:gd name="connsiteY117" fmla="*/ 2317255 h 3428733"/>
              <a:gd name="connsiteX118" fmla="*/ 1187827 w 2413694"/>
              <a:gd name="connsiteY118" fmla="*/ 1999536 h 3428733"/>
              <a:gd name="connsiteX119" fmla="*/ 756255 w 2413694"/>
              <a:gd name="connsiteY119" fmla="*/ 2322345 h 3428733"/>
              <a:gd name="connsiteX120" fmla="*/ 1167736 w 2413694"/>
              <a:gd name="connsiteY120" fmla="*/ 516493 h 3428733"/>
              <a:gd name="connsiteX121" fmla="*/ 1165057 w 2413694"/>
              <a:gd name="connsiteY121" fmla="*/ 515422 h 3428733"/>
              <a:gd name="connsiteX122" fmla="*/ 878146 w 2413694"/>
              <a:gd name="connsiteY122" fmla="*/ 951012 h 3428733"/>
              <a:gd name="connsiteX123" fmla="*/ 1173093 w 2413694"/>
              <a:gd name="connsiteY123" fmla="*/ 956370 h 3428733"/>
              <a:gd name="connsiteX124" fmla="*/ 1167736 w 2413694"/>
              <a:gd name="connsiteY124" fmla="*/ 516493 h 3428733"/>
              <a:gd name="connsiteX125" fmla="*/ 1242745 w 2413694"/>
              <a:gd name="connsiteY125" fmla="*/ 2630151 h 3428733"/>
              <a:gd name="connsiteX126" fmla="*/ 1680478 w 2413694"/>
              <a:gd name="connsiteY126" fmla="*/ 2359314 h 3428733"/>
              <a:gd name="connsiteX127" fmla="*/ 1679407 w 2413694"/>
              <a:gd name="connsiteY127" fmla="*/ 2356367 h 3428733"/>
              <a:gd name="connsiteX128" fmla="*/ 1238459 w 2413694"/>
              <a:gd name="connsiteY128" fmla="*/ 2361457 h 3428733"/>
              <a:gd name="connsiteX129" fmla="*/ 1242745 w 2413694"/>
              <a:gd name="connsiteY129" fmla="*/ 2630151 h 3428733"/>
              <a:gd name="connsiteX130" fmla="*/ 773936 w 2413694"/>
              <a:gd name="connsiteY130" fmla="*/ 2367082 h 3428733"/>
              <a:gd name="connsiteX131" fmla="*/ 773133 w 2413694"/>
              <a:gd name="connsiteY131" fmla="*/ 2370297 h 3428733"/>
              <a:gd name="connsiteX132" fmla="*/ 1197471 w 2413694"/>
              <a:gd name="connsiteY132" fmla="*/ 2625597 h 3428733"/>
              <a:gd name="connsiteX133" fmla="*/ 1193185 w 2413694"/>
              <a:gd name="connsiteY133" fmla="*/ 2362528 h 3428733"/>
              <a:gd name="connsiteX134" fmla="*/ 773936 w 2413694"/>
              <a:gd name="connsiteY134" fmla="*/ 2367082 h 3428733"/>
              <a:gd name="connsiteX135" fmla="*/ 1222117 w 2413694"/>
              <a:gd name="connsiteY135" fmla="*/ 1316147 h 3428733"/>
              <a:gd name="connsiteX136" fmla="*/ 1226939 w 2413694"/>
              <a:gd name="connsiteY136" fmla="*/ 1609487 h 3428733"/>
              <a:gd name="connsiteX137" fmla="*/ 1597164 w 2413694"/>
              <a:gd name="connsiteY137" fmla="*/ 1609487 h 3428733"/>
              <a:gd name="connsiteX138" fmla="*/ 1222117 w 2413694"/>
              <a:gd name="connsiteY138" fmla="*/ 1316147 h 3428733"/>
              <a:gd name="connsiteX139" fmla="*/ 1132374 w 2413694"/>
              <a:gd name="connsiteY139" fmla="*/ 484882 h 3428733"/>
              <a:gd name="connsiteX140" fmla="*/ 1115497 w 2413694"/>
              <a:gd name="connsiteY140" fmla="*/ 484882 h 3428733"/>
              <a:gd name="connsiteX141" fmla="*/ 929313 w 2413694"/>
              <a:gd name="connsiteY141" fmla="*/ 486222 h 3428733"/>
              <a:gd name="connsiteX142" fmla="*/ 899577 w 2413694"/>
              <a:gd name="connsiteY142" fmla="*/ 488365 h 3428733"/>
              <a:gd name="connsiteX143" fmla="*/ 893683 w 2413694"/>
              <a:gd name="connsiteY143" fmla="*/ 516761 h 3428733"/>
              <a:gd name="connsiteX144" fmla="*/ 893415 w 2413694"/>
              <a:gd name="connsiteY144" fmla="*/ 518101 h 3428733"/>
              <a:gd name="connsiteX145" fmla="*/ 875735 w 2413694"/>
              <a:gd name="connsiteY145" fmla="*/ 690890 h 3428733"/>
              <a:gd name="connsiteX146" fmla="*/ 860465 w 2413694"/>
              <a:gd name="connsiteY146" fmla="*/ 841177 h 3428733"/>
              <a:gd name="connsiteX147" fmla="*/ 854571 w 2413694"/>
              <a:gd name="connsiteY147" fmla="*/ 901988 h 3428733"/>
              <a:gd name="connsiteX148" fmla="*/ 856982 w 2413694"/>
              <a:gd name="connsiteY148" fmla="*/ 902524 h 3428733"/>
              <a:gd name="connsiteX149" fmla="*/ 1132374 w 2413694"/>
              <a:gd name="connsiteY149" fmla="*/ 484882 h 3428733"/>
              <a:gd name="connsiteX150" fmla="*/ 1182470 w 2413694"/>
              <a:gd name="connsiteY150" fmla="*/ 1656904 h 3428733"/>
              <a:gd name="connsiteX151" fmla="*/ 808494 w 2413694"/>
              <a:gd name="connsiteY151" fmla="*/ 1656904 h 3428733"/>
              <a:gd name="connsiteX152" fmla="*/ 1186488 w 2413694"/>
              <a:gd name="connsiteY152" fmla="*/ 1915954 h 3428733"/>
              <a:gd name="connsiteX153" fmla="*/ 1182470 w 2413694"/>
              <a:gd name="connsiteY153" fmla="*/ 1656904 h 3428733"/>
              <a:gd name="connsiteX154" fmla="*/ 1181666 w 2413694"/>
              <a:gd name="connsiteY154" fmla="*/ 1609755 h 3428733"/>
              <a:gd name="connsiteX155" fmla="*/ 1177648 w 2413694"/>
              <a:gd name="connsiteY155" fmla="*/ 1340793 h 3428733"/>
              <a:gd name="connsiteX156" fmla="*/ 834480 w 2413694"/>
              <a:gd name="connsiteY156" fmla="*/ 1609755 h 3428733"/>
              <a:gd name="connsiteX157" fmla="*/ 1181666 w 2413694"/>
              <a:gd name="connsiteY157" fmla="*/ 1609755 h 3428733"/>
              <a:gd name="connsiteX158" fmla="*/ 1530460 w 2413694"/>
              <a:gd name="connsiteY158" fmla="*/ 893683 h 3428733"/>
              <a:gd name="connsiteX159" fmla="*/ 1532603 w 2413694"/>
              <a:gd name="connsiteY159" fmla="*/ 892880 h 3428733"/>
              <a:gd name="connsiteX160" fmla="*/ 1523494 w 2413694"/>
              <a:gd name="connsiteY160" fmla="*/ 826175 h 3428733"/>
              <a:gd name="connsiteX161" fmla="*/ 1473667 w 2413694"/>
              <a:gd name="connsiteY161" fmla="*/ 493990 h 3428733"/>
              <a:gd name="connsiteX162" fmla="*/ 1460540 w 2413694"/>
              <a:gd name="connsiteY162" fmla="*/ 482471 h 3428733"/>
              <a:gd name="connsiteX163" fmla="*/ 1338918 w 2413694"/>
              <a:gd name="connsiteY163" fmla="*/ 483543 h 3428733"/>
              <a:gd name="connsiteX164" fmla="*/ 1257479 w 2413694"/>
              <a:gd name="connsiteY164" fmla="*/ 483543 h 3428733"/>
              <a:gd name="connsiteX165" fmla="*/ 1530460 w 2413694"/>
              <a:gd name="connsiteY165" fmla="*/ 893683 h 3428733"/>
              <a:gd name="connsiteX166" fmla="*/ 1231493 w 2413694"/>
              <a:gd name="connsiteY166" fmla="*/ 1911400 h 3428733"/>
              <a:gd name="connsiteX167" fmla="*/ 1571715 w 2413694"/>
              <a:gd name="connsiteY167" fmla="*/ 1656904 h 3428733"/>
              <a:gd name="connsiteX168" fmla="*/ 1227475 w 2413694"/>
              <a:gd name="connsiteY168" fmla="*/ 1656904 h 3428733"/>
              <a:gd name="connsiteX169" fmla="*/ 1231493 w 2413694"/>
              <a:gd name="connsiteY169" fmla="*/ 1911400 h 3428733"/>
              <a:gd name="connsiteX170" fmla="*/ 1220242 w 2413694"/>
              <a:gd name="connsiteY170" fmla="*/ 1251853 h 3428733"/>
              <a:gd name="connsiteX171" fmla="*/ 1531263 w 2413694"/>
              <a:gd name="connsiteY171" fmla="*/ 1008073 h 3428733"/>
              <a:gd name="connsiteX172" fmla="*/ 1220242 w 2413694"/>
              <a:gd name="connsiteY172" fmla="*/ 1002179 h 3428733"/>
              <a:gd name="connsiteX173" fmla="*/ 1220242 w 2413694"/>
              <a:gd name="connsiteY173" fmla="*/ 1251853 h 3428733"/>
              <a:gd name="connsiteX174" fmla="*/ 1173897 w 2413694"/>
              <a:gd name="connsiteY174" fmla="*/ 1001643 h 3428733"/>
              <a:gd name="connsiteX175" fmla="*/ 889129 w 2413694"/>
              <a:gd name="connsiteY175" fmla="*/ 996286 h 3428733"/>
              <a:gd name="connsiteX176" fmla="*/ 888593 w 2413694"/>
              <a:gd name="connsiteY176" fmla="*/ 999232 h 3428733"/>
              <a:gd name="connsiteX177" fmla="*/ 1173897 w 2413694"/>
              <a:gd name="connsiteY177" fmla="*/ 1222385 h 3428733"/>
              <a:gd name="connsiteX178" fmla="*/ 1173897 w 2413694"/>
              <a:gd name="connsiteY178" fmla="*/ 1001643 h 342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</a:cxnLst>
            <a:rect l="l" t="t" r="r" b="b"/>
            <a:pathLst>
              <a:path w="2413694" h="3428733">
                <a:moveTo>
                  <a:pt x="1282929" y="0"/>
                </a:moveTo>
                <a:cubicBezTo>
                  <a:pt x="1319897" y="42863"/>
                  <a:pt x="1356598" y="85993"/>
                  <a:pt x="1394103" y="128588"/>
                </a:cubicBezTo>
                <a:cubicBezTo>
                  <a:pt x="1398122" y="133142"/>
                  <a:pt x="1405890" y="136356"/>
                  <a:pt x="1412052" y="136356"/>
                </a:cubicBezTo>
                <a:cubicBezTo>
                  <a:pt x="1498581" y="136892"/>
                  <a:pt x="1585377" y="136624"/>
                  <a:pt x="1671906" y="136624"/>
                </a:cubicBezTo>
                <a:cubicBezTo>
                  <a:pt x="1676728" y="136624"/>
                  <a:pt x="1681550" y="136624"/>
                  <a:pt x="1686908" y="136624"/>
                </a:cubicBezTo>
                <a:cubicBezTo>
                  <a:pt x="1686908" y="242173"/>
                  <a:pt x="1686908" y="346383"/>
                  <a:pt x="1686908" y="452200"/>
                </a:cubicBezTo>
                <a:cubicBezTo>
                  <a:pt x="1629311" y="452200"/>
                  <a:pt x="1571983" y="452200"/>
                  <a:pt x="1513047" y="452200"/>
                </a:cubicBezTo>
                <a:cubicBezTo>
                  <a:pt x="1538496" y="622578"/>
                  <a:pt x="1563678" y="791349"/>
                  <a:pt x="1588860" y="960388"/>
                </a:cubicBezTo>
                <a:cubicBezTo>
                  <a:pt x="1591271" y="960120"/>
                  <a:pt x="1593414" y="959852"/>
                  <a:pt x="1595289" y="959317"/>
                </a:cubicBezTo>
                <a:cubicBezTo>
                  <a:pt x="1595289" y="960388"/>
                  <a:pt x="1595825" y="961460"/>
                  <a:pt x="1595557" y="961996"/>
                </a:cubicBezTo>
                <a:cubicBezTo>
                  <a:pt x="1586717" y="980748"/>
                  <a:pt x="1594753" y="999232"/>
                  <a:pt x="1597432" y="1017181"/>
                </a:cubicBezTo>
                <a:cubicBezTo>
                  <a:pt x="1608952" y="1099156"/>
                  <a:pt x="1621542" y="1180862"/>
                  <a:pt x="1633865" y="1262837"/>
                </a:cubicBezTo>
                <a:cubicBezTo>
                  <a:pt x="1644313" y="1331953"/>
                  <a:pt x="1654761" y="1401068"/>
                  <a:pt x="1665209" y="1470184"/>
                </a:cubicBezTo>
                <a:cubicBezTo>
                  <a:pt x="1671638" y="1513850"/>
                  <a:pt x="1678335" y="1557249"/>
                  <a:pt x="1684765" y="1600915"/>
                </a:cubicBezTo>
                <a:cubicBezTo>
                  <a:pt x="1685032" y="1603058"/>
                  <a:pt x="1684497" y="1606808"/>
                  <a:pt x="1685568" y="1607344"/>
                </a:cubicBezTo>
                <a:cubicBezTo>
                  <a:pt x="1705124" y="1615649"/>
                  <a:pt x="1693337" y="1632526"/>
                  <a:pt x="1695212" y="1645117"/>
                </a:cubicBezTo>
                <a:cubicBezTo>
                  <a:pt x="1697623" y="1661994"/>
                  <a:pt x="1696284" y="1679407"/>
                  <a:pt x="1698695" y="1696284"/>
                </a:cubicBezTo>
                <a:cubicBezTo>
                  <a:pt x="1715036" y="1807191"/>
                  <a:pt x="1732181" y="1918097"/>
                  <a:pt x="1748790" y="2029004"/>
                </a:cubicBezTo>
                <a:cubicBezTo>
                  <a:pt x="1762453" y="2119551"/>
                  <a:pt x="1775847" y="2210366"/>
                  <a:pt x="1789510" y="2300913"/>
                </a:cubicBezTo>
                <a:cubicBezTo>
                  <a:pt x="1790046" y="2304128"/>
                  <a:pt x="1793796" y="2307075"/>
                  <a:pt x="1795671" y="2310290"/>
                </a:cubicBezTo>
                <a:cubicBezTo>
                  <a:pt x="1797279" y="2312969"/>
                  <a:pt x="1799422" y="2316183"/>
                  <a:pt x="1799154" y="2319130"/>
                </a:cubicBezTo>
                <a:cubicBezTo>
                  <a:pt x="1795671" y="2374315"/>
                  <a:pt x="1808530" y="2427626"/>
                  <a:pt x="1816031" y="2481472"/>
                </a:cubicBezTo>
                <a:cubicBezTo>
                  <a:pt x="1826747" y="2557285"/>
                  <a:pt x="1838802" y="2632830"/>
                  <a:pt x="1850053" y="2708375"/>
                </a:cubicBezTo>
                <a:cubicBezTo>
                  <a:pt x="1861305" y="2783117"/>
                  <a:pt x="1872020" y="2858126"/>
                  <a:pt x="1883271" y="2932868"/>
                </a:cubicBezTo>
                <a:cubicBezTo>
                  <a:pt x="1885950" y="2950816"/>
                  <a:pt x="1888361" y="2969033"/>
                  <a:pt x="1891576" y="2986981"/>
                </a:cubicBezTo>
                <a:cubicBezTo>
                  <a:pt x="1892112" y="2989928"/>
                  <a:pt x="1896666" y="2992339"/>
                  <a:pt x="1899345" y="2995018"/>
                </a:cubicBezTo>
                <a:cubicBezTo>
                  <a:pt x="1899881" y="2995554"/>
                  <a:pt x="1900952" y="2995018"/>
                  <a:pt x="1902024" y="2995018"/>
                </a:cubicBezTo>
                <a:cubicBezTo>
                  <a:pt x="2072670" y="2995018"/>
                  <a:pt x="2243049" y="2994750"/>
                  <a:pt x="2413695" y="2994750"/>
                </a:cubicBezTo>
                <a:cubicBezTo>
                  <a:pt x="2413695" y="3016182"/>
                  <a:pt x="2413695" y="3037613"/>
                  <a:pt x="2413695" y="3059044"/>
                </a:cubicBezTo>
                <a:cubicBezTo>
                  <a:pt x="2412891" y="3064134"/>
                  <a:pt x="2411552" y="3069492"/>
                  <a:pt x="2411284" y="3074582"/>
                </a:cubicBezTo>
                <a:cubicBezTo>
                  <a:pt x="2410213" y="3105657"/>
                  <a:pt x="2409141" y="3137000"/>
                  <a:pt x="2408337" y="3168076"/>
                </a:cubicBezTo>
                <a:cubicBezTo>
                  <a:pt x="2406730" y="3252193"/>
                  <a:pt x="2405391" y="3336579"/>
                  <a:pt x="2403783" y="3420697"/>
                </a:cubicBezTo>
                <a:cubicBezTo>
                  <a:pt x="2403783" y="3423375"/>
                  <a:pt x="2403247" y="3426054"/>
                  <a:pt x="2402979" y="3428733"/>
                </a:cubicBezTo>
                <a:cubicBezTo>
                  <a:pt x="1603862" y="3428733"/>
                  <a:pt x="804476" y="3428733"/>
                  <a:pt x="5358" y="3428733"/>
                </a:cubicBezTo>
                <a:cubicBezTo>
                  <a:pt x="5358" y="3341401"/>
                  <a:pt x="5626" y="3254068"/>
                  <a:pt x="4822" y="3166736"/>
                </a:cubicBezTo>
                <a:cubicBezTo>
                  <a:pt x="4554" y="3134321"/>
                  <a:pt x="1607" y="3101907"/>
                  <a:pt x="0" y="3069760"/>
                </a:cubicBezTo>
                <a:cubicBezTo>
                  <a:pt x="0" y="3049132"/>
                  <a:pt x="0" y="3028772"/>
                  <a:pt x="0" y="3008145"/>
                </a:cubicBezTo>
                <a:cubicBezTo>
                  <a:pt x="198507" y="3006002"/>
                  <a:pt x="397282" y="3003859"/>
                  <a:pt x="597128" y="3001448"/>
                </a:cubicBezTo>
                <a:cubicBezTo>
                  <a:pt x="599807" y="2975462"/>
                  <a:pt x="602754" y="2950548"/>
                  <a:pt x="605165" y="2925367"/>
                </a:cubicBezTo>
                <a:cubicBezTo>
                  <a:pt x="611327" y="2865627"/>
                  <a:pt x="617488" y="2805620"/>
                  <a:pt x="623382" y="2745880"/>
                </a:cubicBezTo>
                <a:cubicBezTo>
                  <a:pt x="628204" y="2697660"/>
                  <a:pt x="632490" y="2649171"/>
                  <a:pt x="637580" y="2600951"/>
                </a:cubicBezTo>
                <a:cubicBezTo>
                  <a:pt x="643473" y="2543355"/>
                  <a:pt x="649635" y="2485758"/>
                  <a:pt x="655529" y="2428162"/>
                </a:cubicBezTo>
                <a:cubicBezTo>
                  <a:pt x="657672" y="2408605"/>
                  <a:pt x="659279" y="2389049"/>
                  <a:pt x="661422" y="2369761"/>
                </a:cubicBezTo>
                <a:cubicBezTo>
                  <a:pt x="662494" y="2360117"/>
                  <a:pt x="662494" y="2351009"/>
                  <a:pt x="648295" y="2347526"/>
                </a:cubicBezTo>
                <a:cubicBezTo>
                  <a:pt x="674013" y="2333864"/>
                  <a:pt x="666512" y="2310557"/>
                  <a:pt x="668655" y="2291537"/>
                </a:cubicBezTo>
                <a:cubicBezTo>
                  <a:pt x="678031" y="2212777"/>
                  <a:pt x="685264" y="2133750"/>
                  <a:pt x="693301" y="2054990"/>
                </a:cubicBezTo>
                <a:cubicBezTo>
                  <a:pt x="699998" y="1988553"/>
                  <a:pt x="706160" y="1921848"/>
                  <a:pt x="712589" y="1855411"/>
                </a:cubicBezTo>
                <a:cubicBezTo>
                  <a:pt x="718751" y="1793260"/>
                  <a:pt x="724376" y="1731110"/>
                  <a:pt x="731877" y="1669227"/>
                </a:cubicBezTo>
                <a:cubicBezTo>
                  <a:pt x="733753" y="1655029"/>
                  <a:pt x="723037" y="1653689"/>
                  <a:pt x="716608" y="1645385"/>
                </a:cubicBezTo>
                <a:cubicBezTo>
                  <a:pt x="740182" y="1636544"/>
                  <a:pt x="736699" y="1615649"/>
                  <a:pt x="738843" y="1597164"/>
                </a:cubicBezTo>
                <a:cubicBezTo>
                  <a:pt x="745004" y="1538229"/>
                  <a:pt x="750898" y="1479293"/>
                  <a:pt x="757059" y="1420357"/>
                </a:cubicBezTo>
                <a:cubicBezTo>
                  <a:pt x="761881" y="1372940"/>
                  <a:pt x="766435" y="1325523"/>
                  <a:pt x="771257" y="1278107"/>
                </a:cubicBezTo>
                <a:cubicBezTo>
                  <a:pt x="777151" y="1219706"/>
                  <a:pt x="783312" y="1161038"/>
                  <a:pt x="789206" y="1102638"/>
                </a:cubicBezTo>
                <a:cubicBezTo>
                  <a:pt x="794028" y="1055222"/>
                  <a:pt x="798582" y="1007805"/>
                  <a:pt x="803404" y="960388"/>
                </a:cubicBezTo>
                <a:cubicBezTo>
                  <a:pt x="809298" y="901452"/>
                  <a:pt x="815727" y="842516"/>
                  <a:pt x="821621" y="783580"/>
                </a:cubicBezTo>
                <a:cubicBezTo>
                  <a:pt x="826443" y="736699"/>
                  <a:pt x="830729" y="689551"/>
                  <a:pt x="835551" y="642670"/>
                </a:cubicBezTo>
                <a:cubicBezTo>
                  <a:pt x="841445" y="583734"/>
                  <a:pt x="847606" y="524798"/>
                  <a:pt x="853768" y="465862"/>
                </a:cubicBezTo>
                <a:cubicBezTo>
                  <a:pt x="854035" y="462915"/>
                  <a:pt x="853768" y="459968"/>
                  <a:pt x="853768" y="454611"/>
                </a:cubicBezTo>
                <a:cubicBezTo>
                  <a:pt x="791885" y="454611"/>
                  <a:pt x="730270" y="454611"/>
                  <a:pt x="669459" y="454611"/>
                </a:cubicBezTo>
                <a:cubicBezTo>
                  <a:pt x="669459" y="347990"/>
                  <a:pt x="669459" y="243245"/>
                  <a:pt x="669459" y="137160"/>
                </a:cubicBezTo>
                <a:cubicBezTo>
                  <a:pt x="677228" y="137160"/>
                  <a:pt x="682318" y="137160"/>
                  <a:pt x="687408" y="137160"/>
                </a:cubicBezTo>
                <a:cubicBezTo>
                  <a:pt x="779830" y="137160"/>
                  <a:pt x="872252" y="136892"/>
                  <a:pt x="964674" y="137428"/>
                </a:cubicBezTo>
                <a:cubicBezTo>
                  <a:pt x="974854" y="137428"/>
                  <a:pt x="981819" y="135017"/>
                  <a:pt x="988785" y="126980"/>
                </a:cubicBezTo>
                <a:cubicBezTo>
                  <a:pt x="1020396" y="90011"/>
                  <a:pt x="1052810" y="53578"/>
                  <a:pt x="1084422" y="16609"/>
                </a:cubicBezTo>
                <a:cubicBezTo>
                  <a:pt x="1091922" y="8037"/>
                  <a:pt x="1098888" y="0"/>
                  <a:pt x="1111478" y="268"/>
                </a:cubicBezTo>
                <a:cubicBezTo>
                  <a:pt x="1168539" y="0"/>
                  <a:pt x="1225868" y="0"/>
                  <a:pt x="1282929" y="0"/>
                </a:cubicBezTo>
                <a:close/>
                <a:moveTo>
                  <a:pt x="1266319" y="2666852"/>
                </a:moveTo>
                <a:cubicBezTo>
                  <a:pt x="1461612" y="2784188"/>
                  <a:pt x="1655029" y="2900721"/>
                  <a:pt x="1850321" y="3018325"/>
                </a:cubicBezTo>
                <a:cubicBezTo>
                  <a:pt x="1817638" y="2799726"/>
                  <a:pt x="1785491" y="2584074"/>
                  <a:pt x="1752809" y="2366011"/>
                </a:cubicBezTo>
                <a:cubicBezTo>
                  <a:pt x="1590467" y="2466738"/>
                  <a:pt x="1429465" y="2566125"/>
                  <a:pt x="1266319" y="2666852"/>
                </a:cubicBezTo>
                <a:close/>
                <a:moveTo>
                  <a:pt x="705088" y="2380745"/>
                </a:moveTo>
                <a:cubicBezTo>
                  <a:pt x="684193" y="2588360"/>
                  <a:pt x="663297" y="2793565"/>
                  <a:pt x="642402" y="3001448"/>
                </a:cubicBezTo>
                <a:cubicBezTo>
                  <a:pt x="822960" y="2889737"/>
                  <a:pt x="1001911" y="2779098"/>
                  <a:pt x="1181934" y="2667656"/>
                </a:cubicBezTo>
                <a:cubicBezTo>
                  <a:pt x="1022539" y="2571751"/>
                  <a:pt x="864751" y="2476918"/>
                  <a:pt x="705088" y="2380745"/>
                </a:cubicBezTo>
                <a:close/>
                <a:moveTo>
                  <a:pt x="1245424" y="1956138"/>
                </a:moveTo>
                <a:cubicBezTo>
                  <a:pt x="1411784" y="2069992"/>
                  <a:pt x="1576269" y="2182774"/>
                  <a:pt x="1742629" y="2296895"/>
                </a:cubicBezTo>
                <a:cubicBezTo>
                  <a:pt x="1710482" y="2082582"/>
                  <a:pt x="1678871" y="1870413"/>
                  <a:pt x="1646992" y="1655832"/>
                </a:cubicBezTo>
                <a:cubicBezTo>
                  <a:pt x="1512243" y="1756827"/>
                  <a:pt x="1379637" y="1855947"/>
                  <a:pt x="1245424" y="1956138"/>
                </a:cubicBezTo>
                <a:close/>
                <a:moveTo>
                  <a:pt x="713393" y="2299038"/>
                </a:moveTo>
                <a:cubicBezTo>
                  <a:pt x="867430" y="2183845"/>
                  <a:pt x="1017985" y="2071331"/>
                  <a:pt x="1169879" y="1957477"/>
                </a:cubicBezTo>
                <a:cubicBezTo>
                  <a:pt x="1037809" y="1866930"/>
                  <a:pt x="907346" y="1777455"/>
                  <a:pt x="775276" y="1686908"/>
                </a:cubicBezTo>
                <a:cubicBezTo>
                  <a:pt x="754648" y="1891308"/>
                  <a:pt x="734288" y="2093298"/>
                  <a:pt x="713393" y="2299038"/>
                </a:cubicBezTo>
                <a:close/>
                <a:moveTo>
                  <a:pt x="784920" y="1592074"/>
                </a:moveTo>
                <a:cubicBezTo>
                  <a:pt x="788134" y="1590199"/>
                  <a:pt x="789474" y="1589664"/>
                  <a:pt x="790278" y="1588860"/>
                </a:cubicBezTo>
                <a:cubicBezTo>
                  <a:pt x="915918" y="1490276"/>
                  <a:pt x="1041559" y="1391692"/>
                  <a:pt x="1167200" y="1293376"/>
                </a:cubicBezTo>
                <a:cubicBezTo>
                  <a:pt x="1179523" y="1283732"/>
                  <a:pt x="1179523" y="1282929"/>
                  <a:pt x="1167200" y="1273285"/>
                </a:cubicBezTo>
                <a:cubicBezTo>
                  <a:pt x="1079867" y="1204705"/>
                  <a:pt x="992267" y="1136392"/>
                  <a:pt x="904667" y="1067812"/>
                </a:cubicBezTo>
                <a:cubicBezTo>
                  <a:pt x="884575" y="1052007"/>
                  <a:pt x="864215" y="1036469"/>
                  <a:pt x="842516" y="1019592"/>
                </a:cubicBezTo>
                <a:cubicBezTo>
                  <a:pt x="823228" y="1211402"/>
                  <a:pt x="804208" y="1400801"/>
                  <a:pt x="784920" y="1592074"/>
                </a:cubicBezTo>
                <a:close/>
                <a:moveTo>
                  <a:pt x="1251585" y="1282929"/>
                </a:moveTo>
                <a:cubicBezTo>
                  <a:pt x="1380173" y="1383388"/>
                  <a:pt x="1507153" y="1482775"/>
                  <a:pt x="1636008" y="1583502"/>
                </a:cubicBezTo>
                <a:cubicBezTo>
                  <a:pt x="1628507" y="1531799"/>
                  <a:pt x="1621542" y="1483043"/>
                  <a:pt x="1614309" y="1434287"/>
                </a:cubicBezTo>
                <a:cubicBezTo>
                  <a:pt x="1604933" y="1371065"/>
                  <a:pt x="1595289" y="1307575"/>
                  <a:pt x="1585645" y="1244352"/>
                </a:cubicBezTo>
                <a:cubicBezTo>
                  <a:pt x="1577072" y="1187560"/>
                  <a:pt x="1569036" y="1130767"/>
                  <a:pt x="1560195" y="1074242"/>
                </a:cubicBezTo>
                <a:cubicBezTo>
                  <a:pt x="1557516" y="1056829"/>
                  <a:pt x="1545194" y="1052811"/>
                  <a:pt x="1531263" y="1063526"/>
                </a:cubicBezTo>
                <a:cubicBezTo>
                  <a:pt x="1502867" y="1085761"/>
                  <a:pt x="1474470" y="1107996"/>
                  <a:pt x="1446074" y="1130231"/>
                </a:cubicBezTo>
                <a:cubicBezTo>
                  <a:pt x="1381780" y="1180862"/>
                  <a:pt x="1317486" y="1231226"/>
                  <a:pt x="1251585" y="1282929"/>
                </a:cubicBezTo>
                <a:close/>
                <a:moveTo>
                  <a:pt x="1767811" y="3023682"/>
                </a:moveTo>
                <a:cubicBezTo>
                  <a:pt x="1768078" y="3022611"/>
                  <a:pt x="1768346" y="3021807"/>
                  <a:pt x="1768882" y="3020736"/>
                </a:cubicBezTo>
                <a:cubicBezTo>
                  <a:pt x="1594218" y="2915723"/>
                  <a:pt x="1419821" y="2810709"/>
                  <a:pt x="1243816" y="2704625"/>
                </a:cubicBezTo>
                <a:cubicBezTo>
                  <a:pt x="1245424" y="2812585"/>
                  <a:pt x="1247299" y="2917866"/>
                  <a:pt x="1248906" y="3023415"/>
                </a:cubicBezTo>
                <a:cubicBezTo>
                  <a:pt x="1422499" y="3023682"/>
                  <a:pt x="1595289" y="3023682"/>
                  <a:pt x="1767811" y="3023682"/>
                </a:cubicBezTo>
                <a:close/>
                <a:moveTo>
                  <a:pt x="1203365" y="3025290"/>
                </a:moveTo>
                <a:cubicBezTo>
                  <a:pt x="1201758" y="2919205"/>
                  <a:pt x="1200418" y="2815531"/>
                  <a:pt x="1198811" y="2708911"/>
                </a:cubicBezTo>
                <a:cubicBezTo>
                  <a:pt x="1027629" y="2814728"/>
                  <a:pt x="858590" y="2919205"/>
                  <a:pt x="687408" y="3025290"/>
                </a:cubicBezTo>
                <a:cubicBezTo>
                  <a:pt x="860733" y="3025290"/>
                  <a:pt x="1030843" y="3025290"/>
                  <a:pt x="1203365" y="3025290"/>
                </a:cubicBezTo>
                <a:close/>
                <a:moveTo>
                  <a:pt x="1682086" y="2311629"/>
                </a:moveTo>
                <a:cubicBezTo>
                  <a:pt x="1682353" y="2310825"/>
                  <a:pt x="1682621" y="2310022"/>
                  <a:pt x="1683157" y="2309218"/>
                </a:cubicBezTo>
                <a:cubicBezTo>
                  <a:pt x="1533674" y="2206884"/>
                  <a:pt x="1383923" y="2104282"/>
                  <a:pt x="1232833" y="2000608"/>
                </a:cubicBezTo>
                <a:cubicBezTo>
                  <a:pt x="1234708" y="2108032"/>
                  <a:pt x="1236316" y="2212242"/>
                  <a:pt x="1238191" y="2316719"/>
                </a:cubicBezTo>
                <a:cubicBezTo>
                  <a:pt x="1386870" y="2314844"/>
                  <a:pt x="1534478" y="2313236"/>
                  <a:pt x="1682086" y="2311629"/>
                </a:cubicBezTo>
                <a:close/>
                <a:moveTo>
                  <a:pt x="1215956" y="501224"/>
                </a:moveTo>
                <a:cubicBezTo>
                  <a:pt x="1214884" y="501491"/>
                  <a:pt x="1213813" y="501491"/>
                  <a:pt x="1213009" y="501759"/>
                </a:cubicBezTo>
                <a:cubicBezTo>
                  <a:pt x="1214616" y="653118"/>
                  <a:pt x="1216492" y="804476"/>
                  <a:pt x="1218099" y="957441"/>
                </a:cubicBezTo>
                <a:cubicBezTo>
                  <a:pt x="1320165" y="959049"/>
                  <a:pt x="1420624" y="960924"/>
                  <a:pt x="1523494" y="962531"/>
                </a:cubicBezTo>
                <a:cubicBezTo>
                  <a:pt x="1419553" y="806619"/>
                  <a:pt x="1317754" y="653921"/>
                  <a:pt x="1215956" y="501224"/>
                </a:cubicBezTo>
                <a:close/>
                <a:moveTo>
                  <a:pt x="756255" y="2322345"/>
                </a:moveTo>
                <a:cubicBezTo>
                  <a:pt x="904131" y="2320469"/>
                  <a:pt x="1047721" y="2318862"/>
                  <a:pt x="1192649" y="2317255"/>
                </a:cubicBezTo>
                <a:cubicBezTo>
                  <a:pt x="1191042" y="2211170"/>
                  <a:pt x="1189435" y="2106693"/>
                  <a:pt x="1187827" y="1999536"/>
                </a:cubicBezTo>
                <a:cubicBezTo>
                  <a:pt x="1043434" y="2107228"/>
                  <a:pt x="901452" y="2213581"/>
                  <a:pt x="756255" y="2322345"/>
                </a:cubicBezTo>
                <a:close/>
                <a:moveTo>
                  <a:pt x="1167736" y="516493"/>
                </a:moveTo>
                <a:cubicBezTo>
                  <a:pt x="1166932" y="516225"/>
                  <a:pt x="1165860" y="515958"/>
                  <a:pt x="1165057" y="515422"/>
                </a:cubicBezTo>
                <a:cubicBezTo>
                  <a:pt x="1069688" y="660083"/>
                  <a:pt x="974318" y="804744"/>
                  <a:pt x="878146" y="951012"/>
                </a:cubicBezTo>
                <a:cubicBezTo>
                  <a:pt x="977801" y="952887"/>
                  <a:pt x="1075045" y="954495"/>
                  <a:pt x="1173093" y="956370"/>
                </a:cubicBezTo>
                <a:cubicBezTo>
                  <a:pt x="1171218" y="808762"/>
                  <a:pt x="1169611" y="662494"/>
                  <a:pt x="1167736" y="516493"/>
                </a:cubicBezTo>
                <a:close/>
                <a:moveTo>
                  <a:pt x="1242745" y="2630151"/>
                </a:moveTo>
                <a:cubicBezTo>
                  <a:pt x="1390353" y="2538800"/>
                  <a:pt x="1535282" y="2449057"/>
                  <a:pt x="1680478" y="2359314"/>
                </a:cubicBezTo>
                <a:cubicBezTo>
                  <a:pt x="1680210" y="2358242"/>
                  <a:pt x="1679675" y="2357438"/>
                  <a:pt x="1679407" y="2356367"/>
                </a:cubicBezTo>
                <a:cubicBezTo>
                  <a:pt x="1532335" y="2357974"/>
                  <a:pt x="1385531" y="2359581"/>
                  <a:pt x="1238459" y="2361457"/>
                </a:cubicBezTo>
                <a:cubicBezTo>
                  <a:pt x="1239798" y="2452272"/>
                  <a:pt x="1241138" y="2539872"/>
                  <a:pt x="1242745" y="2630151"/>
                </a:cubicBezTo>
                <a:close/>
                <a:moveTo>
                  <a:pt x="773936" y="2367082"/>
                </a:moveTo>
                <a:cubicBezTo>
                  <a:pt x="773668" y="2368154"/>
                  <a:pt x="773400" y="2369226"/>
                  <a:pt x="773133" y="2370297"/>
                </a:cubicBezTo>
                <a:cubicBezTo>
                  <a:pt x="913775" y="2454951"/>
                  <a:pt x="1054686" y="2539604"/>
                  <a:pt x="1197471" y="2625597"/>
                </a:cubicBezTo>
                <a:cubicBezTo>
                  <a:pt x="1196132" y="2536389"/>
                  <a:pt x="1194792" y="2450128"/>
                  <a:pt x="1193185" y="2362528"/>
                </a:cubicBezTo>
                <a:cubicBezTo>
                  <a:pt x="1052543" y="2363868"/>
                  <a:pt x="913239" y="2365475"/>
                  <a:pt x="773936" y="2367082"/>
                </a:cubicBezTo>
                <a:close/>
                <a:moveTo>
                  <a:pt x="1222117" y="1316147"/>
                </a:moveTo>
                <a:cubicBezTo>
                  <a:pt x="1223725" y="1415802"/>
                  <a:pt x="1225332" y="1512779"/>
                  <a:pt x="1226939" y="1609487"/>
                </a:cubicBezTo>
                <a:cubicBezTo>
                  <a:pt x="1350705" y="1609487"/>
                  <a:pt x="1472863" y="1609487"/>
                  <a:pt x="1597164" y="1609487"/>
                </a:cubicBezTo>
                <a:cubicBezTo>
                  <a:pt x="1471524" y="1511171"/>
                  <a:pt x="1347758" y="1414463"/>
                  <a:pt x="1222117" y="1316147"/>
                </a:cubicBezTo>
                <a:close/>
                <a:moveTo>
                  <a:pt x="1132374" y="484882"/>
                </a:moveTo>
                <a:cubicBezTo>
                  <a:pt x="1124873" y="484882"/>
                  <a:pt x="1120319" y="484882"/>
                  <a:pt x="1115497" y="484882"/>
                </a:cubicBezTo>
                <a:cubicBezTo>
                  <a:pt x="1053346" y="485418"/>
                  <a:pt x="991463" y="485686"/>
                  <a:pt x="929313" y="486222"/>
                </a:cubicBezTo>
                <a:cubicBezTo>
                  <a:pt x="919133" y="486222"/>
                  <a:pt x="905738" y="483275"/>
                  <a:pt x="899577" y="488365"/>
                </a:cubicBezTo>
                <a:cubicBezTo>
                  <a:pt x="893683" y="493187"/>
                  <a:pt x="895291" y="507117"/>
                  <a:pt x="893683" y="516761"/>
                </a:cubicBezTo>
                <a:cubicBezTo>
                  <a:pt x="893683" y="517297"/>
                  <a:pt x="893415" y="517565"/>
                  <a:pt x="893415" y="518101"/>
                </a:cubicBezTo>
                <a:cubicBezTo>
                  <a:pt x="887522" y="575697"/>
                  <a:pt x="881628" y="633294"/>
                  <a:pt x="875735" y="690890"/>
                </a:cubicBezTo>
                <a:cubicBezTo>
                  <a:pt x="870645" y="740986"/>
                  <a:pt x="865555" y="791081"/>
                  <a:pt x="860465" y="841177"/>
                </a:cubicBezTo>
                <a:cubicBezTo>
                  <a:pt x="858322" y="861537"/>
                  <a:pt x="856714" y="881896"/>
                  <a:pt x="854571" y="901988"/>
                </a:cubicBezTo>
                <a:cubicBezTo>
                  <a:pt x="855375" y="902256"/>
                  <a:pt x="856179" y="902256"/>
                  <a:pt x="856982" y="902524"/>
                </a:cubicBezTo>
                <a:cubicBezTo>
                  <a:pt x="948333" y="764292"/>
                  <a:pt x="1039416" y="625793"/>
                  <a:pt x="1132374" y="484882"/>
                </a:cubicBezTo>
                <a:close/>
                <a:moveTo>
                  <a:pt x="1182470" y="1656904"/>
                </a:moveTo>
                <a:cubicBezTo>
                  <a:pt x="1057900" y="1656904"/>
                  <a:pt x="934671" y="1656904"/>
                  <a:pt x="808494" y="1656904"/>
                </a:cubicBezTo>
                <a:cubicBezTo>
                  <a:pt x="935474" y="1743701"/>
                  <a:pt x="1059776" y="1829158"/>
                  <a:pt x="1186488" y="1915954"/>
                </a:cubicBezTo>
                <a:cubicBezTo>
                  <a:pt x="1185148" y="1827550"/>
                  <a:pt x="1183809" y="1742093"/>
                  <a:pt x="1182470" y="1656904"/>
                </a:cubicBezTo>
                <a:close/>
                <a:moveTo>
                  <a:pt x="1181666" y="1609755"/>
                </a:moveTo>
                <a:cubicBezTo>
                  <a:pt x="1180326" y="1520548"/>
                  <a:pt x="1178987" y="1431876"/>
                  <a:pt x="1177648" y="1340793"/>
                </a:cubicBezTo>
                <a:cubicBezTo>
                  <a:pt x="1062187" y="1431340"/>
                  <a:pt x="949137" y="1519744"/>
                  <a:pt x="834480" y="1609755"/>
                </a:cubicBezTo>
                <a:cubicBezTo>
                  <a:pt x="951548" y="1609755"/>
                  <a:pt x="1065669" y="1609755"/>
                  <a:pt x="1181666" y="1609755"/>
                </a:cubicBezTo>
                <a:close/>
                <a:moveTo>
                  <a:pt x="1530460" y="893683"/>
                </a:moveTo>
                <a:cubicBezTo>
                  <a:pt x="1531263" y="893416"/>
                  <a:pt x="1531799" y="893148"/>
                  <a:pt x="1532603" y="892880"/>
                </a:cubicBezTo>
                <a:cubicBezTo>
                  <a:pt x="1529656" y="870645"/>
                  <a:pt x="1526709" y="848410"/>
                  <a:pt x="1523494" y="826175"/>
                </a:cubicBezTo>
                <a:cubicBezTo>
                  <a:pt x="1506885" y="715536"/>
                  <a:pt x="1490008" y="604629"/>
                  <a:pt x="1473667" y="493990"/>
                </a:cubicBezTo>
                <a:cubicBezTo>
                  <a:pt x="1472327" y="484614"/>
                  <a:pt x="1469113" y="482471"/>
                  <a:pt x="1460540" y="482471"/>
                </a:cubicBezTo>
                <a:cubicBezTo>
                  <a:pt x="1420089" y="483007"/>
                  <a:pt x="1379369" y="483275"/>
                  <a:pt x="1338918" y="483543"/>
                </a:cubicBezTo>
                <a:cubicBezTo>
                  <a:pt x="1312932" y="483543"/>
                  <a:pt x="1286679" y="483543"/>
                  <a:pt x="1257479" y="483543"/>
                </a:cubicBezTo>
                <a:cubicBezTo>
                  <a:pt x="1349633" y="622310"/>
                  <a:pt x="1440180" y="757863"/>
                  <a:pt x="1530460" y="893683"/>
                </a:cubicBezTo>
                <a:close/>
                <a:moveTo>
                  <a:pt x="1231493" y="1911400"/>
                </a:moveTo>
                <a:cubicBezTo>
                  <a:pt x="1345883" y="1825943"/>
                  <a:pt x="1457861" y="1742093"/>
                  <a:pt x="1571715" y="1656904"/>
                </a:cubicBezTo>
                <a:cubicBezTo>
                  <a:pt x="1455182" y="1656904"/>
                  <a:pt x="1341329" y="1656904"/>
                  <a:pt x="1227475" y="1656904"/>
                </a:cubicBezTo>
                <a:cubicBezTo>
                  <a:pt x="1228815" y="1741557"/>
                  <a:pt x="1230154" y="1824872"/>
                  <a:pt x="1231493" y="1911400"/>
                </a:cubicBezTo>
                <a:close/>
                <a:moveTo>
                  <a:pt x="1220242" y="1251853"/>
                </a:moveTo>
                <a:cubicBezTo>
                  <a:pt x="1325255" y="1169343"/>
                  <a:pt x="1427054" y="1089779"/>
                  <a:pt x="1531263" y="1008073"/>
                </a:cubicBezTo>
                <a:cubicBezTo>
                  <a:pt x="1424643" y="1006198"/>
                  <a:pt x="1321773" y="1004054"/>
                  <a:pt x="1220242" y="1002179"/>
                </a:cubicBezTo>
                <a:cubicBezTo>
                  <a:pt x="1220242" y="1085493"/>
                  <a:pt x="1220242" y="1166664"/>
                  <a:pt x="1220242" y="1251853"/>
                </a:cubicBezTo>
                <a:close/>
                <a:moveTo>
                  <a:pt x="1173897" y="1001643"/>
                </a:moveTo>
                <a:cubicBezTo>
                  <a:pt x="1077189" y="999768"/>
                  <a:pt x="983159" y="997893"/>
                  <a:pt x="889129" y="996286"/>
                </a:cubicBezTo>
                <a:cubicBezTo>
                  <a:pt x="888861" y="997357"/>
                  <a:pt x="888861" y="998161"/>
                  <a:pt x="888593" y="999232"/>
                </a:cubicBezTo>
                <a:cubicBezTo>
                  <a:pt x="983427" y="1073438"/>
                  <a:pt x="1078260" y="1147644"/>
                  <a:pt x="1173897" y="1222385"/>
                </a:cubicBezTo>
                <a:cubicBezTo>
                  <a:pt x="1173897" y="1148448"/>
                  <a:pt x="1173897" y="1075849"/>
                  <a:pt x="1173897" y="1001643"/>
                </a:cubicBezTo>
                <a:close/>
              </a:path>
            </a:pathLst>
          </a:custGeom>
          <a:solidFill>
            <a:srgbClr val="FF5B5B"/>
          </a:solidFill>
          <a:ln w="3175" cap="flat">
            <a:solidFill>
              <a:srgbClr val="FF5B5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8" name="Conector angular 50">
            <a:extLst>
              <a:ext uri="{FF2B5EF4-FFF2-40B4-BE49-F238E27FC236}">
                <a16:creationId xmlns:a16="http://schemas.microsoft.com/office/drawing/2014/main" id="{3D8E61D7-B0AD-F673-C0EE-D42E5A0697EE}"/>
              </a:ext>
            </a:extLst>
          </p:cNvPr>
          <p:cNvCxnSpPr/>
          <p:nvPr/>
        </p:nvCxnSpPr>
        <p:spPr>
          <a:xfrm rot="10800000">
            <a:off x="2533987" y="3185530"/>
            <a:ext cx="622007" cy="128082"/>
          </a:xfrm>
          <a:prstGeom prst="bentConnector3">
            <a:avLst>
              <a:gd name="adj1" fmla="val 50000"/>
            </a:avLst>
          </a:prstGeom>
          <a:ln>
            <a:solidFill>
              <a:srgbClr val="FF5B5B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73752" y="6361302"/>
            <a:ext cx="1646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(*) Pozos Estratigráficos</a:t>
            </a:r>
            <a:r>
              <a:rPr kumimoji="0" lang="es-MX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(**) Pruebas de producción.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2747BFE0-E943-B3A0-C03B-01E6F19135C9}"/>
              </a:ext>
            </a:extLst>
          </p:cNvPr>
          <p:cNvSpPr txBox="1"/>
          <p:nvPr/>
        </p:nvSpPr>
        <p:spPr>
          <a:xfrm>
            <a:off x="1156419" y="-36780"/>
            <a:ext cx="1130991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POZOS  EJECUTADOS EN EL 2023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CM + F&amp;S + OP).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upo 66"/>
          <p:cNvGrpSpPr/>
          <p:nvPr/>
        </p:nvGrpSpPr>
        <p:grpSpPr>
          <a:xfrm>
            <a:off x="982513" y="764354"/>
            <a:ext cx="10346892" cy="5254684"/>
            <a:chOff x="2146237" y="611954"/>
            <a:chExt cx="10309712" cy="5254684"/>
          </a:xfrm>
        </p:grpSpPr>
        <p:pic>
          <p:nvPicPr>
            <p:cNvPr id="68" name="Picture 2" descr="Fondo Mapa De Bolivia Mapa Politico De Bolivia Con Los Varios Departamentos  Foto E Imagen Para Descarga Gratuita - Pngtree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30" b="97914" l="2667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234" y="611954"/>
              <a:ext cx="4725558" cy="5041339"/>
            </a:xfrm>
            <a:prstGeom prst="rect">
              <a:avLst/>
            </a:prstGeom>
            <a:noFill/>
          </p:spPr>
        </p:pic>
        <p:cxnSp>
          <p:nvCxnSpPr>
            <p:cNvPr id="69" name="Conector angular 68"/>
            <p:cNvCxnSpPr>
              <a:stCxn id="180" idx="2"/>
              <a:endCxn id="91" idx="2"/>
            </p:cNvCxnSpPr>
            <p:nvPr/>
          </p:nvCxnSpPr>
          <p:spPr>
            <a:xfrm rot="10800000" flipV="1">
              <a:off x="7547555" y="815972"/>
              <a:ext cx="1930441" cy="2641032"/>
            </a:xfrm>
            <a:prstGeom prst="bentConnector3">
              <a:avLst>
                <a:gd name="adj1" fmla="val 111799"/>
              </a:avLst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angular 69"/>
            <p:cNvCxnSpPr>
              <a:stCxn id="158" idx="2"/>
              <a:endCxn id="98" idx="1"/>
            </p:cNvCxnSpPr>
            <p:nvPr/>
          </p:nvCxnSpPr>
          <p:spPr>
            <a:xfrm rot="10800000" flipV="1">
              <a:off x="7076261" y="3663075"/>
              <a:ext cx="2676832" cy="1193956"/>
            </a:xfrm>
            <a:prstGeom prst="bentConnector2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angular 70"/>
            <p:cNvCxnSpPr>
              <a:stCxn id="108" idx="2"/>
              <a:endCxn id="109" idx="6"/>
            </p:cNvCxnSpPr>
            <p:nvPr/>
          </p:nvCxnSpPr>
          <p:spPr>
            <a:xfrm rot="10800000">
              <a:off x="4271652" y="2569986"/>
              <a:ext cx="1019564" cy="23304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ángulo 71"/>
            <p:cNvSpPr/>
            <p:nvPr/>
          </p:nvSpPr>
          <p:spPr>
            <a:xfrm>
              <a:off x="9718042" y="691772"/>
              <a:ext cx="1483720" cy="2707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YARARÁ X2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EXITOSO</a:t>
              </a:r>
            </a:p>
            <a:p>
              <a:pPr lvl="0"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MATRIZ)</a:t>
              </a:r>
              <a:endParaRPr kumimoji="0" lang="es-BO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9719224" y="1070205"/>
              <a:ext cx="1355331" cy="4369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YOPE X1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EXITOSO</a:t>
              </a:r>
            </a:p>
            <a:p>
              <a:pPr lvl="0"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MATRIZ)</a:t>
              </a:r>
              <a:endParaRPr kumimoji="0" lang="es-BO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ángulo 73"/>
            <p:cNvSpPr/>
            <p:nvPr/>
          </p:nvSpPr>
          <p:spPr>
            <a:xfrm>
              <a:off x="9705796" y="1603992"/>
              <a:ext cx="1483720" cy="242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CHANÉ NW X1 </a:t>
              </a:r>
              <a:r>
                <a:rPr kumimoji="0" lang="es-BO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IE</a:t>
              </a:r>
              <a:endParaRPr kumimoji="0" lang="es-B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EXITOSO</a:t>
              </a:r>
            </a:p>
            <a:p>
              <a:pPr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</a:t>
              </a:r>
              <a:r>
                <a:rPr lang="es-MX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BO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Grupo 74"/>
            <p:cNvGrpSpPr/>
            <p:nvPr/>
          </p:nvGrpSpPr>
          <p:grpSpPr>
            <a:xfrm>
              <a:off x="9457257" y="680702"/>
              <a:ext cx="281525" cy="271195"/>
              <a:chOff x="9107916" y="599434"/>
              <a:chExt cx="281525" cy="271195"/>
            </a:xfrm>
          </p:grpSpPr>
          <p:sp>
            <p:nvSpPr>
              <p:cNvPr id="179" name="Elipse 178"/>
              <p:cNvSpPr/>
              <p:nvPr/>
            </p:nvSpPr>
            <p:spPr>
              <a:xfrm>
                <a:off x="9107916" y="599434"/>
                <a:ext cx="281525" cy="271195"/>
              </a:xfrm>
              <a:prstGeom prst="ellipse">
                <a:avLst/>
              </a:prstGeom>
              <a:solidFill>
                <a:srgbClr val="005D86"/>
              </a:solidFill>
              <a:ln w="28575">
                <a:solidFill>
                  <a:srgbClr val="FF5B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80" name="Imagen 179"/>
              <p:cNvPicPr>
                <a:picLocks noChangeAspect="1"/>
              </p:cNvPicPr>
              <p:nvPr/>
            </p:nvPicPr>
            <p:blipFill rotWithShape="1">
              <a:blip r:embed="rId5"/>
              <a:srcRect l="22278" t="23361" r="46704" b="24942"/>
              <a:stretch/>
            </p:blipFill>
            <p:spPr>
              <a:xfrm>
                <a:off x="9128654" y="613525"/>
                <a:ext cx="254120" cy="242357"/>
              </a:xfrm>
              <a:prstGeom prst="ellipse">
                <a:avLst/>
              </a:prstGeom>
              <a:solidFill>
                <a:srgbClr val="3A4F2F"/>
              </a:solidFill>
              <a:ln w="3175" cap="rnd">
                <a:solidFill>
                  <a:schemeClr val="accent1"/>
                </a:solidFill>
              </a:ln>
              <a:effectLst/>
            </p:spPr>
          </p:pic>
        </p:grpSp>
        <p:grpSp>
          <p:nvGrpSpPr>
            <p:cNvPr id="76" name="Grupo 75"/>
            <p:cNvGrpSpPr/>
            <p:nvPr/>
          </p:nvGrpSpPr>
          <p:grpSpPr>
            <a:xfrm>
              <a:off x="9466371" y="1154544"/>
              <a:ext cx="281525" cy="271195"/>
              <a:chOff x="9107900" y="763307"/>
              <a:chExt cx="281525" cy="271195"/>
            </a:xfrm>
          </p:grpSpPr>
          <p:sp>
            <p:nvSpPr>
              <p:cNvPr id="177" name="Elipse 176"/>
              <p:cNvSpPr/>
              <p:nvPr/>
            </p:nvSpPr>
            <p:spPr>
              <a:xfrm>
                <a:off x="9107900" y="763307"/>
                <a:ext cx="281525" cy="271195"/>
              </a:xfrm>
              <a:prstGeom prst="ellipse">
                <a:avLst/>
              </a:prstGeom>
              <a:solidFill>
                <a:srgbClr val="005D86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8" name="Imagen 177"/>
              <p:cNvPicPr>
                <a:picLocks noChangeAspect="1"/>
              </p:cNvPicPr>
              <p:nvPr/>
            </p:nvPicPr>
            <p:blipFill rotWithShape="1">
              <a:blip r:embed="rId5"/>
              <a:srcRect l="22278" t="23361" r="46704" b="24942"/>
              <a:stretch/>
            </p:blipFill>
            <p:spPr>
              <a:xfrm>
                <a:off x="9128644" y="782324"/>
                <a:ext cx="254120" cy="242357"/>
              </a:xfrm>
              <a:prstGeom prst="ellipse">
                <a:avLst/>
              </a:prstGeom>
              <a:ln w="3175" cap="rnd">
                <a:solidFill>
                  <a:srgbClr val="333333"/>
                </a:solidFill>
              </a:ln>
              <a:effectLst/>
            </p:spPr>
          </p:pic>
        </p:grpSp>
        <p:grpSp>
          <p:nvGrpSpPr>
            <p:cNvPr id="77" name="Grupo 76"/>
            <p:cNvGrpSpPr/>
            <p:nvPr/>
          </p:nvGrpSpPr>
          <p:grpSpPr>
            <a:xfrm>
              <a:off x="9466371" y="1606153"/>
              <a:ext cx="281525" cy="271195"/>
              <a:chOff x="9088939" y="861074"/>
              <a:chExt cx="281525" cy="271195"/>
            </a:xfrm>
          </p:grpSpPr>
          <p:sp>
            <p:nvSpPr>
              <p:cNvPr id="175" name="Elipse 174"/>
              <p:cNvSpPr/>
              <p:nvPr/>
            </p:nvSpPr>
            <p:spPr>
              <a:xfrm>
                <a:off x="9088939" y="861074"/>
                <a:ext cx="281525" cy="271195"/>
              </a:xfrm>
              <a:prstGeom prst="ellipse">
                <a:avLst/>
              </a:prstGeom>
              <a:solidFill>
                <a:srgbClr val="005D86"/>
              </a:solidFill>
              <a:ln w="28575">
                <a:solidFill>
                  <a:srgbClr val="FF5B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6" name="Imagen 175"/>
              <p:cNvPicPr>
                <a:picLocks noChangeAspect="1"/>
              </p:cNvPicPr>
              <p:nvPr/>
            </p:nvPicPr>
            <p:blipFill rotWithShape="1">
              <a:blip r:embed="rId5"/>
              <a:srcRect l="22278" t="23361" r="46704" b="24942"/>
              <a:stretch/>
            </p:blipFill>
            <p:spPr>
              <a:xfrm>
                <a:off x="9102336" y="880273"/>
                <a:ext cx="254120" cy="242357"/>
              </a:xfrm>
              <a:prstGeom prst="ellipse">
                <a:avLst/>
              </a:prstGeom>
              <a:ln w="3175" cap="rnd">
                <a:solidFill>
                  <a:schemeClr val="accent1"/>
                </a:solidFill>
              </a:ln>
              <a:effectLst/>
            </p:spPr>
          </p:pic>
        </p:grpSp>
        <p:grpSp>
          <p:nvGrpSpPr>
            <p:cNvPr id="78" name="Grupo 77"/>
            <p:cNvGrpSpPr/>
            <p:nvPr/>
          </p:nvGrpSpPr>
          <p:grpSpPr>
            <a:xfrm>
              <a:off x="9470390" y="2019022"/>
              <a:ext cx="281525" cy="271195"/>
              <a:chOff x="9470390" y="2019022"/>
              <a:chExt cx="281525" cy="271195"/>
            </a:xfrm>
          </p:grpSpPr>
          <p:sp>
            <p:nvSpPr>
              <p:cNvPr id="173" name="Elipse 172"/>
              <p:cNvSpPr/>
              <p:nvPr/>
            </p:nvSpPr>
            <p:spPr>
              <a:xfrm>
                <a:off x="9470390" y="2019022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4" name="Picture 6" descr="Diseño PNG Y SVG De Casco De Construcción Casco Icono De Trazo Para  Camisetas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7272" y="2039149"/>
                <a:ext cx="206761" cy="202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upo 78"/>
            <p:cNvGrpSpPr/>
            <p:nvPr/>
          </p:nvGrpSpPr>
          <p:grpSpPr>
            <a:xfrm>
              <a:off x="9493480" y="2420032"/>
              <a:ext cx="281525" cy="271195"/>
              <a:chOff x="9488063" y="2071324"/>
              <a:chExt cx="281525" cy="271195"/>
            </a:xfrm>
          </p:grpSpPr>
          <p:sp>
            <p:nvSpPr>
              <p:cNvPr id="171" name="Elipse 170"/>
              <p:cNvSpPr/>
              <p:nvPr/>
            </p:nvSpPr>
            <p:spPr>
              <a:xfrm>
                <a:off x="9488063" y="2071324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2" name="Picture 6" descr="Diseño PNG Y SVG De Casco De Construcción Casco Icono De Trazo Para  Camisetas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24593" y="2102801"/>
                <a:ext cx="206761" cy="202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0" name="Rectángulo 79"/>
            <p:cNvSpPr/>
            <p:nvPr/>
          </p:nvSpPr>
          <p:spPr>
            <a:xfrm>
              <a:off x="9702980" y="2025247"/>
              <a:ext cx="1566571" cy="2587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MADRE SELVA</a:t>
              </a:r>
              <a:endPara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INICIO </a:t>
              </a: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 LA </a:t>
              </a:r>
              <a:r>
                <a:rPr kumimoji="0" lang="es-MX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INGENIERIA</a:t>
              </a:r>
            </a:p>
            <a:p>
              <a:pPr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</a:t>
              </a:r>
              <a:r>
                <a:rPr lang="es-MX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BO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ángulo 80"/>
            <p:cNvSpPr/>
            <p:nvPr/>
          </p:nvSpPr>
          <p:spPr>
            <a:xfrm>
              <a:off x="9746476" y="2425511"/>
              <a:ext cx="1552063" cy="254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LAS DELICIAS X1</a:t>
              </a:r>
              <a:r>
                <a:rPr kumimoji="0" lang="es-BO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INICIO DE LA </a:t>
              </a:r>
              <a:r>
                <a:rPr kumimoji="0" lang="es-MX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INGENIERIA</a:t>
              </a:r>
            </a:p>
            <a:p>
              <a:pPr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</a:t>
              </a:r>
              <a:r>
                <a:rPr lang="es-MX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s-BO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Elipse 81"/>
            <p:cNvSpPr/>
            <p:nvPr/>
          </p:nvSpPr>
          <p:spPr>
            <a:xfrm>
              <a:off x="9488130" y="2849032"/>
              <a:ext cx="281525" cy="271195"/>
            </a:xfrm>
            <a:prstGeom prst="ellipse">
              <a:avLst/>
            </a:prstGeom>
            <a:solidFill>
              <a:srgbClr val="3A4F2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9722868" y="2878216"/>
              <a:ext cx="1745559" cy="254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s-BO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CHARAGUA-X1</a:t>
              </a:r>
            </a:p>
            <a:p>
              <a:pPr lvl="0">
                <a:defRPr/>
              </a:pPr>
              <a:r>
                <a:rPr lang="es-MX" sz="800" b="1" dirty="0" smtClean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INICIO </a:t>
              </a:r>
              <a:r>
                <a:rPr lang="es-MX" sz="8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LAS OBRAS </a:t>
              </a:r>
              <a:r>
                <a:rPr lang="es-MX" sz="800" b="1" dirty="0" smtClean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CIVILES</a:t>
              </a:r>
            </a:p>
            <a:p>
              <a:pPr lvl="0">
                <a:defRPr/>
              </a:pPr>
              <a:r>
                <a:rPr lang="es-MX" sz="700" b="1" dirty="0" smtClean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(YPF E&amp;P BOLIVIA S.A.)</a:t>
              </a:r>
              <a:endParaRPr lang="es-BO" sz="800" b="1" dirty="0">
                <a:solidFill>
                  <a:srgbClr val="3A4F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/>
            </a:blip>
            <a:stretch>
              <a:fillRect/>
            </a:stretch>
          </p:blipFill>
          <p:spPr>
            <a:xfrm>
              <a:off x="9509461" y="2873659"/>
              <a:ext cx="245114" cy="240616"/>
            </a:xfrm>
            <a:prstGeom prst="rect">
              <a:avLst/>
            </a:prstGeom>
          </p:spPr>
        </p:pic>
        <p:cxnSp>
          <p:nvCxnSpPr>
            <p:cNvPr id="85" name="Conector angular 84"/>
            <p:cNvCxnSpPr>
              <a:stCxn id="178" idx="2"/>
              <a:endCxn id="91" idx="1"/>
            </p:cNvCxnSpPr>
            <p:nvPr/>
          </p:nvCxnSpPr>
          <p:spPr>
            <a:xfrm rot="10800000" flipV="1">
              <a:off x="7582957" y="1294739"/>
              <a:ext cx="1904159" cy="2082391"/>
            </a:xfrm>
            <a:prstGeom prst="bentConnector2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angular 85"/>
            <p:cNvCxnSpPr>
              <a:stCxn id="176" idx="2"/>
              <a:endCxn id="91" idx="0"/>
            </p:cNvCxnSpPr>
            <p:nvPr/>
          </p:nvCxnSpPr>
          <p:spPr>
            <a:xfrm rot="10800000" flipV="1">
              <a:off x="7668424" y="1746530"/>
              <a:ext cx="1811344" cy="1597515"/>
            </a:xfrm>
            <a:prstGeom prst="bentConnector2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angular 86"/>
            <p:cNvCxnSpPr>
              <a:stCxn id="173" idx="2"/>
              <a:endCxn id="91" idx="7"/>
            </p:cNvCxnSpPr>
            <p:nvPr/>
          </p:nvCxnSpPr>
          <p:spPr>
            <a:xfrm rot="10800000" flipV="1">
              <a:off x="7753892" y="2154619"/>
              <a:ext cx="1716499" cy="1222511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angular 87"/>
            <p:cNvCxnSpPr>
              <a:stCxn id="171" idx="2"/>
              <a:endCxn id="91" idx="6"/>
            </p:cNvCxnSpPr>
            <p:nvPr/>
          </p:nvCxnSpPr>
          <p:spPr>
            <a:xfrm rot="10800000" flipV="1">
              <a:off x="7789293" y="2555630"/>
              <a:ext cx="1704186" cy="90137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angular 88"/>
            <p:cNvCxnSpPr>
              <a:stCxn id="84" idx="1"/>
              <a:endCxn id="91" idx="4"/>
            </p:cNvCxnSpPr>
            <p:nvPr/>
          </p:nvCxnSpPr>
          <p:spPr>
            <a:xfrm rot="10800000" flipV="1">
              <a:off x="7668424" y="2993966"/>
              <a:ext cx="1841037" cy="575995"/>
            </a:xfrm>
            <a:prstGeom prst="bentConnector4">
              <a:avLst>
                <a:gd name="adj1" fmla="val 46717"/>
                <a:gd name="adj2" fmla="val 139688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Elipse 90"/>
            <p:cNvSpPr/>
            <p:nvPr/>
          </p:nvSpPr>
          <p:spPr>
            <a:xfrm>
              <a:off x="7547554" y="3344046"/>
              <a:ext cx="241739" cy="225916"/>
            </a:xfrm>
            <a:prstGeom prst="ellipse">
              <a:avLst/>
            </a:prstGeom>
            <a:solidFill>
              <a:srgbClr val="3A4F2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2" name="Grupo 91"/>
            <p:cNvGrpSpPr/>
            <p:nvPr/>
          </p:nvGrpSpPr>
          <p:grpSpPr>
            <a:xfrm>
              <a:off x="9718042" y="5149709"/>
              <a:ext cx="1973084" cy="389116"/>
              <a:chOff x="9775091" y="4775463"/>
              <a:chExt cx="1973084" cy="389116"/>
            </a:xfrm>
          </p:grpSpPr>
          <p:grpSp>
            <p:nvGrpSpPr>
              <p:cNvPr id="167" name="Grupo 166"/>
              <p:cNvGrpSpPr/>
              <p:nvPr/>
            </p:nvGrpSpPr>
            <p:grpSpPr>
              <a:xfrm>
                <a:off x="9775091" y="4825324"/>
                <a:ext cx="281525" cy="272962"/>
                <a:chOff x="9634609" y="3794258"/>
                <a:chExt cx="281525" cy="272962"/>
              </a:xfrm>
            </p:grpSpPr>
            <p:sp>
              <p:nvSpPr>
                <p:cNvPr id="169" name="Elipse 168"/>
                <p:cNvSpPr/>
                <p:nvPr/>
              </p:nvSpPr>
              <p:spPr>
                <a:xfrm>
                  <a:off x="9634609" y="3796025"/>
                  <a:ext cx="281525" cy="271195"/>
                </a:xfrm>
                <a:prstGeom prst="ellipse">
                  <a:avLst/>
                </a:prstGeom>
                <a:solidFill>
                  <a:srgbClr val="3A4F2F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0" name="Imagen 169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/>
                </a:blip>
                <a:stretch>
                  <a:fillRect/>
                </a:stretch>
              </p:blipFill>
              <p:spPr>
                <a:xfrm>
                  <a:off x="9667017" y="3794258"/>
                  <a:ext cx="245114" cy="240616"/>
                </a:xfrm>
                <a:prstGeom prst="rect">
                  <a:avLst/>
                </a:prstGeom>
              </p:spPr>
            </p:pic>
          </p:grpSp>
          <p:sp>
            <p:nvSpPr>
              <p:cNvPr id="168" name="Rectángulo 167"/>
              <p:cNvSpPr/>
              <p:nvPr/>
            </p:nvSpPr>
            <p:spPr>
              <a:xfrm>
                <a:off x="10043874" y="4775463"/>
                <a:ext cx="1704301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s-MX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BERMEJO – X46D.</a:t>
                </a:r>
              </a:p>
              <a:p>
                <a:pPr lvl="0">
                  <a:defRPr/>
                </a:pPr>
                <a:r>
                  <a:rPr lang="es-MX" sz="8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OBRAS CIVILES </a:t>
                </a: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CONCLUIDAS</a:t>
                </a:r>
              </a:p>
              <a:p>
                <a:pPr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MATRIZ</a:t>
                </a:r>
                <a:r>
                  <a:rPr lang="es-MX" sz="7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s-BO" sz="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3" name="Grupo 92"/>
            <p:cNvGrpSpPr/>
            <p:nvPr/>
          </p:nvGrpSpPr>
          <p:grpSpPr>
            <a:xfrm>
              <a:off x="9729583" y="5560161"/>
              <a:ext cx="2016927" cy="306477"/>
              <a:chOff x="9762417" y="5315950"/>
              <a:chExt cx="2016927" cy="306477"/>
            </a:xfrm>
          </p:grpSpPr>
          <p:grpSp>
            <p:nvGrpSpPr>
              <p:cNvPr id="163" name="Grupo 162"/>
              <p:cNvGrpSpPr/>
              <p:nvPr/>
            </p:nvGrpSpPr>
            <p:grpSpPr>
              <a:xfrm>
                <a:off x="9762417" y="5315950"/>
                <a:ext cx="290628" cy="279286"/>
                <a:chOff x="9621935" y="3820402"/>
                <a:chExt cx="290628" cy="279286"/>
              </a:xfrm>
            </p:grpSpPr>
            <p:sp>
              <p:nvSpPr>
                <p:cNvPr id="165" name="Elipse 164"/>
                <p:cNvSpPr/>
                <p:nvPr/>
              </p:nvSpPr>
              <p:spPr>
                <a:xfrm>
                  <a:off x="9621935" y="3828493"/>
                  <a:ext cx="281525" cy="271195"/>
                </a:xfrm>
                <a:prstGeom prst="ellipse">
                  <a:avLst/>
                </a:prstGeom>
                <a:solidFill>
                  <a:srgbClr val="3A4F2F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6" name="Imagen 165"/>
                <p:cNvPicPr>
                  <a:picLocks noChangeAspect="1"/>
                </p:cNvPicPr>
                <p:nvPr/>
              </p:nvPicPr>
              <p:blipFill>
                <a:blip r:embed="rId7">
                  <a:lum bright="70000" contrast="-70000"/>
                  <a:extLst/>
                </a:blip>
                <a:stretch>
                  <a:fillRect/>
                </a:stretch>
              </p:blipFill>
              <p:spPr>
                <a:xfrm>
                  <a:off x="9667449" y="3820402"/>
                  <a:ext cx="245114" cy="240616"/>
                </a:xfrm>
                <a:prstGeom prst="rect">
                  <a:avLst/>
                </a:prstGeom>
              </p:spPr>
            </p:pic>
          </p:grpSp>
          <p:sp>
            <p:nvSpPr>
              <p:cNvPr id="164" name="Rectángulo 163"/>
              <p:cNvSpPr/>
              <p:nvPr/>
            </p:nvSpPr>
            <p:spPr>
              <a:xfrm>
                <a:off x="10032400" y="5387482"/>
                <a:ext cx="1746944" cy="2349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VILLAMONTES X7.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A4F2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INICIO DE LAS OBRAS CIVILES</a:t>
                </a:r>
              </a:p>
              <a:p>
                <a:pPr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MATRIZ</a:t>
                </a:r>
                <a:r>
                  <a:rPr lang="es-MX" sz="7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s-BO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4" name="Grupo 93"/>
            <p:cNvGrpSpPr/>
            <p:nvPr/>
          </p:nvGrpSpPr>
          <p:grpSpPr>
            <a:xfrm>
              <a:off x="9730855" y="4738995"/>
              <a:ext cx="2725094" cy="389116"/>
              <a:chOff x="9859083" y="4981348"/>
              <a:chExt cx="2725094" cy="389116"/>
            </a:xfrm>
          </p:grpSpPr>
          <p:grpSp>
            <p:nvGrpSpPr>
              <p:cNvPr id="159" name="Grupo 158"/>
              <p:cNvGrpSpPr/>
              <p:nvPr/>
            </p:nvGrpSpPr>
            <p:grpSpPr>
              <a:xfrm>
                <a:off x="9859083" y="5022658"/>
                <a:ext cx="281525" cy="271195"/>
                <a:chOff x="9115149" y="724328"/>
                <a:chExt cx="281525" cy="271195"/>
              </a:xfrm>
            </p:grpSpPr>
            <p:sp>
              <p:nvSpPr>
                <p:cNvPr id="161" name="Elipse 160"/>
                <p:cNvSpPr/>
                <p:nvPr/>
              </p:nvSpPr>
              <p:spPr>
                <a:xfrm>
                  <a:off x="9115149" y="724328"/>
                  <a:ext cx="281525" cy="271195"/>
                </a:xfrm>
                <a:prstGeom prst="ellipse">
                  <a:avLst/>
                </a:prstGeom>
                <a:solidFill>
                  <a:srgbClr val="005D86"/>
                </a:solidFill>
                <a:ln w="28575">
                  <a:solidFill>
                    <a:srgbClr val="FF5B5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62" name="Imagen 16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278" t="23361" r="46704" b="24942"/>
                <a:stretch/>
              </p:blipFill>
              <p:spPr>
                <a:xfrm>
                  <a:off x="9141475" y="736491"/>
                  <a:ext cx="254120" cy="242357"/>
                </a:xfrm>
                <a:prstGeom prst="ellipse">
                  <a:avLst/>
                </a:prstGeom>
                <a:ln w="3175" cap="rnd">
                  <a:solidFill>
                    <a:schemeClr val="accent1"/>
                  </a:solidFill>
                </a:ln>
                <a:effectLst/>
              </p:spPr>
            </p:pic>
          </p:grpSp>
          <p:sp>
            <p:nvSpPr>
              <p:cNvPr id="160" name="Rectángulo 159"/>
              <p:cNvSpPr/>
              <p:nvPr/>
            </p:nvSpPr>
            <p:spPr>
              <a:xfrm>
                <a:off x="10123792" y="4981348"/>
                <a:ext cx="2460385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pt-BR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CHACO </a:t>
                </a:r>
                <a:r>
                  <a:rPr lang="pt-BR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ESTE-X8D.</a:t>
                </a:r>
                <a:endParaRPr lang="pt-BR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PERFORACIÓN CONCLUIDA</a:t>
                </a:r>
              </a:p>
              <a:p>
                <a:pPr lvl="0"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(VINTAGE PETROLEUM BOLIVIANA LTD.)</a:t>
                </a:r>
                <a:endParaRPr lang="es-BO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Grupo 94"/>
            <p:cNvGrpSpPr/>
            <p:nvPr/>
          </p:nvGrpSpPr>
          <p:grpSpPr>
            <a:xfrm>
              <a:off x="9735581" y="3526402"/>
              <a:ext cx="2295234" cy="403788"/>
              <a:chOff x="9916048" y="4603895"/>
              <a:chExt cx="2295234" cy="403788"/>
            </a:xfrm>
          </p:grpSpPr>
          <p:grpSp>
            <p:nvGrpSpPr>
              <p:cNvPr id="155" name="Grupo 154"/>
              <p:cNvGrpSpPr/>
              <p:nvPr/>
            </p:nvGrpSpPr>
            <p:grpSpPr>
              <a:xfrm>
                <a:off x="9916048" y="4603895"/>
                <a:ext cx="281525" cy="271195"/>
                <a:chOff x="9121539" y="477999"/>
                <a:chExt cx="281525" cy="271195"/>
              </a:xfrm>
            </p:grpSpPr>
            <p:sp>
              <p:nvSpPr>
                <p:cNvPr id="157" name="Elipse 156"/>
                <p:cNvSpPr/>
                <p:nvPr/>
              </p:nvSpPr>
              <p:spPr>
                <a:xfrm>
                  <a:off x="9121539" y="477999"/>
                  <a:ext cx="281525" cy="271195"/>
                </a:xfrm>
                <a:prstGeom prst="ellipse">
                  <a:avLst/>
                </a:prstGeom>
                <a:solidFill>
                  <a:srgbClr val="005D86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8" name="Imagen 15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278" t="23361" r="46704" b="24942"/>
                <a:stretch/>
              </p:blipFill>
              <p:spPr>
                <a:xfrm>
                  <a:off x="9139049" y="493493"/>
                  <a:ext cx="254120" cy="242357"/>
                </a:xfrm>
                <a:prstGeom prst="ellipse">
                  <a:avLst/>
                </a:prstGeom>
                <a:ln w="3175" cap="rnd">
                  <a:solidFill>
                    <a:srgbClr val="333333"/>
                  </a:solidFill>
                </a:ln>
                <a:effectLst/>
              </p:spPr>
            </p:pic>
          </p:grpSp>
          <p:sp>
            <p:nvSpPr>
              <p:cNvPr id="156" name="Rectángulo 155"/>
              <p:cNvSpPr/>
              <p:nvPr/>
            </p:nvSpPr>
            <p:spPr>
              <a:xfrm>
                <a:off x="10152627" y="4618567"/>
                <a:ext cx="2058655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pt-BR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CHACO ESTE-X7D</a:t>
                </a:r>
              </a:p>
              <a:p>
                <a:pPr lvl="0">
                  <a:defRPr/>
                </a:pPr>
                <a:r>
                  <a:rPr lang="es-MX" sz="9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EXITOSO</a:t>
                </a:r>
              </a:p>
              <a:p>
                <a:pPr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VINTAGE PETROLEUM BOLIVIANA LTD.)</a:t>
                </a:r>
                <a:endParaRPr lang="es-MX" sz="800" b="1" dirty="0" smtClean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:endParaRPr lang="es-BO" sz="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6" name="Grupo 95"/>
            <p:cNvGrpSpPr/>
            <p:nvPr/>
          </p:nvGrpSpPr>
          <p:grpSpPr>
            <a:xfrm>
              <a:off x="9749284" y="3914485"/>
              <a:ext cx="2216353" cy="389116"/>
              <a:chOff x="9926696" y="4984033"/>
              <a:chExt cx="2216353" cy="389116"/>
            </a:xfrm>
          </p:grpSpPr>
          <p:grpSp>
            <p:nvGrpSpPr>
              <p:cNvPr id="151" name="Grupo 150"/>
              <p:cNvGrpSpPr/>
              <p:nvPr/>
            </p:nvGrpSpPr>
            <p:grpSpPr>
              <a:xfrm>
                <a:off x="9926696" y="5037783"/>
                <a:ext cx="281525" cy="271195"/>
                <a:chOff x="9127102" y="574727"/>
                <a:chExt cx="281525" cy="271195"/>
              </a:xfrm>
            </p:grpSpPr>
            <p:sp>
              <p:nvSpPr>
                <p:cNvPr id="153" name="Elipse 152"/>
                <p:cNvSpPr/>
                <p:nvPr/>
              </p:nvSpPr>
              <p:spPr>
                <a:xfrm>
                  <a:off x="9127102" y="574727"/>
                  <a:ext cx="281525" cy="271195"/>
                </a:xfrm>
                <a:prstGeom prst="ellipse">
                  <a:avLst/>
                </a:prstGeom>
                <a:solidFill>
                  <a:srgbClr val="005D86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4" name="Imagen 15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278" t="23361" r="46704" b="24942"/>
                <a:stretch/>
              </p:blipFill>
              <p:spPr>
                <a:xfrm>
                  <a:off x="9146646" y="592658"/>
                  <a:ext cx="254120" cy="242357"/>
                </a:xfrm>
                <a:prstGeom prst="ellipse">
                  <a:avLst/>
                </a:prstGeom>
                <a:ln w="3175" cap="rnd">
                  <a:solidFill>
                    <a:srgbClr val="333333"/>
                  </a:solidFill>
                </a:ln>
                <a:effectLst/>
              </p:spPr>
            </p:pic>
          </p:grpSp>
          <p:sp>
            <p:nvSpPr>
              <p:cNvPr id="152" name="Rectángulo 151"/>
              <p:cNvSpPr/>
              <p:nvPr/>
            </p:nvSpPr>
            <p:spPr>
              <a:xfrm>
                <a:off x="10157661" y="4984033"/>
                <a:ext cx="1985388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pt-BR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CHACO ESTE-X9D</a:t>
                </a:r>
              </a:p>
              <a:p>
                <a:pPr lvl="0">
                  <a:defRPr/>
                </a:pPr>
                <a:r>
                  <a:rPr lang="es-MX" sz="9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EXITOSO</a:t>
                </a:r>
              </a:p>
              <a:p>
                <a:pPr lvl="0"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(VINTAGE PETROLEUM BOLIVIANA LTD.)</a:t>
                </a:r>
                <a:endParaRPr lang="es-BO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Grupo 96"/>
            <p:cNvGrpSpPr/>
            <p:nvPr/>
          </p:nvGrpSpPr>
          <p:grpSpPr>
            <a:xfrm>
              <a:off x="9738513" y="4333837"/>
              <a:ext cx="1836185" cy="389116"/>
              <a:chOff x="9901917" y="5428218"/>
              <a:chExt cx="1836185" cy="389116"/>
            </a:xfrm>
          </p:grpSpPr>
          <p:sp>
            <p:nvSpPr>
              <p:cNvPr id="148" name="Elipse 147"/>
              <p:cNvSpPr/>
              <p:nvPr/>
            </p:nvSpPr>
            <p:spPr>
              <a:xfrm>
                <a:off x="9901917" y="5485513"/>
                <a:ext cx="281525" cy="249744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Rectángulo 148"/>
              <p:cNvSpPr/>
              <p:nvPr/>
            </p:nvSpPr>
            <p:spPr>
              <a:xfrm>
                <a:off x="10159616" y="5428218"/>
                <a:ext cx="1578486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pt-BR" sz="1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ASTILLERO </a:t>
                </a:r>
                <a:r>
                  <a:rPr lang="pt-BR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</a:t>
                </a:r>
              </a:p>
              <a:p>
                <a:pPr lvl="0"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 PERFORACIÓN</a:t>
                </a:r>
              </a:p>
              <a:p>
                <a:pPr lvl="0">
                  <a:defRPr/>
                </a:pPr>
                <a:r>
                  <a:rPr lang="es-MX" sz="7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(YPFB CHACO S.A)</a:t>
                </a:r>
                <a:endParaRPr lang="es-BO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0" name="Imagen 149"/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l="3779" t="25540" r="32327" b="28471"/>
              <a:stretch/>
            </p:blipFill>
            <p:spPr>
              <a:xfrm>
                <a:off x="9969842" y="5513119"/>
                <a:ext cx="153164" cy="222138"/>
              </a:xfrm>
              <a:prstGeom prst="rect">
                <a:avLst/>
              </a:prstGeom>
            </p:spPr>
          </p:pic>
        </p:grpSp>
        <p:cxnSp>
          <p:nvCxnSpPr>
            <p:cNvPr id="99" name="Conector angular 98"/>
            <p:cNvCxnSpPr>
              <a:stCxn id="154" idx="2"/>
              <a:endCxn id="98" idx="0"/>
            </p:cNvCxnSpPr>
            <p:nvPr/>
          </p:nvCxnSpPr>
          <p:spPr>
            <a:xfrm rot="10800000" flipV="1">
              <a:off x="7165010" y="4107344"/>
              <a:ext cx="2603818" cy="714611"/>
            </a:xfrm>
            <a:prstGeom prst="bentConnector2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angular 99"/>
            <p:cNvCxnSpPr>
              <a:stCxn id="148" idx="2"/>
              <a:endCxn id="98" idx="7"/>
            </p:cNvCxnSpPr>
            <p:nvPr/>
          </p:nvCxnSpPr>
          <p:spPr>
            <a:xfrm rot="10800000" flipV="1">
              <a:off x="7253760" y="4516003"/>
              <a:ext cx="2484753" cy="341027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angular 100"/>
            <p:cNvCxnSpPr>
              <a:stCxn id="162" idx="2"/>
              <a:endCxn id="98" idx="6"/>
            </p:cNvCxnSpPr>
            <p:nvPr/>
          </p:nvCxnSpPr>
          <p:spPr>
            <a:xfrm rot="10800000" flipV="1">
              <a:off x="7290522" y="4913647"/>
              <a:ext cx="2466659" cy="2806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angular 101"/>
            <p:cNvCxnSpPr>
              <a:stCxn id="169" idx="2"/>
              <a:endCxn id="98" idx="5"/>
            </p:cNvCxnSpPr>
            <p:nvPr/>
          </p:nvCxnSpPr>
          <p:spPr>
            <a:xfrm rot="10800000">
              <a:off x="7253761" y="5026391"/>
              <a:ext cx="2464282" cy="310544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angular 102"/>
            <p:cNvCxnSpPr>
              <a:stCxn id="165" idx="2"/>
              <a:endCxn id="98" idx="4"/>
            </p:cNvCxnSpPr>
            <p:nvPr/>
          </p:nvCxnSpPr>
          <p:spPr>
            <a:xfrm rot="10800000">
              <a:off x="7165010" y="5061466"/>
              <a:ext cx="2564573" cy="642384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upo 104"/>
            <p:cNvGrpSpPr/>
            <p:nvPr/>
          </p:nvGrpSpPr>
          <p:grpSpPr>
            <a:xfrm>
              <a:off x="2514599" y="1089562"/>
              <a:ext cx="2099948" cy="389116"/>
              <a:chOff x="2130782" y="804803"/>
              <a:chExt cx="2099948" cy="389116"/>
            </a:xfrm>
          </p:grpSpPr>
          <p:sp>
            <p:nvSpPr>
              <p:cNvPr id="145" name="Elipse 144"/>
              <p:cNvSpPr/>
              <p:nvPr/>
            </p:nvSpPr>
            <p:spPr>
              <a:xfrm>
                <a:off x="3949205" y="859002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6" name="Imagen 145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/>
              </a:blip>
              <a:stretch>
                <a:fillRect/>
              </a:stretch>
            </p:blipFill>
            <p:spPr>
              <a:xfrm>
                <a:off x="3976958" y="859002"/>
                <a:ext cx="245114" cy="240616"/>
              </a:xfrm>
              <a:prstGeom prst="rect">
                <a:avLst/>
              </a:prstGeom>
            </p:spPr>
          </p:pic>
          <p:sp>
            <p:nvSpPr>
              <p:cNvPr id="147" name="Rectángulo 146"/>
              <p:cNvSpPr/>
              <p:nvPr/>
            </p:nvSpPr>
            <p:spPr>
              <a:xfrm>
                <a:off x="2130782" y="804803"/>
                <a:ext cx="1852983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 fontAlgn="ctr">
                  <a:defRPr/>
                </a:pPr>
                <a:r>
                  <a:rPr lang="es-BO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TOMACHI </a:t>
                </a:r>
                <a:r>
                  <a:rPr lang="es-BO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X1 IE</a:t>
                </a:r>
              </a:p>
              <a:p>
                <a:pPr lvl="0" algn="r">
                  <a:defRPr/>
                </a:pPr>
                <a:r>
                  <a:rPr lang="es-MX" sz="8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INICIO DE LAS OBRAS </a:t>
                </a: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CIVILES</a:t>
                </a:r>
              </a:p>
              <a:p>
                <a:pPr lvl="0" algn="r">
                  <a:defRPr/>
                </a:pPr>
                <a:r>
                  <a:rPr lang="es-MX" sz="7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(YPFB CASA MATRIZ)</a:t>
                </a:r>
                <a:endParaRPr lang="es-BO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6" name="Conector angular 105"/>
            <p:cNvCxnSpPr>
              <a:stCxn id="145" idx="6"/>
              <a:endCxn id="104" idx="2"/>
            </p:cNvCxnSpPr>
            <p:nvPr/>
          </p:nvCxnSpPr>
          <p:spPr>
            <a:xfrm>
              <a:off x="4614547" y="1279359"/>
              <a:ext cx="946738" cy="6838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angular 106"/>
            <p:cNvCxnSpPr>
              <a:stCxn id="138" idx="6"/>
              <a:endCxn id="104" idx="3"/>
            </p:cNvCxnSpPr>
            <p:nvPr/>
          </p:nvCxnSpPr>
          <p:spPr>
            <a:xfrm flipV="1">
              <a:off x="4602478" y="1427671"/>
              <a:ext cx="996071" cy="309310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Elipse 107"/>
            <p:cNvSpPr/>
            <p:nvPr/>
          </p:nvSpPr>
          <p:spPr>
            <a:xfrm>
              <a:off x="5291215" y="2694856"/>
              <a:ext cx="219684" cy="216352"/>
            </a:xfrm>
            <a:prstGeom prst="ellipse">
              <a:avLst/>
            </a:prstGeom>
            <a:solidFill>
              <a:srgbClr val="3E6F37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Elipse 108"/>
            <p:cNvSpPr/>
            <p:nvPr/>
          </p:nvSpPr>
          <p:spPr>
            <a:xfrm>
              <a:off x="3990126" y="2445113"/>
              <a:ext cx="281525" cy="249744"/>
            </a:xfrm>
            <a:prstGeom prst="ellipse">
              <a:avLst/>
            </a:prstGeom>
            <a:solidFill>
              <a:srgbClr val="3A4F2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Imagen 109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779" t="25540" r="32327" b="28471"/>
            <a:stretch/>
          </p:blipFill>
          <p:spPr>
            <a:xfrm>
              <a:off x="4046208" y="2472718"/>
              <a:ext cx="153164" cy="222138"/>
            </a:xfrm>
            <a:prstGeom prst="rect">
              <a:avLst/>
            </a:prstGeom>
          </p:spPr>
        </p:pic>
        <p:sp>
          <p:nvSpPr>
            <p:cNvPr id="111" name="Rectángulo 110"/>
            <p:cNvSpPr/>
            <p:nvPr/>
          </p:nvSpPr>
          <p:spPr>
            <a:xfrm>
              <a:off x="2248835" y="2412339"/>
              <a:ext cx="1762487" cy="3891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es-BO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MAYAYA CENTRO X1 IE</a:t>
              </a:r>
            </a:p>
            <a:p>
              <a:pPr lvl="0" algn="r">
                <a:defRPr/>
              </a:pPr>
              <a:r>
                <a:rPr lang="es-MX" sz="8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MX" sz="800" b="1" dirty="0" smtClean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PERFORACIÓN</a:t>
              </a:r>
            </a:p>
            <a:p>
              <a:pPr lvl="0" algn="r">
                <a:defRPr/>
              </a:pPr>
              <a:r>
                <a:rPr lang="es-MX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MX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MATRIZ)</a:t>
              </a:r>
              <a:endParaRPr lang="es-BO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3" name="Grupo 112"/>
            <p:cNvGrpSpPr/>
            <p:nvPr/>
          </p:nvGrpSpPr>
          <p:grpSpPr>
            <a:xfrm>
              <a:off x="2442658" y="3517046"/>
              <a:ext cx="1851222" cy="389116"/>
              <a:chOff x="2442658" y="3517046"/>
              <a:chExt cx="1851222" cy="389116"/>
            </a:xfrm>
          </p:grpSpPr>
          <p:sp>
            <p:nvSpPr>
              <p:cNvPr id="141" name="Rectángulo 140"/>
              <p:cNvSpPr/>
              <p:nvPr/>
            </p:nvSpPr>
            <p:spPr>
              <a:xfrm>
                <a:off x="2442658" y="3517046"/>
                <a:ext cx="1578486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defRPr/>
                </a:pPr>
                <a:r>
                  <a:rPr lang="pt-BR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ITACARAY X1</a:t>
                </a:r>
              </a:p>
              <a:p>
                <a:pPr lvl="0" algn="r"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PERFORACIÓN CONCLUIDA</a:t>
                </a:r>
              </a:p>
              <a:p>
                <a:pPr lvl="0" algn="r">
                  <a:defRPr/>
                </a:pPr>
                <a:r>
                  <a:rPr lang="es-MX" sz="7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(YPFB CHACO S.A)</a:t>
                </a:r>
                <a:endParaRPr lang="es-BO" sz="8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42" name="Grupo 141"/>
              <p:cNvGrpSpPr/>
              <p:nvPr/>
            </p:nvGrpSpPr>
            <p:grpSpPr>
              <a:xfrm>
                <a:off x="4012355" y="3571273"/>
                <a:ext cx="281525" cy="271195"/>
                <a:chOff x="9074155" y="905922"/>
                <a:chExt cx="281525" cy="271195"/>
              </a:xfrm>
            </p:grpSpPr>
            <p:sp>
              <p:nvSpPr>
                <p:cNvPr id="143" name="Elipse 142"/>
                <p:cNvSpPr/>
                <p:nvPr/>
              </p:nvSpPr>
              <p:spPr>
                <a:xfrm>
                  <a:off x="9074155" y="905922"/>
                  <a:ext cx="281525" cy="271195"/>
                </a:xfrm>
                <a:prstGeom prst="ellipse">
                  <a:avLst/>
                </a:prstGeom>
                <a:solidFill>
                  <a:srgbClr val="005D86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44" name="Imagen 14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278" t="23361" r="46704" b="24942"/>
                <a:stretch/>
              </p:blipFill>
              <p:spPr>
                <a:xfrm>
                  <a:off x="9092252" y="914130"/>
                  <a:ext cx="254120" cy="242357"/>
                </a:xfrm>
                <a:prstGeom prst="ellipse">
                  <a:avLst/>
                </a:prstGeom>
                <a:solidFill>
                  <a:srgbClr val="3A4F2F"/>
                </a:solidFill>
                <a:ln w="3175" cap="rnd">
                  <a:solidFill>
                    <a:schemeClr val="accent1"/>
                  </a:solidFill>
                </a:ln>
                <a:effectLst/>
              </p:spPr>
            </p:pic>
          </p:grpSp>
        </p:grpSp>
        <p:grpSp>
          <p:nvGrpSpPr>
            <p:cNvPr id="114" name="Grupo 113"/>
            <p:cNvGrpSpPr/>
            <p:nvPr/>
          </p:nvGrpSpPr>
          <p:grpSpPr>
            <a:xfrm>
              <a:off x="2507793" y="1601383"/>
              <a:ext cx="2094685" cy="402739"/>
              <a:chOff x="2123975" y="942596"/>
              <a:chExt cx="2094685" cy="402739"/>
            </a:xfrm>
          </p:grpSpPr>
          <p:sp>
            <p:nvSpPr>
              <p:cNvPr id="138" name="Elipse 137"/>
              <p:cNvSpPr/>
              <p:nvPr/>
            </p:nvSpPr>
            <p:spPr>
              <a:xfrm>
                <a:off x="3937135" y="942596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9" name="Imagen 138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/>
              </a:blip>
              <a:stretch>
                <a:fillRect/>
              </a:stretch>
            </p:blipFill>
            <p:spPr>
              <a:xfrm>
                <a:off x="3964541" y="951981"/>
                <a:ext cx="245114" cy="240616"/>
              </a:xfrm>
              <a:prstGeom prst="rect">
                <a:avLst/>
              </a:prstGeom>
            </p:spPr>
          </p:pic>
          <p:sp>
            <p:nvSpPr>
              <p:cNvPr id="140" name="Rectángulo 139"/>
              <p:cNvSpPr/>
              <p:nvPr/>
            </p:nvSpPr>
            <p:spPr>
              <a:xfrm>
                <a:off x="2123975" y="956219"/>
                <a:ext cx="1852983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 fontAlgn="ctr">
                  <a:defRPr/>
                </a:pPr>
                <a:r>
                  <a:rPr lang="es-BO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TOMACHI X2 </a:t>
                </a:r>
                <a:r>
                  <a:rPr lang="es-BO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IE</a:t>
                </a:r>
              </a:p>
              <a:p>
                <a:pPr lvl="0" algn="r">
                  <a:defRPr/>
                </a:pPr>
                <a:r>
                  <a:rPr lang="es-MX" sz="8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INICIO DE LAS OBRAS </a:t>
                </a: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CIVILES</a:t>
                </a:r>
              </a:p>
              <a:p>
                <a:pPr algn="r"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MATRIZ)</a:t>
                </a:r>
                <a:endParaRPr lang="es-BO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r">
                  <a:defRPr/>
                </a:pPr>
                <a:endParaRPr lang="es-BO" sz="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5" name="Grupo 114"/>
            <p:cNvGrpSpPr/>
            <p:nvPr/>
          </p:nvGrpSpPr>
          <p:grpSpPr>
            <a:xfrm>
              <a:off x="2319518" y="3956524"/>
              <a:ext cx="1978875" cy="389116"/>
              <a:chOff x="2316523" y="3619680"/>
              <a:chExt cx="1978875" cy="389116"/>
            </a:xfrm>
          </p:grpSpPr>
          <p:sp>
            <p:nvSpPr>
              <p:cNvPr id="134" name="Rectángulo 133"/>
              <p:cNvSpPr/>
              <p:nvPr/>
            </p:nvSpPr>
            <p:spPr>
              <a:xfrm>
                <a:off x="2316523" y="3619680"/>
                <a:ext cx="1716472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defRPr/>
                </a:pPr>
                <a:r>
                  <a:rPr lang="pt-BR" sz="1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VUELTA GRANDE X1001</a:t>
                </a:r>
              </a:p>
              <a:p>
                <a:pPr lvl="0" algn="r"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PERFORACIÓN CONCLUIDA</a:t>
                </a:r>
              </a:p>
              <a:p>
                <a:pPr lvl="0" algn="r">
                  <a:defRPr/>
                </a:pPr>
                <a:r>
                  <a:rPr lang="es-MX" sz="7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(YPFB CHACO S.A)</a:t>
                </a:r>
                <a:endParaRPr lang="es-BO" sz="700" b="1" dirty="0">
                  <a:solidFill>
                    <a:srgbClr val="3A4F2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5" name="Grupo 134"/>
              <p:cNvGrpSpPr/>
              <p:nvPr/>
            </p:nvGrpSpPr>
            <p:grpSpPr>
              <a:xfrm>
                <a:off x="4013873" y="3644157"/>
                <a:ext cx="281525" cy="271195"/>
                <a:chOff x="9075673" y="978806"/>
                <a:chExt cx="281525" cy="271195"/>
              </a:xfrm>
            </p:grpSpPr>
            <p:sp>
              <p:nvSpPr>
                <p:cNvPr id="136" name="Elipse 135"/>
                <p:cNvSpPr/>
                <p:nvPr/>
              </p:nvSpPr>
              <p:spPr>
                <a:xfrm>
                  <a:off x="9075673" y="978806"/>
                  <a:ext cx="281525" cy="271195"/>
                </a:xfrm>
                <a:prstGeom prst="ellipse">
                  <a:avLst/>
                </a:prstGeom>
                <a:solidFill>
                  <a:srgbClr val="005D86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37" name="Imagen 13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2278" t="23361" r="46704" b="24942"/>
                <a:stretch/>
              </p:blipFill>
              <p:spPr>
                <a:xfrm>
                  <a:off x="9095882" y="991321"/>
                  <a:ext cx="254120" cy="242357"/>
                </a:xfrm>
                <a:prstGeom prst="ellipse">
                  <a:avLst/>
                </a:prstGeom>
                <a:ln w="3175" cap="rnd">
                  <a:solidFill>
                    <a:srgbClr val="333333"/>
                  </a:solidFill>
                </a:ln>
                <a:effectLst/>
              </p:spPr>
            </p:pic>
          </p:grpSp>
        </p:grpSp>
        <p:grpSp>
          <p:nvGrpSpPr>
            <p:cNvPr id="116" name="Grupo 115"/>
            <p:cNvGrpSpPr/>
            <p:nvPr/>
          </p:nvGrpSpPr>
          <p:grpSpPr>
            <a:xfrm>
              <a:off x="2159340" y="4396002"/>
              <a:ext cx="2155740" cy="389116"/>
              <a:chOff x="2076215" y="844753"/>
              <a:chExt cx="2155740" cy="389116"/>
            </a:xfrm>
          </p:grpSpPr>
          <p:sp>
            <p:nvSpPr>
              <p:cNvPr id="131" name="Elipse 130"/>
              <p:cNvSpPr/>
              <p:nvPr/>
            </p:nvSpPr>
            <p:spPr>
              <a:xfrm>
                <a:off x="3950430" y="898788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2" name="Imagen 131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/>
              </a:blip>
              <a:stretch>
                <a:fillRect/>
              </a:stretch>
            </p:blipFill>
            <p:spPr>
              <a:xfrm>
                <a:off x="3968635" y="904612"/>
                <a:ext cx="245114" cy="240616"/>
              </a:xfrm>
              <a:prstGeom prst="rect">
                <a:avLst/>
              </a:prstGeom>
            </p:spPr>
          </p:pic>
          <p:sp>
            <p:nvSpPr>
              <p:cNvPr id="133" name="Rectángulo 132"/>
              <p:cNvSpPr/>
              <p:nvPr/>
            </p:nvSpPr>
            <p:spPr>
              <a:xfrm>
                <a:off x="2076215" y="844753"/>
                <a:ext cx="1912508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>
                  <a:defRPr/>
                </a:pPr>
                <a:r>
                  <a:rPr lang="es-MX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IÑAU </a:t>
                </a:r>
                <a:r>
                  <a:rPr lang="es-MX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X3D</a:t>
                </a:r>
                <a:endParaRPr lang="es-MX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r">
                  <a:defRPr/>
                </a:pPr>
                <a:r>
                  <a:rPr lang="es-MX" sz="8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OBRAS CIVILES </a:t>
                </a: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CONCLUIDAS</a:t>
                </a:r>
              </a:p>
              <a:p>
                <a:pPr lvl="0" algn="r"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MATRIZ)</a:t>
                </a:r>
                <a:endParaRPr lang="es-BO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7" name="Grupo 116"/>
            <p:cNvGrpSpPr/>
            <p:nvPr/>
          </p:nvGrpSpPr>
          <p:grpSpPr>
            <a:xfrm>
              <a:off x="2146237" y="4821956"/>
              <a:ext cx="2168843" cy="389116"/>
              <a:chOff x="2061121" y="908770"/>
              <a:chExt cx="2168843" cy="389116"/>
            </a:xfrm>
          </p:grpSpPr>
          <p:sp>
            <p:nvSpPr>
              <p:cNvPr id="128" name="Elipse 127"/>
              <p:cNvSpPr/>
              <p:nvPr/>
            </p:nvSpPr>
            <p:spPr>
              <a:xfrm>
                <a:off x="3948439" y="975914"/>
                <a:ext cx="281525" cy="271195"/>
              </a:xfrm>
              <a:prstGeom prst="ellipse">
                <a:avLst/>
              </a:prstGeom>
              <a:solidFill>
                <a:srgbClr val="3A4F2F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9" name="Imagen 128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/>
              </a:blip>
              <a:stretch>
                <a:fillRect/>
              </a:stretch>
            </p:blipFill>
            <p:spPr>
              <a:xfrm>
                <a:off x="3974399" y="976431"/>
                <a:ext cx="245114" cy="240616"/>
              </a:xfrm>
              <a:prstGeom prst="rect">
                <a:avLst/>
              </a:prstGeom>
            </p:spPr>
          </p:pic>
          <p:sp>
            <p:nvSpPr>
              <p:cNvPr id="130" name="Rectángulo 129"/>
              <p:cNvSpPr/>
              <p:nvPr/>
            </p:nvSpPr>
            <p:spPr>
              <a:xfrm>
                <a:off x="2061121" y="908770"/>
                <a:ext cx="1938715" cy="3891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>
                  <a:defRPr/>
                </a:pPr>
                <a:r>
                  <a:rPr lang="es-MX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YAPUCAITI-X1</a:t>
                </a:r>
                <a:endParaRPr lang="es-MX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r">
                  <a:defRPr/>
                </a:pP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OBRAS </a:t>
                </a:r>
                <a:r>
                  <a:rPr lang="es-MX" sz="8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CIVILES </a:t>
                </a:r>
                <a:r>
                  <a:rPr lang="es-MX" sz="800" b="1" dirty="0" smtClean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CONCLUIDAS</a:t>
                </a:r>
              </a:p>
              <a:p>
                <a:pPr lvl="0" algn="r">
                  <a:defRPr/>
                </a:pPr>
                <a:r>
                  <a:rPr lang="es-MX" sz="700" b="1" dirty="0">
                    <a:solidFill>
                      <a:srgbClr val="3A4F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s-MX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YPFB CASA MATRIZ)</a:t>
                </a:r>
                <a:endParaRPr lang="es-BO" sz="7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8" name="Grupo 117"/>
            <p:cNvGrpSpPr/>
            <p:nvPr/>
          </p:nvGrpSpPr>
          <p:grpSpPr>
            <a:xfrm>
              <a:off x="2146237" y="5241361"/>
              <a:ext cx="2175751" cy="389116"/>
              <a:chOff x="2146237" y="5241361"/>
              <a:chExt cx="2175751" cy="389116"/>
            </a:xfrm>
          </p:grpSpPr>
          <p:grpSp>
            <p:nvGrpSpPr>
              <p:cNvPr id="124" name="Grupo 123"/>
              <p:cNvGrpSpPr/>
              <p:nvPr/>
            </p:nvGrpSpPr>
            <p:grpSpPr>
              <a:xfrm>
                <a:off x="2146237" y="5241361"/>
                <a:ext cx="2175751" cy="389116"/>
                <a:chOff x="2055368" y="981167"/>
                <a:chExt cx="2175751" cy="389116"/>
              </a:xfrm>
            </p:grpSpPr>
            <p:sp>
              <p:nvSpPr>
                <p:cNvPr id="126" name="Elipse 125"/>
                <p:cNvSpPr/>
                <p:nvPr/>
              </p:nvSpPr>
              <p:spPr>
                <a:xfrm>
                  <a:off x="3949594" y="1028772"/>
                  <a:ext cx="281525" cy="271195"/>
                </a:xfrm>
                <a:prstGeom prst="ellipse">
                  <a:avLst/>
                </a:prstGeom>
                <a:solidFill>
                  <a:srgbClr val="3A4F2F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BO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ángulo 126"/>
                <p:cNvSpPr/>
                <p:nvPr/>
              </p:nvSpPr>
              <p:spPr>
                <a:xfrm>
                  <a:off x="2055368" y="981167"/>
                  <a:ext cx="1920252" cy="38911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r">
                    <a:defRPr/>
                  </a:pPr>
                  <a:r>
                    <a:rPr lang="es-BO" sz="10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INGRE X3D</a:t>
                  </a:r>
                </a:p>
                <a:p>
                  <a:pPr lvl="0" algn="r">
                    <a:defRPr/>
                  </a:pPr>
                  <a:r>
                    <a:rPr lang="es-MX" sz="800" b="1" dirty="0">
                      <a:solidFill>
                        <a:srgbClr val="3A4F2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CONCLUSIÓN DE LA </a:t>
                  </a:r>
                  <a:r>
                    <a:rPr lang="es-MX" sz="800" b="1" dirty="0" smtClean="0">
                      <a:solidFill>
                        <a:srgbClr val="3A4F2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INGENIERIA</a:t>
                  </a:r>
                </a:p>
                <a:p>
                  <a:pPr lvl="0" algn="r">
                    <a:defRPr/>
                  </a:pPr>
                  <a:r>
                    <a:rPr lang="es-MX" sz="700" b="1" dirty="0">
                      <a:solidFill>
                        <a:srgbClr val="3A4F2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s-MX" sz="7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YPFB CASA MATRIZ)</a:t>
                  </a:r>
                  <a:endParaRPr lang="es-BO" sz="7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5" name="Picture 6" descr="Diseño PNG Y SVG De Casco De Construcción Casco Icono De Trazo Para  Camisetas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6489" y="5311397"/>
                <a:ext cx="206761" cy="202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19" name="Conector angular 118"/>
            <p:cNvCxnSpPr>
              <a:stCxn id="112" idx="0"/>
              <a:endCxn id="144" idx="6"/>
            </p:cNvCxnSpPr>
            <p:nvPr/>
          </p:nvCxnSpPr>
          <p:spPr>
            <a:xfrm rot="16200000" flipV="1">
              <a:off x="5283212" y="2702020"/>
              <a:ext cx="542002" cy="2539283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angular 119"/>
            <p:cNvCxnSpPr>
              <a:stCxn id="112" idx="1"/>
              <a:endCxn id="136" idx="6"/>
            </p:cNvCxnSpPr>
            <p:nvPr/>
          </p:nvCxnSpPr>
          <p:spPr>
            <a:xfrm rot="16200000" flipV="1">
              <a:off x="5454278" y="2960715"/>
              <a:ext cx="152767" cy="2464536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angular 120"/>
            <p:cNvCxnSpPr>
              <a:stCxn id="112" idx="2"/>
              <a:endCxn id="132" idx="3"/>
            </p:cNvCxnSpPr>
            <p:nvPr/>
          </p:nvCxnSpPr>
          <p:spPr>
            <a:xfrm rot="10800000" flipV="1">
              <a:off x="4296873" y="4333837"/>
              <a:ext cx="2440820" cy="24233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angular 121"/>
            <p:cNvCxnSpPr>
              <a:stCxn id="112" idx="3"/>
              <a:endCxn id="129" idx="3"/>
            </p:cNvCxnSpPr>
            <p:nvPr/>
          </p:nvCxnSpPr>
          <p:spPr>
            <a:xfrm rot="5400000">
              <a:off x="5227970" y="3474967"/>
              <a:ext cx="611618" cy="2458300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angular 122"/>
            <p:cNvCxnSpPr>
              <a:stCxn id="112" idx="4"/>
              <a:endCxn id="126" idx="6"/>
            </p:cNvCxnSpPr>
            <p:nvPr/>
          </p:nvCxnSpPr>
          <p:spPr>
            <a:xfrm rot="5400000">
              <a:off x="5073145" y="3673854"/>
              <a:ext cx="999553" cy="2501866"/>
            </a:xfrm>
            <a:prstGeom prst="bentConnector2">
              <a:avLst/>
            </a:prstGeom>
            <a:ln>
              <a:solidFill>
                <a:schemeClr val="accent1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Elipse 97"/>
            <p:cNvSpPr/>
            <p:nvPr/>
          </p:nvSpPr>
          <p:spPr>
            <a:xfrm>
              <a:off x="7039498" y="4821956"/>
              <a:ext cx="251023" cy="239510"/>
            </a:xfrm>
            <a:prstGeom prst="ellipse">
              <a:avLst/>
            </a:prstGeom>
            <a:solidFill>
              <a:srgbClr val="3A4F2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Elipse 111"/>
            <p:cNvSpPr/>
            <p:nvPr/>
          </p:nvSpPr>
          <p:spPr>
            <a:xfrm>
              <a:off x="6737693" y="4242662"/>
              <a:ext cx="172322" cy="182349"/>
            </a:xfrm>
            <a:prstGeom prst="ellipse">
              <a:avLst/>
            </a:prstGeom>
            <a:solidFill>
              <a:srgbClr val="3E6F37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Elipse 103"/>
            <p:cNvSpPr/>
            <p:nvPr/>
          </p:nvSpPr>
          <p:spPr>
            <a:xfrm>
              <a:off x="5561284" y="1234712"/>
              <a:ext cx="254457" cy="226066"/>
            </a:xfrm>
            <a:prstGeom prst="ellipse">
              <a:avLst/>
            </a:prstGeom>
            <a:solidFill>
              <a:srgbClr val="3A4F2F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1" name="Rectángulo 180"/>
          <p:cNvSpPr/>
          <p:nvPr/>
        </p:nvSpPr>
        <p:spPr>
          <a:xfrm>
            <a:off x="207817" y="6373091"/>
            <a:ext cx="4925291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CM: Casa Matriz.</a:t>
            </a:r>
          </a:p>
          <a:p>
            <a:r>
              <a:rPr lang="es-MX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F&amp;S: Filiales y Subsidiarias.</a:t>
            </a:r>
          </a:p>
          <a:p>
            <a:r>
              <a:rPr lang="es-MX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OP: Operadoras.</a:t>
            </a:r>
            <a:endParaRPr lang="es-BO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2747BFE0-E943-B3A0-C03B-01E6F19135C9}"/>
              </a:ext>
            </a:extLst>
          </p:cNvPr>
          <p:cNvSpPr txBox="1"/>
          <p:nvPr/>
        </p:nvSpPr>
        <p:spPr>
          <a:xfrm>
            <a:off x="866200" y="232091"/>
            <a:ext cx="3467675" cy="32316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s-BO" altLang="zh-CN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BO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</a:p>
          <a:p>
            <a:pPr algn="just"/>
            <a:r>
              <a:rPr lang="es-BO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G&amp;G ejecutados durante el 2023.</a:t>
            </a:r>
          </a:p>
          <a:p>
            <a:pPr algn="just"/>
            <a:endParaRPr lang="es-BO" altLang="zh-CN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BO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Estos estudios permitieron estudiar y evaluar el potencial hidrocarburífera de las diferentes zonas a nivel nacional.</a:t>
            </a:r>
            <a:endParaRPr lang="es-BO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" name="Imagen 18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1" b="99129" l="926" r="98264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237" y="367898"/>
            <a:ext cx="5279901" cy="5616000"/>
          </a:xfrm>
          <a:prstGeom prst="rect">
            <a:avLst/>
          </a:prstGeom>
        </p:spPr>
      </p:pic>
      <p:cxnSp>
        <p:nvCxnSpPr>
          <p:cNvPr id="183" name="Conector angular 182"/>
          <p:cNvCxnSpPr/>
          <p:nvPr/>
        </p:nvCxnSpPr>
        <p:spPr>
          <a:xfrm rot="10800000" flipV="1">
            <a:off x="6753072" y="1966077"/>
            <a:ext cx="2065498" cy="143681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" name="Grupo 183"/>
          <p:cNvGrpSpPr/>
          <p:nvPr/>
        </p:nvGrpSpPr>
        <p:grpSpPr>
          <a:xfrm>
            <a:off x="9231644" y="3995860"/>
            <a:ext cx="2733551" cy="1035378"/>
            <a:chOff x="9138531" y="4685157"/>
            <a:chExt cx="2883172" cy="1035378"/>
          </a:xfrm>
        </p:grpSpPr>
        <p:sp>
          <p:nvSpPr>
            <p:cNvPr id="185" name="CuadroTexto 184"/>
            <p:cNvSpPr txBox="1"/>
            <p:nvPr/>
          </p:nvSpPr>
          <p:spPr>
            <a:xfrm>
              <a:off x="9922133" y="4735650"/>
              <a:ext cx="209957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just"/>
              <a:r>
                <a:rPr lang="en-US" sz="1600" b="1" dirty="0" smtClean="0">
                  <a:ln/>
                  <a:solidFill>
                    <a:srgbClr val="508A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SÍSMICA 2D VITIACUA</a:t>
              </a:r>
            </a:p>
            <a:p>
              <a:pPr algn="just"/>
              <a:r>
                <a:rPr lang="en-US" sz="12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ESTUDIO </a:t>
              </a:r>
              <a:r>
                <a:rPr lang="en-US" sz="1200" b="1" dirty="0" smtClean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CONCLUIDO</a:t>
              </a:r>
              <a:endParaRPr lang="en-US" sz="1200" dirty="0" smtClean="0">
                <a:ln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1400" dirty="0" smtClean="0">
                  <a:ln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166 km</a:t>
              </a:r>
            </a:p>
          </p:txBody>
        </p:sp>
        <p:grpSp>
          <p:nvGrpSpPr>
            <p:cNvPr id="186" name="Grupo 185"/>
            <p:cNvGrpSpPr/>
            <p:nvPr/>
          </p:nvGrpSpPr>
          <p:grpSpPr>
            <a:xfrm>
              <a:off x="9138531" y="4685157"/>
              <a:ext cx="826150" cy="789158"/>
              <a:chOff x="7527196" y="624775"/>
              <a:chExt cx="826150" cy="789158"/>
            </a:xfrm>
          </p:grpSpPr>
          <p:sp>
            <p:nvSpPr>
              <p:cNvPr id="187" name="Elipse 186"/>
              <p:cNvSpPr/>
              <p:nvPr/>
            </p:nvSpPr>
            <p:spPr>
              <a:xfrm>
                <a:off x="7527196" y="624775"/>
                <a:ext cx="826150" cy="789158"/>
              </a:xfrm>
              <a:prstGeom prst="ellipse">
                <a:avLst/>
              </a:prstGeom>
              <a:solidFill>
                <a:srgbClr val="FF5B5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Elipse 187"/>
              <p:cNvSpPr/>
              <p:nvPr/>
            </p:nvSpPr>
            <p:spPr>
              <a:xfrm>
                <a:off x="7588693" y="681271"/>
                <a:ext cx="703164" cy="676165"/>
              </a:xfrm>
              <a:prstGeom prst="ellipse">
                <a:avLst/>
              </a:prstGeom>
              <a:solidFill>
                <a:srgbClr val="3E6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9" name="Grupo 188"/>
          <p:cNvGrpSpPr/>
          <p:nvPr/>
        </p:nvGrpSpPr>
        <p:grpSpPr>
          <a:xfrm>
            <a:off x="8305064" y="4914492"/>
            <a:ext cx="3302931" cy="1215930"/>
            <a:chOff x="8060820" y="5417818"/>
            <a:chExt cx="3302931" cy="1215930"/>
          </a:xfrm>
        </p:grpSpPr>
        <p:sp>
          <p:nvSpPr>
            <p:cNvPr id="190" name="CuadroTexto 189"/>
            <p:cNvSpPr txBox="1"/>
            <p:nvPr/>
          </p:nvSpPr>
          <p:spPr>
            <a:xfrm>
              <a:off x="8882391" y="5587308"/>
              <a:ext cx="248136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en-US" sz="1600" b="1" dirty="0" smtClean="0">
                  <a:ln/>
                  <a:solidFill>
                    <a:srgbClr val="508A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SÍSMICA 2D CAMATINDI</a:t>
              </a:r>
            </a:p>
            <a:p>
              <a:r>
                <a:rPr lang="en-US" sz="14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ESTUDIO CONCLUIDO</a:t>
              </a:r>
              <a:endParaRPr lang="en-US" sz="1400" dirty="0">
                <a:ln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600" dirty="0" smtClean="0">
                  <a:ln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210 km  </a:t>
              </a:r>
            </a:p>
          </p:txBody>
        </p:sp>
        <p:grpSp>
          <p:nvGrpSpPr>
            <p:cNvPr id="191" name="Grupo 190"/>
            <p:cNvGrpSpPr/>
            <p:nvPr/>
          </p:nvGrpSpPr>
          <p:grpSpPr>
            <a:xfrm>
              <a:off x="8060820" y="5417818"/>
              <a:ext cx="826150" cy="789158"/>
              <a:chOff x="7527196" y="624775"/>
              <a:chExt cx="826150" cy="789158"/>
            </a:xfrm>
          </p:grpSpPr>
          <p:sp>
            <p:nvSpPr>
              <p:cNvPr id="192" name="Elipse 191"/>
              <p:cNvSpPr/>
              <p:nvPr/>
            </p:nvSpPr>
            <p:spPr>
              <a:xfrm>
                <a:off x="7527196" y="624775"/>
                <a:ext cx="826150" cy="789158"/>
              </a:xfrm>
              <a:prstGeom prst="ellipse">
                <a:avLst/>
              </a:prstGeom>
              <a:solidFill>
                <a:srgbClr val="FF5B5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Elipse 192"/>
              <p:cNvSpPr/>
              <p:nvPr/>
            </p:nvSpPr>
            <p:spPr>
              <a:xfrm>
                <a:off x="7588693" y="681271"/>
                <a:ext cx="703164" cy="676165"/>
              </a:xfrm>
              <a:prstGeom prst="ellipse">
                <a:avLst/>
              </a:prstGeom>
              <a:solidFill>
                <a:srgbClr val="3E6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4" name="Grupo 193"/>
          <p:cNvGrpSpPr/>
          <p:nvPr/>
        </p:nvGrpSpPr>
        <p:grpSpPr>
          <a:xfrm>
            <a:off x="9519073" y="2798219"/>
            <a:ext cx="2753867" cy="913123"/>
            <a:chOff x="9509837" y="3643084"/>
            <a:chExt cx="2950702" cy="913123"/>
          </a:xfrm>
        </p:grpSpPr>
        <p:sp>
          <p:nvSpPr>
            <p:cNvPr id="195" name="CuadroTexto 194"/>
            <p:cNvSpPr txBox="1"/>
            <p:nvPr/>
          </p:nvSpPr>
          <p:spPr>
            <a:xfrm>
              <a:off x="10314102" y="3808260"/>
              <a:ext cx="2146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just"/>
              <a:r>
                <a:rPr lang="en-US" sz="1600" b="1" dirty="0" smtClean="0">
                  <a:ln/>
                  <a:solidFill>
                    <a:srgbClr val="508A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GEOQUÍMICA</a:t>
              </a:r>
            </a:p>
            <a:p>
              <a:pPr algn="just"/>
              <a:r>
                <a:rPr lang="en-US" sz="12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ESTUDIO CONCLUIDO</a:t>
              </a:r>
            </a:p>
            <a:p>
              <a:pPr algn="just"/>
              <a:r>
                <a:rPr lang="es-BO" sz="1200" dirty="0" smtClean="0">
                  <a:ln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5.016 Muestras</a:t>
              </a:r>
            </a:p>
          </p:txBody>
        </p:sp>
        <p:grpSp>
          <p:nvGrpSpPr>
            <p:cNvPr id="196" name="Grupo 195"/>
            <p:cNvGrpSpPr/>
            <p:nvPr/>
          </p:nvGrpSpPr>
          <p:grpSpPr>
            <a:xfrm>
              <a:off x="9509837" y="3767049"/>
              <a:ext cx="826150" cy="789158"/>
              <a:chOff x="7527196" y="624775"/>
              <a:chExt cx="826150" cy="789158"/>
            </a:xfrm>
          </p:grpSpPr>
          <p:sp>
            <p:nvSpPr>
              <p:cNvPr id="198" name="Elipse 197"/>
              <p:cNvSpPr/>
              <p:nvPr/>
            </p:nvSpPr>
            <p:spPr>
              <a:xfrm>
                <a:off x="7527196" y="624775"/>
                <a:ext cx="826150" cy="789158"/>
              </a:xfrm>
              <a:prstGeom prst="ellipse">
                <a:avLst/>
              </a:prstGeom>
              <a:solidFill>
                <a:srgbClr val="FF5B5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Elipse 198"/>
              <p:cNvSpPr/>
              <p:nvPr/>
            </p:nvSpPr>
            <p:spPr>
              <a:xfrm>
                <a:off x="7588693" y="681271"/>
                <a:ext cx="703164" cy="676165"/>
              </a:xfrm>
              <a:prstGeom prst="ellipse">
                <a:avLst/>
              </a:prstGeom>
              <a:solidFill>
                <a:srgbClr val="005D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7" name="Picture 18" descr="Geología Investigación Colección Iconos Establecer Vector Imagen Vector de  stock - Alamy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566" b="43996" l="20846" r="37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7" t="21389" r="62942" b="56389"/>
            <a:stretch/>
          </p:blipFill>
          <p:spPr bwMode="auto">
            <a:xfrm>
              <a:off x="9569060" y="3643084"/>
              <a:ext cx="784381" cy="8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0" name="Conector angular 199"/>
          <p:cNvCxnSpPr/>
          <p:nvPr/>
        </p:nvCxnSpPr>
        <p:spPr>
          <a:xfrm rot="10800000" flipV="1">
            <a:off x="5745531" y="615797"/>
            <a:ext cx="1729926" cy="70248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ector angular 200"/>
          <p:cNvCxnSpPr/>
          <p:nvPr/>
        </p:nvCxnSpPr>
        <p:spPr>
          <a:xfrm rot="10800000" flipV="1">
            <a:off x="6427007" y="3342035"/>
            <a:ext cx="3092066" cy="12170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ector angular 201"/>
          <p:cNvCxnSpPr/>
          <p:nvPr/>
        </p:nvCxnSpPr>
        <p:spPr>
          <a:xfrm rot="10800000" flipV="1">
            <a:off x="6925467" y="4312706"/>
            <a:ext cx="2293766" cy="24453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ector angular 202"/>
          <p:cNvCxnSpPr/>
          <p:nvPr/>
        </p:nvCxnSpPr>
        <p:spPr>
          <a:xfrm rot="10800000">
            <a:off x="6930558" y="4833381"/>
            <a:ext cx="1361220" cy="45966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" name="Grupo 203"/>
          <p:cNvGrpSpPr/>
          <p:nvPr/>
        </p:nvGrpSpPr>
        <p:grpSpPr>
          <a:xfrm>
            <a:off x="7540403" y="62562"/>
            <a:ext cx="3514466" cy="1014164"/>
            <a:chOff x="7527196" y="495071"/>
            <a:chExt cx="3514466" cy="1014164"/>
          </a:xfrm>
        </p:grpSpPr>
        <p:sp>
          <p:nvSpPr>
            <p:cNvPr id="205" name="CuadroTexto 204"/>
            <p:cNvSpPr txBox="1"/>
            <p:nvPr/>
          </p:nvSpPr>
          <p:spPr>
            <a:xfrm>
              <a:off x="8381796" y="770571"/>
              <a:ext cx="26598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just"/>
              <a:r>
                <a:rPr lang="en-US" sz="1600" b="1" dirty="0" smtClean="0">
                  <a:ln/>
                  <a:solidFill>
                    <a:srgbClr val="508A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AEROMAG. AEROGRAV.</a:t>
              </a:r>
              <a:r>
                <a:rPr lang="en-US" sz="1600" b="1" dirty="0" smtClean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12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EN EJECUCIÓN</a:t>
              </a:r>
            </a:p>
            <a:p>
              <a:pPr algn="just"/>
              <a:r>
                <a:rPr lang="en-US" sz="1400" dirty="0" smtClean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157.114 km</a:t>
              </a:r>
            </a:p>
          </p:txBody>
        </p:sp>
        <p:grpSp>
          <p:nvGrpSpPr>
            <p:cNvPr id="206" name="Grupo 205"/>
            <p:cNvGrpSpPr/>
            <p:nvPr/>
          </p:nvGrpSpPr>
          <p:grpSpPr>
            <a:xfrm>
              <a:off x="7527196" y="495071"/>
              <a:ext cx="826150" cy="918862"/>
              <a:chOff x="7527196" y="495071"/>
              <a:chExt cx="826150" cy="918862"/>
            </a:xfrm>
          </p:grpSpPr>
          <p:sp>
            <p:nvSpPr>
              <p:cNvPr id="210" name="Elipse 209"/>
              <p:cNvSpPr/>
              <p:nvPr/>
            </p:nvSpPr>
            <p:spPr>
              <a:xfrm>
                <a:off x="7527196" y="624775"/>
                <a:ext cx="826150" cy="789158"/>
              </a:xfrm>
              <a:prstGeom prst="ellipse">
                <a:avLst/>
              </a:prstGeom>
              <a:solidFill>
                <a:srgbClr val="FF5B5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Elipse 210"/>
              <p:cNvSpPr/>
              <p:nvPr/>
            </p:nvSpPr>
            <p:spPr>
              <a:xfrm>
                <a:off x="7602547" y="681271"/>
                <a:ext cx="703164" cy="676165"/>
              </a:xfrm>
              <a:prstGeom prst="ellipse">
                <a:avLst/>
              </a:prstGeom>
              <a:solidFill>
                <a:srgbClr val="3E6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2" name="Imagen 211"/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76526" y="495071"/>
                <a:ext cx="572757" cy="745318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sp>
          <p:nvSpPr>
            <p:cNvPr id="207" name="Arco 206"/>
            <p:cNvSpPr/>
            <p:nvPr/>
          </p:nvSpPr>
          <p:spPr>
            <a:xfrm rot="8374544">
              <a:off x="7629629" y="570087"/>
              <a:ext cx="716280" cy="678180"/>
            </a:xfrm>
            <a:prstGeom prst="arc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B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Arco 207"/>
            <p:cNvSpPr/>
            <p:nvPr/>
          </p:nvSpPr>
          <p:spPr>
            <a:xfrm rot="8127171">
              <a:off x="7720820" y="664292"/>
              <a:ext cx="492600" cy="541148"/>
            </a:xfrm>
            <a:prstGeom prst="arc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B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Arco 208"/>
            <p:cNvSpPr/>
            <p:nvPr/>
          </p:nvSpPr>
          <p:spPr>
            <a:xfrm rot="8127171">
              <a:off x="7772175" y="675225"/>
              <a:ext cx="389890" cy="457331"/>
            </a:xfrm>
            <a:prstGeom prst="arc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B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3" name="Imagen 2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0213" y="4940098"/>
            <a:ext cx="796422" cy="66410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14" name="Imagen 2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1767" y="4030779"/>
            <a:ext cx="743029" cy="619586"/>
          </a:xfrm>
          <a:prstGeom prst="ellipse">
            <a:avLst/>
          </a:prstGeom>
          <a:ln w="63500" cap="rnd">
            <a:noFill/>
          </a:ln>
          <a:effectLst/>
        </p:spPr>
      </p:pic>
      <p:grpSp>
        <p:nvGrpSpPr>
          <p:cNvPr id="215" name="Grupo 214"/>
          <p:cNvGrpSpPr/>
          <p:nvPr/>
        </p:nvGrpSpPr>
        <p:grpSpPr>
          <a:xfrm>
            <a:off x="8818569" y="1545440"/>
            <a:ext cx="3146626" cy="1010131"/>
            <a:chOff x="8805362" y="1977949"/>
            <a:chExt cx="3146626" cy="1010131"/>
          </a:xfrm>
        </p:grpSpPr>
        <p:sp>
          <p:nvSpPr>
            <p:cNvPr id="216" name="CuadroTexto 215"/>
            <p:cNvSpPr txBox="1"/>
            <p:nvPr/>
          </p:nvSpPr>
          <p:spPr>
            <a:xfrm>
              <a:off x="9649490" y="2003195"/>
              <a:ext cx="230249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just"/>
              <a:r>
                <a:rPr lang="en-US" sz="1600" b="1" dirty="0" smtClean="0">
                  <a:ln/>
                  <a:solidFill>
                    <a:srgbClr val="508A5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SÍSMICA BOOMERANG</a:t>
              </a:r>
            </a:p>
            <a:p>
              <a:pPr algn="just"/>
              <a:r>
                <a:rPr lang="en-US" sz="1200" b="1" dirty="0" smtClean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EN EJECUCIÓN</a:t>
              </a:r>
              <a:endParaRPr lang="en-US" sz="1200" b="1" dirty="0">
                <a:ln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1400" dirty="0" smtClean="0">
                  <a:ln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 km (2D) 282 km2 (3D)</a:t>
              </a:r>
            </a:p>
          </p:txBody>
        </p:sp>
        <p:grpSp>
          <p:nvGrpSpPr>
            <p:cNvPr id="217" name="Grupo 216"/>
            <p:cNvGrpSpPr/>
            <p:nvPr/>
          </p:nvGrpSpPr>
          <p:grpSpPr>
            <a:xfrm>
              <a:off x="8805362" y="1977949"/>
              <a:ext cx="826150" cy="789158"/>
              <a:chOff x="7527196" y="624775"/>
              <a:chExt cx="826150" cy="789158"/>
            </a:xfrm>
          </p:grpSpPr>
          <p:sp>
            <p:nvSpPr>
              <p:cNvPr id="219" name="Elipse 218"/>
              <p:cNvSpPr/>
              <p:nvPr/>
            </p:nvSpPr>
            <p:spPr>
              <a:xfrm>
                <a:off x="7527196" y="624775"/>
                <a:ext cx="826150" cy="789158"/>
              </a:xfrm>
              <a:prstGeom prst="ellipse">
                <a:avLst/>
              </a:prstGeom>
              <a:solidFill>
                <a:srgbClr val="FF5B5B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Elipse 219"/>
              <p:cNvSpPr/>
              <p:nvPr/>
            </p:nvSpPr>
            <p:spPr>
              <a:xfrm>
                <a:off x="7588693" y="681271"/>
                <a:ext cx="703164" cy="676165"/>
              </a:xfrm>
              <a:prstGeom prst="ellipse">
                <a:avLst/>
              </a:prstGeom>
              <a:solidFill>
                <a:srgbClr val="3E6F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BO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8" name="Imagen 2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23340" y="2003793"/>
              <a:ext cx="796422" cy="664109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9026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2747BFE0-E943-B3A0-C03B-01E6F19135C9}"/>
              </a:ext>
            </a:extLst>
          </p:cNvPr>
          <p:cNvSpPr txBox="1"/>
          <p:nvPr/>
        </p:nvSpPr>
        <p:spPr>
          <a:xfrm>
            <a:off x="1011436" y="340253"/>
            <a:ext cx="11090022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PROYECTOS INICIALES EXPLORATORIOS (PIE) Y CONTRATOS DE SERVICIOS PETROLEROS (CSP) – GESTIÓN 2023.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342624" y="3760093"/>
            <a:ext cx="653799" cy="939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s-BO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5121607" y="4033390"/>
            <a:ext cx="3332175" cy="1836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 DE SERVICIO PETROLERO AUTORIZADOS PARA APROBACIÓN (CSP).</a:t>
            </a:r>
          </a:p>
          <a:p>
            <a:endParaRPr lang="es-MX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OVAI</a:t>
            </a:r>
            <a:r>
              <a:rPr lang="es-BO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ESTE.</a:t>
            </a: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ARENALES.</a:t>
            </a: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MX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*TITA </a:t>
            </a:r>
            <a:r>
              <a:rPr lang="es-MX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TECHI </a:t>
            </a:r>
            <a:endParaRPr lang="es-BO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9143111" y="3688033"/>
            <a:ext cx="3048001" cy="225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 DE SERVICIO PETROLERO </a:t>
            </a:r>
            <a:r>
              <a:rPr lang="es-MX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APROBADOS </a:t>
            </a:r>
            <a:r>
              <a:rPr lang="es-MX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(CSP</a:t>
            </a:r>
            <a:r>
              <a:rPr lang="es-MX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MX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s-MX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CARANDAITI.</a:t>
            </a:r>
            <a:endParaRPr lang="es-BO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SAYURENDA.</a:t>
            </a:r>
            <a:endParaRPr lang="es-BO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593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s-BO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YUARENDA.</a:t>
            </a:r>
            <a:endParaRPr lang="es-BO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507557" y="3739819"/>
            <a:ext cx="653799" cy="939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BO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8523425" y="3760092"/>
            <a:ext cx="653799" cy="939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BO" sz="7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717240" y="1438570"/>
            <a:ext cx="2837512" cy="2291769"/>
            <a:chOff x="526251" y="168598"/>
            <a:chExt cx="3055119" cy="2645603"/>
          </a:xfrm>
          <a:noFill/>
        </p:grpSpPr>
        <p:sp>
          <p:nvSpPr>
            <p:cNvPr id="52" name="Elipse 51"/>
            <p:cNvSpPr/>
            <p:nvPr/>
          </p:nvSpPr>
          <p:spPr>
            <a:xfrm>
              <a:off x="868639" y="205817"/>
              <a:ext cx="2712731" cy="2608384"/>
            </a:xfrm>
            <a:prstGeom prst="ellipse">
              <a:avLst/>
            </a:prstGeom>
            <a:grpFill/>
            <a:ln w="76200">
              <a:solidFill>
                <a:srgbClr val="3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" b="100000" l="9405" r="95000">
                          <a14:foregroundMark x1="55238" y1="13589" x2="55238" y2="13589"/>
                          <a14:foregroundMark x1="55833" y1="18464" x2="55833" y2="18464"/>
                          <a14:foregroundMark x1="59167" y1="30133" x2="59167" y2="30133"/>
                          <a14:foregroundMark x1="60833" y1="49483" x2="60833" y2="49483"/>
                          <a14:foregroundMark x1="61667" y1="70162" x2="61667" y2="70162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251" y="168598"/>
              <a:ext cx="3055119" cy="246228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4" name="Grupo 53"/>
          <p:cNvGrpSpPr/>
          <p:nvPr/>
        </p:nvGrpSpPr>
        <p:grpSpPr>
          <a:xfrm>
            <a:off x="8999389" y="1432925"/>
            <a:ext cx="2519511" cy="2259528"/>
            <a:chOff x="8910489" y="297833"/>
            <a:chExt cx="2712731" cy="2608384"/>
          </a:xfrm>
          <a:noFill/>
        </p:grpSpPr>
        <p:sp>
          <p:nvSpPr>
            <p:cNvPr id="55" name="Elipse 54"/>
            <p:cNvSpPr/>
            <p:nvPr/>
          </p:nvSpPr>
          <p:spPr>
            <a:xfrm>
              <a:off x="8910489" y="297833"/>
              <a:ext cx="2712731" cy="2608384"/>
            </a:xfrm>
            <a:prstGeom prst="ellipse">
              <a:avLst/>
            </a:prstGeom>
            <a:grpFill/>
            <a:ln w="76200">
              <a:solidFill>
                <a:srgbClr val="3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Imagen 55"/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362957" y="562736"/>
              <a:ext cx="2178414" cy="217841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7" name="Grupo 56"/>
          <p:cNvGrpSpPr/>
          <p:nvPr/>
        </p:nvGrpSpPr>
        <p:grpSpPr>
          <a:xfrm>
            <a:off x="4957432" y="1432925"/>
            <a:ext cx="2519511" cy="2259528"/>
            <a:chOff x="4868532" y="236381"/>
            <a:chExt cx="2712731" cy="2608384"/>
          </a:xfrm>
          <a:noFill/>
        </p:grpSpPr>
        <p:sp>
          <p:nvSpPr>
            <p:cNvPr id="58" name="Elipse 57"/>
            <p:cNvSpPr/>
            <p:nvPr/>
          </p:nvSpPr>
          <p:spPr>
            <a:xfrm>
              <a:off x="4868532" y="236381"/>
              <a:ext cx="2712731" cy="2608384"/>
            </a:xfrm>
            <a:prstGeom prst="ellipse">
              <a:avLst/>
            </a:prstGeom>
            <a:grpFill/>
            <a:ln w="76200">
              <a:solidFill>
                <a:srgbClr val="3E6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BO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Imagen 58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6104" y="373631"/>
              <a:ext cx="1854539" cy="2313959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0" name="Rectángulo 59"/>
          <p:cNvSpPr/>
          <p:nvPr/>
        </p:nvSpPr>
        <p:spPr>
          <a:xfrm>
            <a:off x="404571" y="5317067"/>
            <a:ext cx="10587649" cy="205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MX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FINALIZADOS.</a:t>
            </a:r>
          </a:p>
          <a:p>
            <a:pPr lvl="0">
              <a:defRPr/>
            </a:pPr>
            <a:endParaRPr lang="es-BO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+mj-lt"/>
              <a:buAutoNum type="arabicPeriod"/>
              <a:defRPr/>
            </a:pPr>
            <a:r>
              <a:rPr lang="es-BO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  <a:r>
              <a:rPr lang="es-BO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 BENI.</a:t>
            </a:r>
          </a:p>
          <a:p>
            <a:pPr marL="285750" lvl="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 CUPECITO.</a:t>
            </a:r>
          </a:p>
          <a:p>
            <a:pPr marL="285750" lvl="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BO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SAN TELMO SUR.</a:t>
            </a:r>
          </a:p>
          <a:p>
            <a:pPr marL="285750" lvl="0" indent="-285750">
              <a:spcBef>
                <a:spcPts val="593"/>
              </a:spcBef>
              <a:buFont typeface="+mj-lt"/>
              <a:buAutoNum type="arabicPeriod"/>
              <a:defRPr/>
            </a:pPr>
            <a:r>
              <a:rPr lang="es-MX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  <a:r>
              <a:rPr lang="es-MX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OKINAWA.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890210" y="3982649"/>
            <a:ext cx="3308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PROYECTOS INICIALES EXPLORATORIOS (PIE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2396548" y="4011988"/>
            <a:ext cx="10587649" cy="2640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s-MX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EJECUCIÓN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BO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  <a:r>
              <a:rPr lang="es-BO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VITIACUA.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BO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 MENONITA.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BO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SAUCE MAYU.</a:t>
            </a:r>
          </a:p>
          <a:p>
            <a:pPr marL="285750" indent="-2857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BO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  <a:r>
              <a:rPr lang="es-MX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JOAQUIN</a:t>
            </a:r>
            <a:endParaRPr lang="es-BO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-644302" y="6440775"/>
            <a:ext cx="3369786" cy="307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s-MX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proceso de autorización</a:t>
            </a:r>
            <a:endParaRPr lang="es-BO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D5DA9-58C8-4793-A7FC-6A0EAC41A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-65553" y="1041983"/>
            <a:ext cx="12167011" cy="5269347"/>
            <a:chOff x="-1330" y="1021190"/>
            <a:chExt cx="12167011" cy="5269347"/>
          </a:xfrm>
        </p:grpSpPr>
        <p:sp>
          <p:nvSpPr>
            <p:cNvPr id="113" name="Rectángulo 112"/>
            <p:cNvSpPr/>
            <p:nvPr/>
          </p:nvSpPr>
          <p:spPr>
            <a:xfrm>
              <a:off x="7556894" y="5585802"/>
              <a:ext cx="39356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s-MX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Prueba de Producción exitosa p</a:t>
              </a:r>
              <a:r>
                <a:rPr lang="es-BO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ozo</a:t>
              </a:r>
              <a:r>
                <a:rPr lang="es-BO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CHURUMAS </a:t>
              </a:r>
              <a:r>
                <a:rPr lang="pt-BR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X2.</a:t>
              </a:r>
              <a:endParaRPr lang="es-BO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Conector angular 113"/>
            <p:cNvCxnSpPr>
              <a:stCxn id="104" idx="3"/>
            </p:cNvCxnSpPr>
            <p:nvPr/>
          </p:nvCxnSpPr>
          <p:spPr>
            <a:xfrm>
              <a:off x="6468847" y="5159773"/>
              <a:ext cx="939118" cy="649337"/>
            </a:xfrm>
            <a:prstGeom prst="bentConnector3">
              <a:avLst>
                <a:gd name="adj1" fmla="val 54939"/>
              </a:avLst>
            </a:prstGeom>
            <a:ln w="28575">
              <a:solidFill>
                <a:srgbClr val="3E6F3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angular 114"/>
            <p:cNvCxnSpPr>
              <a:endCxn id="113" idx="3"/>
            </p:cNvCxnSpPr>
            <p:nvPr/>
          </p:nvCxnSpPr>
          <p:spPr>
            <a:xfrm rot="10800000" flipV="1">
              <a:off x="11492543" y="5585800"/>
              <a:ext cx="619492" cy="26161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3E6F3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o 9"/>
            <p:cNvGrpSpPr/>
            <p:nvPr/>
          </p:nvGrpSpPr>
          <p:grpSpPr>
            <a:xfrm>
              <a:off x="-1330" y="1021190"/>
              <a:ext cx="12167011" cy="5269347"/>
              <a:chOff x="-1330" y="1021190"/>
              <a:chExt cx="12167011" cy="5269347"/>
            </a:xfrm>
          </p:grpSpPr>
          <p:grpSp>
            <p:nvGrpSpPr>
              <p:cNvPr id="81" name="Grupo 80"/>
              <p:cNvGrpSpPr/>
              <p:nvPr/>
            </p:nvGrpSpPr>
            <p:grpSpPr>
              <a:xfrm>
                <a:off x="256625" y="1021190"/>
                <a:ext cx="11909056" cy="4475690"/>
                <a:chOff x="256625" y="1021190"/>
                <a:chExt cx="11909056" cy="4475690"/>
              </a:xfrm>
            </p:grpSpPr>
            <p:grpSp>
              <p:nvGrpSpPr>
                <p:cNvPr id="83" name="Grupo 82"/>
                <p:cNvGrpSpPr/>
                <p:nvPr/>
              </p:nvGrpSpPr>
              <p:grpSpPr>
                <a:xfrm>
                  <a:off x="256625" y="1021190"/>
                  <a:ext cx="11909056" cy="4475690"/>
                  <a:chOff x="256624" y="993407"/>
                  <a:chExt cx="11909056" cy="4475690"/>
                </a:xfrm>
              </p:grpSpPr>
              <p:grpSp>
                <p:nvGrpSpPr>
                  <p:cNvPr id="88" name="Grupo 87"/>
                  <p:cNvGrpSpPr/>
                  <p:nvPr/>
                </p:nvGrpSpPr>
                <p:grpSpPr>
                  <a:xfrm>
                    <a:off x="256624" y="993407"/>
                    <a:ext cx="11873239" cy="4449349"/>
                    <a:chOff x="256625" y="1013322"/>
                    <a:chExt cx="11873239" cy="4449349"/>
                  </a:xfrm>
                </p:grpSpPr>
                <p:grpSp>
                  <p:nvGrpSpPr>
                    <p:cNvPr id="96" name="Grupo 95"/>
                    <p:cNvGrpSpPr/>
                    <p:nvPr/>
                  </p:nvGrpSpPr>
                  <p:grpSpPr>
                    <a:xfrm>
                      <a:off x="256625" y="1013322"/>
                      <a:ext cx="11873239" cy="4449349"/>
                      <a:chOff x="256625" y="1013322"/>
                      <a:chExt cx="11873239" cy="4449349"/>
                    </a:xfrm>
                  </p:grpSpPr>
                  <p:sp>
                    <p:nvSpPr>
                      <p:cNvPr id="99" name="Rectángulo 98"/>
                      <p:cNvSpPr/>
                      <p:nvPr/>
                    </p:nvSpPr>
                    <p:spPr>
                      <a:xfrm rot="16200000">
                        <a:off x="-1010200" y="3191541"/>
                        <a:ext cx="32480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s-MX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Explotación</a:t>
                        </a:r>
                        <a:endParaRPr kumimoji="0" lang="es-BO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100" name="Conector angular 99"/>
                      <p:cNvCxnSpPr/>
                      <p:nvPr/>
                    </p:nvCxnSpPr>
                    <p:spPr>
                      <a:xfrm flipV="1">
                        <a:off x="1514475" y="1452513"/>
                        <a:ext cx="4276725" cy="773861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8575">
                        <a:solidFill>
                          <a:schemeClr val="accent1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Conector angular 100"/>
                      <p:cNvCxnSpPr>
                        <a:stCxn id="9" idx="3"/>
                        <a:endCxn id="109" idx="1"/>
                      </p:cNvCxnSpPr>
                      <p:nvPr/>
                    </p:nvCxnSpPr>
                    <p:spPr>
                      <a:xfrm flipV="1">
                        <a:off x="1905211" y="2857824"/>
                        <a:ext cx="1297223" cy="791145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8575">
                        <a:solidFill>
                          <a:srgbClr val="002060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Conector angular 101"/>
                      <p:cNvCxnSpPr/>
                      <p:nvPr/>
                    </p:nvCxnSpPr>
                    <p:spPr>
                      <a:xfrm flipV="1">
                        <a:off x="1539336" y="4518184"/>
                        <a:ext cx="1409273" cy="446996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8575">
                        <a:solidFill>
                          <a:srgbClr val="3E6F37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3" name="Grupo 102"/>
                      <p:cNvGrpSpPr/>
                      <p:nvPr/>
                    </p:nvGrpSpPr>
                    <p:grpSpPr>
                      <a:xfrm>
                        <a:off x="7610539" y="1013322"/>
                        <a:ext cx="3619436" cy="1128900"/>
                        <a:chOff x="2396971" y="949911"/>
                        <a:chExt cx="5857876" cy="1128900"/>
                      </a:xfrm>
                    </p:grpSpPr>
                    <p:sp>
                      <p:nvSpPr>
                        <p:cNvPr id="111" name="Rectángulo 110"/>
                        <p:cNvSpPr/>
                        <p:nvPr/>
                      </p:nvSpPr>
                      <p:spPr>
                        <a:xfrm>
                          <a:off x="2396971" y="949911"/>
                          <a:ext cx="5857876" cy="727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s-E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Puesta en producción del</a:t>
                          </a:r>
                          <a:r>
                            <a:rPr kumimoji="0" lang="es-ES" sz="1800" b="1" i="0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es-ES" sz="1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Pozo YRA-X1.</a:t>
                          </a:r>
                          <a:endParaRPr kumimoji="0" lang="es-BO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2" name="Rectángulo 111"/>
                        <p:cNvSpPr/>
                        <p:nvPr/>
                      </p:nvSpPr>
                      <p:spPr>
                        <a:xfrm>
                          <a:off x="2396971" y="1560027"/>
                          <a:ext cx="5596689" cy="5187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lvl="0" algn="just"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r>
                            <a:rPr kumimoji="0" lang="es-MX" sz="1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 </a:t>
                          </a:r>
                          <a:r>
                            <a:rPr lang="es-MX" sz="1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construyó el </a:t>
                          </a:r>
                          <a:r>
                            <a:rPr lang="es-MX" sz="1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ducto y las facilidades de producción para la línea de recolección del Pozo </a:t>
                          </a:r>
                          <a:r>
                            <a:rPr lang="es-MX" sz="100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YRA-X1.</a:t>
                          </a:r>
                          <a:endParaRPr kumimoji="0" lang="es-MX" sz="1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104" name="Rectángulo 103"/>
                      <p:cNvSpPr/>
                      <p:nvPr/>
                    </p:nvSpPr>
                    <p:spPr>
                      <a:xfrm>
                        <a:off x="4258459" y="4841139"/>
                        <a:ext cx="2210388" cy="621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just" defTabSz="914400" rtl="0" eaLnBrk="1" fontAlgn="ctr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s-ES" sz="1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Reactivación Campos </a:t>
                        </a:r>
                        <a:r>
                          <a:rPr lang="es-ES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</a:t>
                        </a:r>
                        <a:r>
                          <a:rPr kumimoji="0" lang="es-ES" sz="1800" b="1" i="0" u="none" strike="noStrike" kern="120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aduros</a:t>
                        </a:r>
                        <a:endParaRPr kumimoji="0" lang="es-BO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105" name="Conector angular 104"/>
                      <p:cNvCxnSpPr>
                        <a:endCxn id="111" idx="1"/>
                      </p:cNvCxnSpPr>
                      <p:nvPr/>
                    </p:nvCxnSpPr>
                    <p:spPr>
                      <a:xfrm flipV="1">
                        <a:off x="6819835" y="1377307"/>
                        <a:ext cx="790704" cy="142398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8575">
                        <a:solidFill>
                          <a:schemeClr val="accent1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Conector recto 105"/>
                      <p:cNvCxnSpPr/>
                      <p:nvPr/>
                    </p:nvCxnSpPr>
                    <p:spPr>
                      <a:xfrm>
                        <a:off x="11325225" y="1377306"/>
                        <a:ext cx="804639" cy="1"/>
                      </a:xfrm>
                      <a:prstGeom prst="line">
                        <a:avLst/>
                      </a:prstGeom>
                      <a:ln w="28575">
                        <a:solidFill>
                          <a:srgbClr val="FF5B5B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Conector angular 106"/>
                      <p:cNvCxnSpPr>
                        <a:stCxn id="109" idx="3"/>
                      </p:cNvCxnSpPr>
                      <p:nvPr/>
                    </p:nvCxnSpPr>
                    <p:spPr>
                      <a:xfrm flipV="1">
                        <a:off x="4148017" y="2444770"/>
                        <a:ext cx="1185321" cy="413054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28575">
                        <a:solidFill>
                          <a:srgbClr val="002060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Conector recto 107"/>
                      <p:cNvCxnSpPr/>
                      <p:nvPr/>
                    </p:nvCxnSpPr>
                    <p:spPr>
                      <a:xfrm flipV="1">
                        <a:off x="9711267" y="2414866"/>
                        <a:ext cx="2400768" cy="29904"/>
                      </a:xfrm>
                      <a:prstGeom prst="line">
                        <a:avLst/>
                      </a:prstGeom>
                      <a:ln w="28575">
                        <a:solidFill>
                          <a:srgbClr val="002060"/>
                        </a:solidFill>
                        <a:headEnd type="oval" w="med" len="med"/>
                        <a:tailEnd type="oval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109" name="Imagen 108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888888"/>
                          </a:clrFrom>
                          <a:clrTo>
                            <a:srgbClr val="888888">
                              <a:alpha val="0"/>
                            </a:srgbClr>
                          </a:clrTo>
                        </a:clrChange>
                        <a:duotone>
                          <a:prstClr val="black"/>
                          <a:srgbClr val="002060">
                            <a:tint val="45000"/>
                            <a:satMod val="400000"/>
                          </a:srgbClr>
                        </a:duotone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889" b="98667" l="0" r="100000">
                                    <a14:foregroundMark x1="68889" y1="23111" x2="68889" y2="23111"/>
                                  </a14:backgroundRemoval>
                                </a14:imgEffect>
                                <a14:imgEffect>
                                  <a14:colorTemperature colorTemp="11500"/>
                                </a14:imgEffect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02434" y="2385032"/>
                        <a:ext cx="945583" cy="945583"/>
                      </a:xfrm>
                      <a:prstGeom prst="rect">
                        <a:avLst/>
                      </a:prstGeom>
                      <a:noFill/>
                      <a:effectLst>
                        <a:outerShdw blurRad="50800" dist="63500" dir="5400000" algn="ctr" rotWithShape="0">
                          <a:schemeClr val="bg1">
                            <a:alpha val="43000"/>
                          </a:schemeClr>
                        </a:outerShdw>
                      </a:effectLst>
                    </p:spPr>
                  </p:pic>
                  <p:pic>
                    <p:nvPicPr>
                      <p:cNvPr id="110" name="Imagen 109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8571" b="89643" l="10000" r="90000">
                                    <a14:foregroundMark x1="51154" y1="47143" x2="51154" y2="47143"/>
                                    <a14:foregroundMark x1="54231" y1="56429" x2="54231" y2="56429"/>
                                    <a14:foregroundMark x1="52692" y1="65000" x2="52692" y2="65000"/>
                                    <a14:foregroundMark x1="52692" y1="77857" x2="52692" y2="77857"/>
                                    <a14:foregroundMark x1="26154" y1="65000" x2="26154" y2="65000"/>
                                    <a14:foregroundMark x1="75385" y1="67143" x2="75385" y2="67143"/>
                                    <a14:foregroundMark x1="65000" y1="66071" x2="65000" y2="66071"/>
                                    <a14:foregroundMark x1="73846" y1="39643" x2="73846" y2="39643"/>
                                    <a14:foregroundMark x1="36923" y1="35357" x2="36923" y2="35357"/>
                                    <a14:foregroundMark x1="26923" y1="35714" x2="26923" y2="35714"/>
                                    <a14:foregroundMark x1="47308" y1="16786" x2="47308" y2="16786"/>
                                  </a14:backgroundRemoval>
                                </a14:imgEffect>
                              </a14:imgLayer>
                            </a14:imgProps>
                          </a:ext>
                        </a:extLst>
                      </a:blip>
                      <a:srcRect b="13856"/>
                      <a:stretch/>
                    </p:blipFill>
                    <p:spPr>
                      <a:xfrm>
                        <a:off x="5829235" y="1051325"/>
                        <a:ext cx="933450" cy="768766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97" name="Conector angular 96"/>
                    <p:cNvCxnSpPr>
                      <a:stCxn id="104" idx="3"/>
                      <a:endCxn id="85" idx="1"/>
                    </p:cNvCxnSpPr>
                    <p:nvPr/>
                  </p:nvCxnSpPr>
                  <p:spPr>
                    <a:xfrm flipV="1">
                      <a:off x="6468847" y="3388700"/>
                      <a:ext cx="1041873" cy="1763205"/>
                    </a:xfrm>
                    <a:prstGeom prst="bentConnector3">
                      <a:avLst>
                        <a:gd name="adj1" fmla="val 50000"/>
                      </a:avLst>
                    </a:prstGeom>
                    <a:ln w="28575">
                      <a:solidFill>
                        <a:srgbClr val="3E6F37"/>
                      </a:solidFill>
                      <a:headEnd type="oval" w="med" len="med"/>
                      <a:tailEnd type="oval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9" name="Rectángulo 88"/>
                  <p:cNvSpPr/>
                  <p:nvPr/>
                </p:nvSpPr>
                <p:spPr>
                  <a:xfrm>
                    <a:off x="5350096" y="2079777"/>
                    <a:ext cx="4530504" cy="7279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914400" rtl="0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E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Operación del Área Mamoré</a:t>
                    </a:r>
                    <a:r>
                      <a:rPr kumimoji="0" lang="es-ES" sz="1800" b="1" i="0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 y </a:t>
                    </a:r>
                    <a:r>
                      <a:rPr lang="es-ES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Surubí.</a:t>
                    </a:r>
                    <a:endParaRPr kumimoji="0" lang="es-BO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Rectángulo 89"/>
                  <p:cNvSpPr/>
                  <p:nvPr/>
                </p:nvSpPr>
                <p:spPr>
                  <a:xfrm>
                    <a:off x="7510719" y="4933025"/>
                    <a:ext cx="3935649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 algn="just">
                      <a:defRPr/>
                    </a:pPr>
                    <a:r>
                      <a:rPr lang="es-MX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Prueba de Producción exitosa p</a:t>
                    </a:r>
                    <a:r>
                      <a:rPr lang="es-BO" sz="1400" b="1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ozo</a:t>
                    </a:r>
                    <a:r>
                      <a:rPr lang="es-BO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s-BO" sz="1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Remanso-X1 (RMS-X1</a:t>
                    </a:r>
                    <a:r>
                      <a:rPr lang="es-BO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).</a:t>
                    </a:r>
                    <a:endParaRPr lang="es-BO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91" name="Conector angular 90"/>
                  <p:cNvCxnSpPr>
                    <a:stCxn id="104" idx="3"/>
                  </p:cNvCxnSpPr>
                  <p:nvPr/>
                </p:nvCxnSpPr>
                <p:spPr>
                  <a:xfrm flipV="1">
                    <a:off x="6468846" y="5131989"/>
                    <a:ext cx="939118" cy="1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3E6F37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angular 91"/>
                  <p:cNvCxnSpPr>
                    <a:endCxn id="85" idx="3"/>
                  </p:cNvCxnSpPr>
                  <p:nvPr/>
                </p:nvCxnSpPr>
                <p:spPr>
                  <a:xfrm rot="10800000">
                    <a:off x="11446369" y="3368786"/>
                    <a:ext cx="719311" cy="197695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3E6F37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angular 92"/>
                  <p:cNvCxnSpPr>
                    <a:endCxn id="90" idx="3"/>
                  </p:cNvCxnSpPr>
                  <p:nvPr/>
                </p:nvCxnSpPr>
                <p:spPr>
                  <a:xfrm rot="10800000" flipV="1">
                    <a:off x="11446369" y="5031441"/>
                    <a:ext cx="719311" cy="163193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3E6F37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4" name="Imagen 93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</a:extLst>
                  </a:blip>
                  <a:srcRect l="77004" r="8956" b="50544"/>
                  <a:stretch/>
                </p:blipFill>
                <p:spPr>
                  <a:xfrm>
                    <a:off x="3077294" y="3527442"/>
                    <a:ext cx="732706" cy="1941655"/>
                  </a:xfrm>
                  <a:prstGeom prst="rect">
                    <a:avLst/>
                  </a:prstGeom>
                </p:spPr>
              </p:pic>
              <p:cxnSp>
                <p:nvCxnSpPr>
                  <p:cNvPr id="95" name="Conector angular 94"/>
                  <p:cNvCxnSpPr>
                    <a:stCxn id="104" idx="1"/>
                    <a:endCxn id="94" idx="3"/>
                  </p:cNvCxnSpPr>
                  <p:nvPr/>
                </p:nvCxnSpPr>
                <p:spPr>
                  <a:xfrm rot="10800000">
                    <a:off x="3810000" y="4498270"/>
                    <a:ext cx="448458" cy="633720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3E6F37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Rectángulo 83"/>
                <p:cNvSpPr/>
                <p:nvPr/>
              </p:nvSpPr>
              <p:spPr>
                <a:xfrm>
                  <a:off x="7510720" y="4045904"/>
                  <a:ext cx="3935649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just">
                    <a:defRPr/>
                  </a:pPr>
                  <a:r>
                    <a:rPr lang="es-BO" sz="12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Adquisición de datos:</a:t>
                  </a:r>
                </a:p>
                <a:p>
                  <a:pPr lvl="0" algn="just">
                    <a:defRPr/>
                  </a:pPr>
                  <a:r>
                    <a:rPr lang="es-BO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Durante el 2023 se adquirió datos </a:t>
                  </a:r>
                  <a:r>
                    <a:rPr lang="es-BO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en las </a:t>
                  </a:r>
                  <a:r>
                    <a:rPr lang="es-BO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Áreas/Campos </a:t>
                  </a:r>
                  <a:r>
                    <a:rPr lang="es-MX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Bermejo, Tita, Toro, Villamontes, Okinawa y </a:t>
                  </a:r>
                  <a:r>
                    <a:rPr lang="es-MX" sz="1200" dirty="0" err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Sayurenda</a:t>
                  </a:r>
                  <a:r>
                    <a:rPr lang="es-MX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s-BO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Rectángulo 84"/>
                <p:cNvSpPr/>
                <p:nvPr/>
              </p:nvSpPr>
              <p:spPr>
                <a:xfrm>
                  <a:off x="7510720" y="3032583"/>
                  <a:ext cx="3935649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just">
                    <a:defRPr/>
                  </a:pPr>
                  <a:r>
                    <a:rPr lang="es-BO" sz="1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Campaña de intervenciones de </a:t>
                  </a:r>
                  <a:r>
                    <a:rPr lang="es-BO" sz="1200" b="1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pozos sin equipo.</a:t>
                  </a:r>
                </a:p>
                <a:p>
                  <a:pPr lvl="0" algn="just">
                    <a:defRPr/>
                  </a:pPr>
                  <a:r>
                    <a:rPr lang="es-BO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 concluyó la contratación  del servicio de adquisición de datos, consecuencia de esto se  </a:t>
                  </a:r>
                  <a:r>
                    <a:rPr lang="es-MX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seleccionaron más de 30 pozos para realizar la adquisición de datos mediante una campaña de intervenciones de pozos sin equipo.</a:t>
                  </a:r>
                  <a:endParaRPr lang="es-BO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6" name="Conector angular 85"/>
                <p:cNvCxnSpPr>
                  <a:endCxn id="104" idx="3"/>
                </p:cNvCxnSpPr>
                <p:nvPr/>
              </p:nvCxnSpPr>
              <p:spPr>
                <a:xfrm rot="10800000" flipV="1">
                  <a:off x="6468847" y="4424389"/>
                  <a:ext cx="939118" cy="735384"/>
                </a:xfrm>
                <a:prstGeom prst="bentConnector3">
                  <a:avLst>
                    <a:gd name="adj1" fmla="val 44355"/>
                  </a:avLst>
                </a:prstGeom>
                <a:ln w="28575">
                  <a:solidFill>
                    <a:srgbClr val="3E6F37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angular 86"/>
                <p:cNvCxnSpPr/>
                <p:nvPr/>
              </p:nvCxnSpPr>
              <p:spPr>
                <a:xfrm rot="10800000">
                  <a:off x="11492543" y="4635771"/>
                  <a:ext cx="673137" cy="119108"/>
                </a:xfrm>
                <a:prstGeom prst="bentConnector3">
                  <a:avLst>
                    <a:gd name="adj1" fmla="val 50000"/>
                  </a:avLst>
                </a:prstGeom>
                <a:ln w="28575">
                  <a:solidFill>
                    <a:srgbClr val="3E6F37"/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9"/>
              <a:srcRect l="65020"/>
              <a:stretch/>
            </p:blipFill>
            <p:spPr>
              <a:xfrm>
                <a:off x="-1330" y="1023136"/>
                <a:ext cx="1906541" cy="5267401"/>
              </a:xfrm>
              <a:prstGeom prst="rect">
                <a:avLst/>
              </a:prstGeom>
            </p:spPr>
          </p:pic>
        </p:grpSp>
      </p:grpSp>
      <p:sp>
        <p:nvSpPr>
          <p:cNvPr id="54" name="文本框 38"/>
          <p:cNvSpPr txBox="1"/>
          <p:nvPr/>
        </p:nvSpPr>
        <p:spPr>
          <a:xfrm>
            <a:off x="899043" y="358170"/>
            <a:ext cx="1120241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PRINCIPALES RESULTADOS EN EXPLOTACIÓN GESTIÓN 2023.</a:t>
            </a:r>
            <a:endParaRPr lang="es-MX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1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889B-09E5-2F44-8A78-D3417063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03F3F519-C96F-EE5E-3B58-1920B255245D}"/>
              </a:ext>
            </a:extLst>
          </p:cNvPr>
          <p:cNvSpPr txBox="1"/>
          <p:nvPr/>
        </p:nvSpPr>
        <p:spPr>
          <a:xfrm>
            <a:off x="765228" y="275358"/>
            <a:ext cx="111007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IMPLEMENTACIÓN PLANTAS DE BIOCOMBUSTIBLES EN TERRITORIO NACIONAL 2023.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81837" y="3862226"/>
            <a:ext cx="3842902" cy="5834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BIODIESEL I</a:t>
            </a:r>
          </a:p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CRUZ.</a:t>
            </a:r>
            <a:endParaRPr lang="es-BO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278952" y="3862226"/>
            <a:ext cx="4073316" cy="5834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BIODIESEL II</a:t>
            </a:r>
          </a:p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“HÉROES DE SENKATA”.</a:t>
            </a:r>
            <a:endParaRPr lang="es-BO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8212040" y="3862226"/>
            <a:ext cx="3842902" cy="5834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 DE DIESEL RENOVABLE HVO.</a:t>
            </a:r>
            <a:endParaRPr lang="es-BO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090928" y="1187843"/>
            <a:ext cx="2540326" cy="236043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28575">
            <a:solidFill>
              <a:srgbClr val="3E6F3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Elipse 12"/>
          <p:cNvSpPr/>
          <p:nvPr/>
        </p:nvSpPr>
        <p:spPr>
          <a:xfrm>
            <a:off x="5020939" y="1187843"/>
            <a:ext cx="2540326" cy="2360434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28575">
            <a:solidFill>
              <a:srgbClr val="3E6F3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Elipse 13"/>
          <p:cNvSpPr/>
          <p:nvPr/>
        </p:nvSpPr>
        <p:spPr>
          <a:xfrm>
            <a:off x="8863328" y="1187843"/>
            <a:ext cx="2540326" cy="236043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28575">
            <a:solidFill>
              <a:srgbClr val="3E6F3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ángulo 14"/>
          <p:cNvSpPr/>
          <p:nvPr/>
        </p:nvSpPr>
        <p:spPr>
          <a:xfrm>
            <a:off x="84275" y="4633813"/>
            <a:ext cx="3969026" cy="1419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Alcanzó 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avance físico acumulado.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Ejecutó  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22,02 MMUSD </a:t>
            </a: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2023.</a:t>
            </a:r>
            <a:endParaRPr lang="es-E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producción de la Planta será de 1.500 BPD de Biodiesel.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BO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164340" y="4603434"/>
            <a:ext cx="4047700" cy="1445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</a:t>
            </a:r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Agosto/2023, inicio la Ingeniería, Procura y Construcción de la </a:t>
            </a: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</a:t>
            </a:r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Ejecutó 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16,07 MMUSD </a:t>
            </a:r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gestión 2023.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de producción de la Planta será de 1.500 BPD de </a:t>
            </a: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Biodiesel.</a:t>
            </a:r>
            <a:endParaRPr lang="es-BO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434119" y="4603434"/>
            <a:ext cx="3458190" cy="740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realizan los “Estudios de ingeniería </a:t>
            </a: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básica”, </a:t>
            </a:r>
            <a:r>
              <a:rPr lang="es-MX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alcanzado un avance del 30</a:t>
            </a:r>
            <a:r>
              <a:rPr lang="es-MX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es-BO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áfico 18">
            <a:extLst>
              <a:ext uri="{FF2B5EF4-FFF2-40B4-BE49-F238E27FC236}">
                <a16:creationId xmlns:a16="http://schemas.microsoft.com/office/drawing/2014/main" id="{08BEC156-0F58-694D-4534-FB9EC006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204081" y="-266767"/>
            <a:ext cx="3605753" cy="6858000"/>
          </a:xfrm>
          <a:prstGeom prst="rect">
            <a:avLst/>
          </a:prstGeom>
        </p:spPr>
      </p:pic>
      <p:sp>
        <p:nvSpPr>
          <p:cNvPr id="29" name="矩形 1">
            <a:extLst>
              <a:ext uri="{FF2B5EF4-FFF2-40B4-BE49-F238E27FC236}">
                <a16:creationId xmlns:a16="http://schemas.microsoft.com/office/drawing/2014/main" id="{6B10A7CC-69FD-EC07-0680-051BF1700DEC}"/>
              </a:ext>
            </a:extLst>
          </p:cNvPr>
          <p:cNvSpPr/>
          <p:nvPr/>
        </p:nvSpPr>
        <p:spPr>
          <a:xfrm>
            <a:off x="0" y="6774511"/>
            <a:ext cx="12192000" cy="1083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744" y="3075103"/>
            <a:ext cx="234670" cy="5997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15DE8B-239B-7E91-7629-5385755D5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6" y="6168502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5B64987F-BC95-3C70-0923-8D8DE2A9DF24}"/>
              </a:ext>
            </a:extLst>
          </p:cNvPr>
          <p:cNvSpPr txBox="1"/>
          <p:nvPr/>
        </p:nvSpPr>
        <p:spPr>
          <a:xfrm>
            <a:off x="964459" y="3090040"/>
            <a:ext cx="7675043" cy="18651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MX" sz="3200" b="1" spc="3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OPERATIVOS POR VENTA </a:t>
            </a:r>
            <a:endParaRPr lang="es-BO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es-MX" sz="3200" b="1" spc="38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s-MX" sz="3200" b="1" spc="3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 </a:t>
            </a:r>
            <a:r>
              <a:rPr lang="es-MX" sz="3200" b="1" spc="38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PETROLERA Y PRODUCCION DE GAS</a:t>
            </a: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>
          <a:xfrm>
            <a:off x="8512930" y="1792709"/>
            <a:ext cx="3318388" cy="3318388"/>
          </a:xfrm>
        </p:spPr>
      </p:pic>
      <p:pic>
        <p:nvPicPr>
          <p:cNvPr id="10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2" name="Gráfico 30">
            <a:extLst>
              <a:ext uri="{FF2B5EF4-FFF2-40B4-BE49-F238E27FC236}">
                <a16:creationId xmlns:a16="http://schemas.microsoft.com/office/drawing/2014/main" id="{A0DBC591-76FB-221E-24FC-6C480E1D1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38845" y="5268817"/>
            <a:ext cx="847758" cy="8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889B-09E5-2F44-8A78-D3417063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38">
            <a:extLst>
              <a:ext uri="{FF2B5EF4-FFF2-40B4-BE49-F238E27FC236}">
                <a16:creationId xmlns:a16="http://schemas.microsoft.com/office/drawing/2014/main" id="{03F3F519-C96F-EE5E-3B58-1920B255245D}"/>
              </a:ext>
            </a:extLst>
          </p:cNvPr>
          <p:cNvSpPr txBox="1"/>
          <p:nvPr/>
        </p:nvSpPr>
        <p:spPr>
          <a:xfrm>
            <a:off x="778009" y="456832"/>
            <a:ext cx="1110076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INSTALACIONES INTERNAS ACUMULADAS AL 2023.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5608546" y="1176583"/>
            <a:ext cx="6588043" cy="5008681"/>
            <a:chOff x="3916776" y="447296"/>
            <a:chExt cx="8471457" cy="5963175"/>
          </a:xfrm>
        </p:grpSpPr>
        <p:sp>
          <p:nvSpPr>
            <p:cNvPr id="19" name="Rectángulo 18"/>
            <p:cNvSpPr/>
            <p:nvPr/>
          </p:nvSpPr>
          <p:spPr>
            <a:xfrm>
              <a:off x="4130562" y="4368966"/>
              <a:ext cx="1360709" cy="34566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81.109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4130563" y="5184661"/>
              <a:ext cx="1351976" cy="34566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80.874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" descr="Fondo Mapa De Bolivia Mapa Politico De Bolivia Con Los Varios Departamentos  Foto E Imagen Para Descarga Gratuita - Pngtree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30" b="97914" l="2667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096" y="447296"/>
              <a:ext cx="6152391" cy="5963175"/>
            </a:xfrm>
            <a:prstGeom prst="rect">
              <a:avLst/>
            </a:prstGeom>
            <a:noFill/>
          </p:spPr>
        </p:pic>
        <p:grpSp>
          <p:nvGrpSpPr>
            <p:cNvPr id="22" name="Grupo 21"/>
            <p:cNvGrpSpPr/>
            <p:nvPr/>
          </p:nvGrpSpPr>
          <p:grpSpPr>
            <a:xfrm>
              <a:off x="3916776" y="1205849"/>
              <a:ext cx="8471457" cy="4694561"/>
              <a:chOff x="4046958" y="1755244"/>
              <a:chExt cx="8471457" cy="4694561"/>
            </a:xfrm>
          </p:grpSpPr>
          <p:grpSp>
            <p:nvGrpSpPr>
              <p:cNvPr id="23" name="Grupo 22"/>
              <p:cNvGrpSpPr/>
              <p:nvPr/>
            </p:nvGrpSpPr>
            <p:grpSpPr>
              <a:xfrm>
                <a:off x="6196668" y="1755244"/>
                <a:ext cx="3524203" cy="4588404"/>
                <a:chOff x="7327731" y="1755244"/>
                <a:chExt cx="3524203" cy="4588404"/>
              </a:xfrm>
            </p:grpSpPr>
            <p:pic>
              <p:nvPicPr>
                <p:cNvPr id="44" name="Imagen 43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7327731" y="3380784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45" name="Imagen 44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8580888" y="2678704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46" name="Imagen 45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10424150" y="4288701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47" name="Imagen 4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8429080" y="4215087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7903651" y="5948950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49" name="Imagen 48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7490924" y="4836584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50" name="Imagen 49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9025688" y="5354084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51" name="Imagen 50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9195753" y="6004168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pic>
              <p:nvPicPr>
                <p:cNvPr id="52" name="Imagen 51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 t="17533" b="24459"/>
                <a:stretch/>
              </p:blipFill>
              <p:spPr>
                <a:xfrm>
                  <a:off x="7577168" y="1755244"/>
                  <a:ext cx="427784" cy="33948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</p:grpSp>
          <p:sp>
            <p:nvSpPr>
              <p:cNvPr id="24" name="Rectángulo 23"/>
              <p:cNvSpPr/>
              <p:nvPr/>
            </p:nvSpPr>
            <p:spPr>
              <a:xfrm>
                <a:off x="8363838" y="1864351"/>
                <a:ext cx="1154922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7.774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4466531" y="2210633"/>
                <a:ext cx="1154921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1.745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4046958" y="3504515"/>
                <a:ext cx="1422449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462.540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11050028" y="4063972"/>
                <a:ext cx="1468387" cy="3620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257.041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ángulo 29"/>
              <p:cNvSpPr/>
              <p:nvPr/>
            </p:nvSpPr>
            <p:spPr>
              <a:xfrm>
                <a:off x="11167260" y="5617500"/>
                <a:ext cx="1351154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67.076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Conector angular 31"/>
              <p:cNvCxnSpPr/>
              <p:nvPr/>
            </p:nvCxnSpPr>
            <p:spPr>
              <a:xfrm rot="10800000" flipV="1">
                <a:off x="9782066" y="4258005"/>
                <a:ext cx="1234850" cy="200436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angular 32"/>
              <p:cNvCxnSpPr>
                <a:stCxn id="25" idx="3"/>
              </p:cNvCxnSpPr>
              <p:nvPr/>
            </p:nvCxnSpPr>
            <p:spPr>
              <a:xfrm flipV="1">
                <a:off x="5621453" y="1929900"/>
                <a:ext cx="824651" cy="453567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angular 33"/>
              <p:cNvCxnSpPr>
                <a:stCxn id="24" idx="0"/>
              </p:cNvCxnSpPr>
              <p:nvPr/>
            </p:nvCxnSpPr>
            <p:spPr>
              <a:xfrm rot="16200000" flipH="1" flipV="1">
                <a:off x="7976084" y="1847697"/>
                <a:ext cx="948561" cy="981869"/>
              </a:xfrm>
              <a:prstGeom prst="bentConnector3">
                <a:avLst>
                  <a:gd name="adj1" fmla="val -28692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angular 34"/>
              <p:cNvCxnSpPr>
                <a:stCxn id="44" idx="2"/>
                <a:endCxn id="26" idx="3"/>
              </p:cNvCxnSpPr>
              <p:nvPr/>
            </p:nvCxnSpPr>
            <p:spPr>
              <a:xfrm rot="10800000" flipV="1">
                <a:off x="5469408" y="3550523"/>
                <a:ext cx="727261" cy="12682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angular 36"/>
              <p:cNvCxnSpPr>
                <a:stCxn id="49" idx="2"/>
              </p:cNvCxnSpPr>
              <p:nvPr/>
            </p:nvCxnSpPr>
            <p:spPr>
              <a:xfrm rot="10800000" flipV="1">
                <a:off x="5489637" y="5006323"/>
                <a:ext cx="870225" cy="84871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angular 37"/>
              <p:cNvCxnSpPr>
                <a:stCxn id="48" idx="2"/>
              </p:cNvCxnSpPr>
              <p:nvPr/>
            </p:nvCxnSpPr>
            <p:spPr>
              <a:xfrm rot="10800000">
                <a:off x="5557336" y="5872042"/>
                <a:ext cx="1215253" cy="246648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angular 38"/>
              <p:cNvCxnSpPr>
                <a:endCxn id="50" idx="0"/>
              </p:cNvCxnSpPr>
              <p:nvPr/>
            </p:nvCxnSpPr>
            <p:spPr>
              <a:xfrm rot="10800000">
                <a:off x="8108518" y="5354085"/>
                <a:ext cx="3143853" cy="447909"/>
              </a:xfrm>
              <a:prstGeom prst="bentConnector4">
                <a:avLst>
                  <a:gd name="adj1" fmla="val 46598"/>
                  <a:gd name="adj2" fmla="val 151037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ángulo 39"/>
              <p:cNvSpPr/>
              <p:nvPr/>
            </p:nvSpPr>
            <p:spPr>
              <a:xfrm>
                <a:off x="10090408" y="6104137"/>
                <a:ext cx="1154921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4.054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" name="Conector angular 40"/>
              <p:cNvCxnSpPr>
                <a:endCxn id="51" idx="0"/>
              </p:cNvCxnSpPr>
              <p:nvPr/>
            </p:nvCxnSpPr>
            <p:spPr>
              <a:xfrm rot="10800000">
                <a:off x="8278583" y="6004168"/>
                <a:ext cx="1884575" cy="284262"/>
              </a:xfrm>
              <a:prstGeom prst="bentConnector4">
                <a:avLst>
                  <a:gd name="adj1" fmla="val 44325"/>
                  <a:gd name="adj2" fmla="val 180419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ángulo 41"/>
              <p:cNvSpPr/>
              <p:nvPr/>
            </p:nvSpPr>
            <p:spPr>
              <a:xfrm>
                <a:off x="10097449" y="3262254"/>
                <a:ext cx="1454463" cy="345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250.353</a:t>
                </a:r>
                <a:endPara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" name="Conector angular 42"/>
              <p:cNvCxnSpPr/>
              <p:nvPr/>
            </p:nvCxnSpPr>
            <p:spPr>
              <a:xfrm rot="10800000" flipV="1">
                <a:off x="7557843" y="3454910"/>
                <a:ext cx="2624750" cy="705440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3E6F37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upo 52"/>
          <p:cNvGrpSpPr/>
          <p:nvPr/>
        </p:nvGrpSpPr>
        <p:grpSpPr>
          <a:xfrm>
            <a:off x="8494139" y="487076"/>
            <a:ext cx="4526652" cy="1663253"/>
            <a:chOff x="-293806" y="1460922"/>
            <a:chExt cx="4526652" cy="3359378"/>
          </a:xfrm>
        </p:grpSpPr>
        <p:sp>
          <p:nvSpPr>
            <p:cNvPr id="54" name="CuadroTexto 53"/>
            <p:cNvSpPr txBox="1"/>
            <p:nvPr/>
          </p:nvSpPr>
          <p:spPr>
            <a:xfrm>
              <a:off x="-187164" y="1460922"/>
              <a:ext cx="4200558" cy="130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1.212.566</a:t>
              </a: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251273" y="2366655"/>
              <a:ext cx="3539421" cy="6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Instalaciones </a:t>
              </a:r>
              <a:r>
                <a:rPr kumimoji="0" lang="es-MX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Internas de Gas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1994-2023</a:t>
              </a:r>
              <a:endParaRPr kumimoji="0" lang="es-BO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-293806" y="4201057"/>
              <a:ext cx="4526652" cy="6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Usuarios </a:t>
              </a:r>
              <a:r>
                <a:rPr kumimoji="0" lang="es-MX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Beneficiados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s-MX" sz="1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1994-2023</a:t>
              </a:r>
              <a:endParaRPr kumimoji="0" lang="es-B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-68103" y="3157657"/>
              <a:ext cx="4200558" cy="1305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A4F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6.062.830</a:t>
              </a:r>
              <a:endParaRPr kumimoji="0" lang="es-BO" sz="3600" b="1" i="0" u="none" strike="noStrike" kern="1200" cap="none" spc="0" normalizeH="0" baseline="0" noProof="0" dirty="0">
                <a:ln>
                  <a:noFill/>
                </a:ln>
                <a:solidFill>
                  <a:srgbClr val="3A4F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0301" y="2228901"/>
            <a:ext cx="4902715" cy="3325521"/>
            <a:chOff x="1204568" y="1132611"/>
            <a:chExt cx="10751571" cy="5316997"/>
          </a:xfrm>
        </p:grpSpPr>
        <p:sp>
          <p:nvSpPr>
            <p:cNvPr id="65" name="Rectángulo 64"/>
            <p:cNvSpPr/>
            <p:nvPr/>
          </p:nvSpPr>
          <p:spPr>
            <a:xfrm>
              <a:off x="8818579" y="1356604"/>
              <a:ext cx="3137560" cy="80084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SANTA CRUZ.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19.786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9399730" y="3167768"/>
              <a:ext cx="2048011" cy="8008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BENI.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1.700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ángulo 66"/>
            <p:cNvSpPr/>
            <p:nvPr/>
          </p:nvSpPr>
          <p:spPr>
            <a:xfrm flipH="1">
              <a:off x="1204568" y="3008409"/>
              <a:ext cx="1898346" cy="92985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PANDO.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ángulo 67"/>
            <p:cNvSpPr/>
            <p:nvPr/>
          </p:nvSpPr>
          <p:spPr>
            <a:xfrm flipH="1">
              <a:off x="1236935" y="4529878"/>
              <a:ext cx="1818859" cy="96632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ORURO.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4.124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8861506" y="4672717"/>
              <a:ext cx="2146179" cy="102893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POTOSI.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5.958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8304318" y="5699118"/>
              <a:ext cx="2796014" cy="63956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CHUQUISACA.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5.885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4947669" y="1132611"/>
              <a:ext cx="2285467" cy="63956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TARIJA.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2.610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2150910" y="5648762"/>
              <a:ext cx="3327972" cy="80084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COCHABAMBA.</a:t>
              </a:r>
              <a:endParaRPr kumimoji="0" lang="es-MX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14.706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1615524" y="1433997"/>
              <a:ext cx="2048011" cy="80084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LA PAZ.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05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22.591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5" name="Conector angular 74"/>
            <p:cNvCxnSpPr/>
            <p:nvPr/>
          </p:nvCxnSpPr>
          <p:spPr>
            <a:xfrm>
              <a:off x="3354582" y="1843132"/>
              <a:ext cx="1292211" cy="763957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76" name="Título 4"/>
            <p:cNvSpPr txBox="1">
              <a:spLocks/>
            </p:cNvSpPr>
            <p:nvPr/>
          </p:nvSpPr>
          <p:spPr>
            <a:xfrm>
              <a:off x="4955894" y="2193734"/>
              <a:ext cx="2726073" cy="162388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77.985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INSTALACIONES INTERNAS </a:t>
              </a:r>
              <a:r>
                <a:rPr kumimoji="0" lang="es-MX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 60.000 programadas. </a:t>
              </a:r>
              <a:endPara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Conector angular 76"/>
            <p:cNvCxnSpPr>
              <a:stCxn id="67" idx="1"/>
            </p:cNvCxnSpPr>
            <p:nvPr/>
          </p:nvCxnSpPr>
          <p:spPr>
            <a:xfrm>
              <a:off x="3102914" y="3473335"/>
              <a:ext cx="1160692" cy="495281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78" name="Conector angular 77"/>
            <p:cNvCxnSpPr>
              <a:stCxn id="68" idx="1"/>
              <a:endCxn id="74" idx="3"/>
            </p:cNvCxnSpPr>
            <p:nvPr/>
          </p:nvCxnSpPr>
          <p:spPr>
            <a:xfrm flipV="1">
              <a:off x="3055792" y="4573981"/>
              <a:ext cx="1838327" cy="439062"/>
            </a:xfrm>
            <a:prstGeom prst="bentConnector4">
              <a:avLst>
                <a:gd name="adj1" fmla="val 33707"/>
                <a:gd name="adj2" fmla="val 16755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79" name="Conector angular 78"/>
            <p:cNvCxnSpPr/>
            <p:nvPr/>
          </p:nvCxnSpPr>
          <p:spPr>
            <a:xfrm flipV="1">
              <a:off x="7666204" y="1749600"/>
              <a:ext cx="1256853" cy="525341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0" name="Conector angular 79"/>
            <p:cNvCxnSpPr>
              <a:stCxn id="74" idx="6"/>
            </p:cNvCxnSpPr>
            <p:nvPr/>
          </p:nvCxnSpPr>
          <p:spPr>
            <a:xfrm>
              <a:off x="8385513" y="3508638"/>
              <a:ext cx="909682" cy="5955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1" name="Conector angular 80"/>
            <p:cNvCxnSpPr/>
            <p:nvPr/>
          </p:nvCxnSpPr>
          <p:spPr>
            <a:xfrm>
              <a:off x="8000000" y="4465751"/>
              <a:ext cx="961812" cy="494485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2" name="Conector angular 81"/>
            <p:cNvCxnSpPr>
              <a:endCxn id="74" idx="0"/>
            </p:cNvCxnSpPr>
            <p:nvPr/>
          </p:nvCxnSpPr>
          <p:spPr>
            <a:xfrm rot="16200000" flipH="1">
              <a:off x="6062170" y="1723881"/>
              <a:ext cx="331562" cy="224702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3" name="Conector angular 82"/>
            <p:cNvCxnSpPr>
              <a:endCxn id="85" idx="4"/>
            </p:cNvCxnSpPr>
            <p:nvPr/>
          </p:nvCxnSpPr>
          <p:spPr>
            <a:xfrm flipV="1">
              <a:off x="5226979" y="4993587"/>
              <a:ext cx="1120408" cy="716266"/>
            </a:xfrm>
            <a:prstGeom prst="bentConnector2">
              <a:avLst/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4" name="Conector angular 83"/>
            <p:cNvCxnSpPr/>
            <p:nvPr/>
          </p:nvCxnSpPr>
          <p:spPr>
            <a:xfrm rot="16200000" flipH="1">
              <a:off x="7416082" y="4826818"/>
              <a:ext cx="855348" cy="977160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3E6F37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pic>
          <p:nvPicPr>
            <p:cNvPr id="85" name="Imagen 84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8" b="89752" l="9977" r="90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0056" y="3308010"/>
              <a:ext cx="2254661" cy="1685578"/>
            </a:xfrm>
            <a:prstGeom prst="ellipse">
              <a:avLst/>
            </a:prstGeom>
            <a:ln w="63500" cap="rnd">
              <a:noFill/>
            </a:ln>
            <a:effectLst/>
          </p:spPr>
        </p:pic>
        <p:sp>
          <p:nvSpPr>
            <p:cNvPr id="74" name="Elipse 73"/>
            <p:cNvSpPr/>
            <p:nvPr/>
          </p:nvSpPr>
          <p:spPr>
            <a:xfrm>
              <a:off x="4295091" y="2002013"/>
              <a:ext cx="4090422" cy="3013249"/>
            </a:xfrm>
            <a:prstGeom prst="ellipse">
              <a:avLst/>
            </a:prstGeom>
            <a:noFill/>
            <a:ln w="38100" cap="flat" cmpd="sng" algn="ctr">
              <a:solidFill>
                <a:srgbClr val="3E6F3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文本框 38"/>
          <p:cNvSpPr txBox="1"/>
          <p:nvPr/>
        </p:nvSpPr>
        <p:spPr>
          <a:xfrm>
            <a:off x="123249" y="1136288"/>
            <a:ext cx="457848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 2023 se dieron de alta:</a:t>
            </a:r>
            <a:endParaRPr kumimoji="0" lang="es-MX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lecha derecha 86"/>
          <p:cNvSpPr/>
          <p:nvPr/>
        </p:nvSpPr>
        <p:spPr>
          <a:xfrm>
            <a:off x="4629136" y="3562358"/>
            <a:ext cx="1182020" cy="57727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ítulo 4"/>
          <p:cNvSpPr txBox="1">
            <a:spLocks/>
          </p:cNvSpPr>
          <p:nvPr/>
        </p:nvSpPr>
        <p:spPr>
          <a:xfrm>
            <a:off x="1474247" y="5676432"/>
            <a:ext cx="1736403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A4F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Ejecución 130%</a:t>
            </a:r>
            <a:endParaRPr kumimoji="0" lang="es-MX" sz="900" b="0" i="0" u="none" strike="noStrike" kern="1200" cap="none" spc="0" normalizeH="0" baseline="0" noProof="0" dirty="0">
              <a:ln>
                <a:noFill/>
              </a:ln>
              <a:solidFill>
                <a:srgbClr val="3A4F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ie de página 6"/>
          <p:cNvSpPr>
            <a:spLocks noGrp="1"/>
          </p:cNvSpPr>
          <p:nvPr>
            <p:ph type="ftr" sz="quarter" idx="4294967295"/>
          </p:nvPr>
        </p:nvSpPr>
        <p:spPr>
          <a:xfrm>
            <a:off x="0" y="6440488"/>
            <a:ext cx="5664200" cy="293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 txBox="1">
            <a:spLocks/>
          </p:cNvSpPr>
          <p:nvPr/>
        </p:nvSpPr>
        <p:spPr>
          <a:xfrm>
            <a:off x="1923512" y="100929"/>
            <a:ext cx="8174439" cy="9525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38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INGRESOS OPERATIVOS POR VENTA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-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(EXPRESADO EN MMUSD)</a:t>
            </a:r>
            <a:endParaRPr kumimoji="0" lang="es-BO" sz="24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30787" y="1732480"/>
            <a:ext cx="26321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gestión del año 2023 se ha destacado por la reducción de los precios internacionales de los productos derivados de hidrocarburos. </a:t>
            </a:r>
            <a:endParaRPr kumimoji="0" lang="es-BO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disminución, combinada con la declinación en la producción, ha tenido un impacto directo en la disminución de los ingresos operativos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4965" y="5722004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YPFB REFINACIÓN S.A.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632307"/>
              </p:ext>
            </p:extLst>
          </p:nvPr>
        </p:nvGraphicFramePr>
        <p:xfrm>
          <a:off x="191589" y="1485900"/>
          <a:ext cx="8926285" cy="4148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5353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ítulo 4"/>
          <p:cNvSpPr txBox="1">
            <a:spLocks/>
          </p:cNvSpPr>
          <p:nvPr/>
        </p:nvSpPr>
        <p:spPr>
          <a:xfrm>
            <a:off x="2103008" y="84449"/>
            <a:ext cx="9897703" cy="841845"/>
          </a:xfrm>
          <a:prstGeom prst="rect">
            <a:avLst/>
          </a:prstGeom>
        </p:spPr>
        <p:txBody>
          <a:bodyPr>
            <a:noAutofit/>
          </a:bodyPr>
          <a:lstStyle>
            <a:defPPr rtl="0"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 spc="38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s-MX" dirty="0" smtClean="0">
                <a:solidFill>
                  <a:prstClr val="black"/>
                </a:solidFill>
              </a:rPr>
              <a:t>PRIORIZAMOS LAS INICIATIVAS PARA INCREMENTAR LA RENTA PETROLERA A PESAR DE LA DECLINACIÓN EN LA PRODUCCIÓN </a:t>
            </a:r>
            <a:endParaRPr lang="es-MX" dirty="0">
              <a:solidFill>
                <a:prstClr val="black"/>
              </a:solidFill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895855"/>
              </p:ext>
            </p:extLst>
          </p:nvPr>
        </p:nvGraphicFramePr>
        <p:xfrm>
          <a:off x="655846" y="1218500"/>
          <a:ext cx="11098924" cy="415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1166648" y="5495817"/>
            <a:ext cx="7346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61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8">
            <a:extLst>
              <a:ext uri="{FF2B5EF4-FFF2-40B4-BE49-F238E27FC236}">
                <a16:creationId xmlns:a16="http://schemas.microsoft.com/office/drawing/2014/main" id="{08BEC156-0F58-694D-4534-FB9EC006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204081" y="-266767"/>
            <a:ext cx="3605753" cy="6858000"/>
          </a:xfrm>
          <a:prstGeom prst="rect">
            <a:avLst/>
          </a:prstGeom>
        </p:spPr>
      </p:pic>
      <p:sp>
        <p:nvSpPr>
          <p:cNvPr id="29" name="矩形 1">
            <a:extLst>
              <a:ext uri="{FF2B5EF4-FFF2-40B4-BE49-F238E27FC236}">
                <a16:creationId xmlns:a16="http://schemas.microsoft.com/office/drawing/2014/main" id="{6B10A7CC-69FD-EC07-0680-051BF1700DEC}"/>
              </a:ext>
            </a:extLst>
          </p:cNvPr>
          <p:cNvSpPr/>
          <p:nvPr/>
        </p:nvSpPr>
        <p:spPr>
          <a:xfrm>
            <a:off x="0" y="6774511"/>
            <a:ext cx="12192000" cy="1083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744" y="3075103"/>
            <a:ext cx="234670" cy="5997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15DE8B-239B-7E91-7629-5385755D5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6" y="6168502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5B64987F-BC95-3C70-0923-8D8DE2A9DF24}"/>
              </a:ext>
            </a:extLst>
          </p:cNvPr>
          <p:cNvSpPr txBox="1"/>
          <p:nvPr/>
        </p:nvSpPr>
        <p:spPr>
          <a:xfrm>
            <a:off x="964460" y="3090040"/>
            <a:ext cx="749542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s-MX" altLang="zh-CN" sz="3200" b="1" dirty="0" smtClean="0">
                <a:latin typeface="+mn-ea"/>
              </a:rPr>
              <a:t>PRODUCCIÓN </a:t>
            </a:r>
            <a:r>
              <a:rPr lang="es-MX" altLang="zh-CN" sz="3200" b="1" dirty="0">
                <a:latin typeface="+mn-ea"/>
              </a:rPr>
              <a:t>DE GLP POR FUENTE</a:t>
            </a:r>
          </a:p>
          <a:p>
            <a:endParaRPr lang="es-MX" altLang="zh-CN" sz="3200" b="1" dirty="0" smtClean="0">
              <a:latin typeface="+mn-ea"/>
            </a:endParaRPr>
          </a:p>
          <a:p>
            <a:r>
              <a:rPr lang="es-MX" altLang="zh-CN" sz="3200" b="1" dirty="0" smtClean="0">
                <a:latin typeface="+mn-ea"/>
              </a:rPr>
              <a:t>PRODUCCIÓN </a:t>
            </a:r>
            <a:r>
              <a:rPr lang="es-MX" altLang="zh-CN" sz="3200" b="1" dirty="0">
                <a:latin typeface="+mn-ea"/>
              </a:rPr>
              <a:t>DE UREA Y CONSUMO EN EL MERCADO INTERNO</a:t>
            </a: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>
          <a:xfrm>
            <a:off x="8512930" y="1792709"/>
            <a:ext cx="3318388" cy="3318388"/>
          </a:xfrm>
        </p:spPr>
      </p:pic>
      <p:pic>
        <p:nvPicPr>
          <p:cNvPr id="10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1" name="Gráfico 30">
            <a:extLst>
              <a:ext uri="{FF2B5EF4-FFF2-40B4-BE49-F238E27FC236}">
                <a16:creationId xmlns:a16="http://schemas.microsoft.com/office/drawing/2014/main" id="{A0DBC591-76FB-221E-24FC-6C480E1D1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38845" y="5268817"/>
            <a:ext cx="847758" cy="8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ítulo 5"/>
          <p:cNvSpPr txBox="1">
            <a:spLocks/>
          </p:cNvSpPr>
          <p:nvPr/>
        </p:nvSpPr>
        <p:spPr>
          <a:xfrm>
            <a:off x="2104992" y="0"/>
            <a:ext cx="8001000" cy="864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es-BO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spc="-1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PRODUCCIÓN DE GLP POR FUENTE</a:t>
            </a:r>
            <a:br>
              <a:rPr kumimoji="0" lang="es-E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BO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(EXPRESADO EN TONELADAS DÍA)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10773" y="5865108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YPFB REFINACIÓN S.A. y ANH.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31652" y="1270557"/>
            <a:ext cx="9851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producción de GLP en las PSL ha aumentado su participación en la producción total de GLP,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resguardando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que la producción total de GLP no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descienda. Con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ello no solo se abastece el mercado interno, sino que permite la exportación, contribuyendo la balanza comercial del país.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10773" y="5639300"/>
            <a:ext cx="9503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Nota: Incluye la producción de la </a:t>
            </a:r>
            <a:r>
              <a:rPr kumimoji="0" lang="es-B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Refinería Oro </a:t>
            </a:r>
            <a:r>
              <a:rPr kumimoji="0" lang="es-B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Negro que es privada, que en promedio durante el 2022 es de 1,4 TMD. 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524140" y="1813012"/>
          <a:ext cx="11235859" cy="382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4037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4"/>
          <p:cNvSpPr txBox="1">
            <a:spLocks/>
          </p:cNvSpPr>
          <p:nvPr/>
        </p:nvSpPr>
        <p:spPr>
          <a:xfrm>
            <a:off x="2009345" y="68054"/>
            <a:ext cx="8763452" cy="765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38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PRODUCIÓN DE UREA</a:t>
            </a:r>
            <a:br>
              <a:rPr kumimoji="0" lang="es-MX" sz="2400" b="1" i="0" u="none" strike="noStrike" kern="1200" cap="none" spc="38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BO" sz="2400" b="1" i="0" u="none" strike="noStrike" kern="1200" cap="none" spc="38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(EXPRESADO EN MILES DE TONELADAS MÉTRICAS)</a:t>
            </a:r>
            <a:endParaRPr kumimoji="0" lang="es-BO" sz="2400" b="1" i="0" u="none" strike="noStrike" kern="1200" cap="none" spc="38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51940" y="1547972"/>
            <a:ext cx="3197160" cy="369570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producción del 2023 </a:t>
            </a:r>
            <a:r>
              <a:rPr lang="es-BO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a </a:t>
            </a:r>
            <a:r>
              <a:rPr kumimoji="0" lang="es-B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Bolivia mantenerse como principal proveedor de urea granulada en la región.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 reinició operaciones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septiembre de 2021, y </a:t>
            </a:r>
            <a:r>
              <a:rPr lang="es-BO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paulatinamente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 incrementando la </a:t>
            </a:r>
            <a:r>
              <a:rPr lang="es-BO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mensual.</a:t>
            </a:r>
            <a:endParaRPr kumimoji="0" lang="es-BO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BO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de la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PAU,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desde su reactivación en septiembre de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y con el mantenimiento realizado en 2023,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sido más estable que en gestiones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pasadas, y </a:t>
            </a:r>
            <a:r>
              <a:rPr kumimoji="0" lang="es-B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partir de septiembre se ha produci</a:t>
            </a:r>
            <a:r>
              <a:rPr lang="es-BO" sz="14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s-BO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85%</a:t>
            </a:r>
            <a:r>
              <a:rPr kumimoji="0" lang="es-B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1454" y="5478606"/>
            <a:ext cx="8194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BO"/>
            </a:defPPr>
            <a:lvl1pPr algn="just">
              <a:defRPr sz="10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 PAU estuvo sin producción desde noviembre del 2019 hasta septiembre de 2021. En la gestión 2020, por instrucción de la Dirección de la PAU y con la aprobación de UPS-UAF, se registra un volumen de ajuste de medición efectuado por planta.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80389" y="5958276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184939"/>
              </p:ext>
            </p:extLst>
          </p:nvPr>
        </p:nvGraphicFramePr>
        <p:xfrm>
          <a:off x="278091" y="1341290"/>
          <a:ext cx="8097624" cy="416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7756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79574B-F51E-DD08-4669-BABE7CDFE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2423" y="6244520"/>
            <a:ext cx="3759577" cy="59790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2" name="Título 1"/>
          <p:cNvSpPr txBox="1">
            <a:spLocks/>
          </p:cNvSpPr>
          <p:nvPr/>
        </p:nvSpPr>
        <p:spPr>
          <a:xfrm>
            <a:off x="1088444" y="86267"/>
            <a:ext cx="9401270" cy="103946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 spc="-150"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25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CONSUMO HÍSTORICO ANUAL DE UREA EN MERCADO INTERNO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2007 </a:t>
            </a:r>
            <a:r>
              <a:rPr kumimoji="0" lang="es-ES" sz="2000" b="0" i="0" u="none" strike="noStrike" kern="1200" cap="none" spc="-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– 2023 (diciembre)</a:t>
            </a:r>
            <a:r>
              <a:rPr kumimoji="0" lang="es-ES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kumimoji="0" lang="es-ES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s-ES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(</a:t>
            </a:r>
            <a:r>
              <a:rPr kumimoji="0" lang="es-BO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Expresado </a:t>
            </a:r>
            <a:r>
              <a:rPr kumimoji="0" lang="es-ES" sz="2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en miles de toneladas métricas)</a:t>
            </a:r>
            <a:endParaRPr kumimoji="0" lang="es-BO" sz="20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289835" y="5667711"/>
            <a:ext cx="7914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(*) Información de ventas a </a:t>
            </a:r>
            <a:r>
              <a:rPr kumimoji="0" lang="es-BO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diciembre, </a:t>
            </a:r>
            <a:r>
              <a:rPr kumimoji="0" lang="es-B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importaciones </a:t>
            </a:r>
            <a:r>
              <a:rPr kumimoji="0" lang="es-BO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septiembre.</a:t>
            </a:r>
            <a:endParaRPr kumimoji="0" lang="es-B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PAU estuvo sin producción desde noviembre del 2019 hasta septiembre de 2021, por lo que la comercialización registrada corresponde a saldos de almacén.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289835" y="6360029"/>
            <a:ext cx="10662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GPDI e INE (importaciones).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GPC.</a:t>
            </a:r>
          </a:p>
        </p:txBody>
      </p:sp>
      <p:sp>
        <p:nvSpPr>
          <p:cNvPr id="107" name="CuadroTexto 106"/>
          <p:cNvSpPr txBox="1"/>
          <p:nvPr/>
        </p:nvSpPr>
        <p:spPr>
          <a:xfrm>
            <a:off x="9095668" y="3874591"/>
            <a:ext cx="2280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Hasta Diciembre del 2023 se importaron  solo 120 toneladas (INE)</a:t>
            </a:r>
            <a:endParaRPr kumimoji="0" lang="es-E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13" name="CuadroTexto 112"/>
          <p:cNvSpPr txBox="1"/>
          <p:nvPr/>
        </p:nvSpPr>
        <p:spPr>
          <a:xfrm>
            <a:off x="9171868" y="1781662"/>
            <a:ext cx="2881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la gestión 2023, la demanda de mercado interno superó las 68 mil toneladas.</a:t>
            </a:r>
            <a:endParaRPr kumimoji="0" lang="es-B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29099" y="1439293"/>
            <a:ext cx="8375250" cy="4154504"/>
            <a:chOff x="229099" y="1439293"/>
            <a:chExt cx="8375250" cy="4154504"/>
          </a:xfrm>
        </p:grpSpPr>
        <p:graphicFrame>
          <p:nvGraphicFramePr>
            <p:cNvPr id="122" name="Gráfico 1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12809684"/>
                </p:ext>
              </p:extLst>
            </p:nvPr>
          </p:nvGraphicFramePr>
          <p:xfrm>
            <a:off x="229099" y="1439293"/>
            <a:ext cx="8375250" cy="3701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Cerrar llave 97"/>
            <p:cNvSpPr/>
            <p:nvPr/>
          </p:nvSpPr>
          <p:spPr>
            <a:xfrm rot="5400000">
              <a:off x="5576790" y="4374684"/>
              <a:ext cx="254276" cy="1361661"/>
            </a:xfrm>
            <a:prstGeom prst="rightBrace">
              <a:avLst/>
            </a:prstGeom>
            <a:ln w="15875">
              <a:solidFill>
                <a:srgbClr val="DB34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B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CuadroTexto 94"/>
            <p:cNvSpPr txBox="1"/>
            <p:nvPr/>
          </p:nvSpPr>
          <p:spPr>
            <a:xfrm>
              <a:off x="4570867" y="5132132"/>
              <a:ext cx="226612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rPr>
                <a:t>Entre el 2017 y 2019 las importaciones se redujeron</a:t>
              </a:r>
              <a:endParaRPr kumimoji="0" lang="es-B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7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8">
            <a:extLst>
              <a:ext uri="{FF2B5EF4-FFF2-40B4-BE49-F238E27FC236}">
                <a16:creationId xmlns:a16="http://schemas.microsoft.com/office/drawing/2014/main" id="{08BEC156-0F58-694D-4534-FB9EC006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9204081" y="-266767"/>
            <a:ext cx="3605753" cy="6858000"/>
          </a:xfrm>
          <a:prstGeom prst="rect">
            <a:avLst/>
          </a:prstGeom>
        </p:spPr>
      </p:pic>
      <p:sp>
        <p:nvSpPr>
          <p:cNvPr id="29" name="矩形 1">
            <a:extLst>
              <a:ext uri="{FF2B5EF4-FFF2-40B4-BE49-F238E27FC236}">
                <a16:creationId xmlns:a16="http://schemas.microsoft.com/office/drawing/2014/main" id="{6B10A7CC-69FD-EC07-0680-051BF1700DEC}"/>
              </a:ext>
            </a:extLst>
          </p:cNvPr>
          <p:cNvSpPr/>
          <p:nvPr/>
        </p:nvSpPr>
        <p:spPr>
          <a:xfrm>
            <a:off x="0" y="6774511"/>
            <a:ext cx="12192000" cy="1083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F9A1A7BB-B4DD-01D1-D193-1E2E8012E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744" y="3075103"/>
            <a:ext cx="234670" cy="59971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15DE8B-239B-7E91-7629-5385755D50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326" y="6168502"/>
            <a:ext cx="4491674" cy="71433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8">
            <a:extLst>
              <a:ext uri="{FF2B5EF4-FFF2-40B4-BE49-F238E27FC236}">
                <a16:creationId xmlns:a16="http://schemas.microsoft.com/office/drawing/2014/main" id="{5B64987F-BC95-3C70-0923-8D8DE2A9DF24}"/>
              </a:ext>
            </a:extLst>
          </p:cNvPr>
          <p:cNvSpPr txBox="1"/>
          <p:nvPr/>
        </p:nvSpPr>
        <p:spPr>
          <a:xfrm>
            <a:off x="964460" y="3090040"/>
            <a:ext cx="749542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smtClean="0">
                <a:latin typeface="+mn-ea"/>
              </a:rPr>
              <a:t>ABASTECIMIENTO</a:t>
            </a:r>
            <a:endParaRPr lang="zh-CN" altLang="en-US" sz="3200" b="1" dirty="0">
              <a:latin typeface="+mn-ea"/>
            </a:endParaRPr>
          </a:p>
        </p:txBody>
      </p:sp>
      <p:pic>
        <p:nvPicPr>
          <p:cNvPr id="6" name="Marcador de posición de imagen 5"/>
          <p:cNvPicPr>
            <a:picLocks noGrp="1" noChangeAspect="1"/>
          </p:cNvPicPr>
          <p:nvPr>
            <p:ph type="pic" sz="quarter" idx="10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" b="731"/>
          <a:stretch>
            <a:fillRect/>
          </a:stretch>
        </p:blipFill>
        <p:spPr>
          <a:xfrm>
            <a:off x="7865096" y="1549240"/>
            <a:ext cx="3318388" cy="3318388"/>
          </a:xfrm>
        </p:spPr>
      </p:pic>
      <p:pic>
        <p:nvPicPr>
          <p:cNvPr id="10" name="Gráfico 4">
            <a:extLst>
              <a:ext uri="{FF2B5EF4-FFF2-40B4-BE49-F238E27FC236}">
                <a16:creationId xmlns:a16="http://schemas.microsoft.com/office/drawing/2014/main" id="{631B7F90-836B-012C-B297-2EA20FCE8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367624" cy="683812"/>
          </a:xfrm>
          <a:prstGeom prst="rect">
            <a:avLst/>
          </a:prstGeom>
        </p:spPr>
      </p:pic>
      <p:pic>
        <p:nvPicPr>
          <p:cNvPr id="11" name="Gráfico 30">
            <a:extLst>
              <a:ext uri="{FF2B5EF4-FFF2-40B4-BE49-F238E27FC236}">
                <a16:creationId xmlns:a16="http://schemas.microsoft.com/office/drawing/2014/main" id="{A0DBC591-76FB-221E-24FC-6C480E1D1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638845" y="5268817"/>
            <a:ext cx="847758" cy="8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 naranja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ppt/theme/themeOverride2.xml><?xml version="1.0" encoding="utf-8"?>
<a:themeOverride xmlns:a="http://schemas.openxmlformats.org/drawingml/2006/main">
  <a:clrScheme name="Rojo naranja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Rojo naranja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Rojo naranja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4838</TotalTime>
  <Words>1647</Words>
  <Application>Microsoft Office PowerPoint</Application>
  <PresentationFormat>Panorámica</PresentationFormat>
  <Paragraphs>345</Paragraphs>
  <Slides>21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6" baseType="lpstr">
      <vt:lpstr>맑은 고딕</vt:lpstr>
      <vt:lpstr>微软雅黑</vt:lpstr>
      <vt:lpstr>MS PGothic</vt:lpstr>
      <vt:lpstr>Arial</vt:lpstr>
      <vt:lpstr>Arial MT</vt:lpstr>
      <vt:lpstr>Calibri</vt:lpstr>
      <vt:lpstr>Calibri Light</vt:lpstr>
      <vt:lpstr>Cambria</vt:lpstr>
      <vt:lpstr>Candara</vt:lpstr>
      <vt:lpstr>Century Gothic</vt:lpstr>
      <vt:lpstr>Corbel</vt:lpstr>
      <vt:lpstr>等线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逆流的小鱼</dc:creator>
  <cp:lastModifiedBy>Heldy Shirley Cardenas Mendez</cp:lastModifiedBy>
  <cp:revision>105</cp:revision>
  <dcterms:created xsi:type="dcterms:W3CDTF">2017-08-24T11:47:32Z</dcterms:created>
  <dcterms:modified xsi:type="dcterms:W3CDTF">2024-03-18T13:56:28Z</dcterms:modified>
</cp:coreProperties>
</file>